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0"/>
  </p:notesMasterIdLst>
  <p:sldIdLst>
    <p:sldId id="256" r:id="rId2"/>
    <p:sldId id="348" r:id="rId3"/>
    <p:sldId id="336" r:id="rId4"/>
    <p:sldId id="337" r:id="rId5"/>
    <p:sldId id="267" r:id="rId6"/>
    <p:sldId id="349" r:id="rId7"/>
    <p:sldId id="350" r:id="rId8"/>
    <p:sldId id="3823" r:id="rId9"/>
    <p:sldId id="3824" r:id="rId10"/>
    <p:sldId id="3827" r:id="rId11"/>
    <p:sldId id="3828" r:id="rId12"/>
    <p:sldId id="3829" r:id="rId13"/>
    <p:sldId id="3830" r:id="rId14"/>
    <p:sldId id="3831" r:id="rId15"/>
    <p:sldId id="3832" r:id="rId16"/>
    <p:sldId id="3833" r:id="rId17"/>
    <p:sldId id="3834" r:id="rId18"/>
    <p:sldId id="3835" r:id="rId19"/>
    <p:sldId id="3836" r:id="rId20"/>
    <p:sldId id="3837" r:id="rId21"/>
    <p:sldId id="3838" r:id="rId22"/>
    <p:sldId id="3910" r:id="rId23"/>
    <p:sldId id="3873" r:id="rId24"/>
    <p:sldId id="3874" r:id="rId25"/>
    <p:sldId id="3875" r:id="rId26"/>
    <p:sldId id="3869" r:id="rId27"/>
    <p:sldId id="3876" r:id="rId28"/>
    <p:sldId id="3877" r:id="rId29"/>
    <p:sldId id="3878" r:id="rId30"/>
    <p:sldId id="3879" r:id="rId31"/>
    <p:sldId id="3880" r:id="rId32"/>
    <p:sldId id="3896" r:id="rId33"/>
    <p:sldId id="3897" r:id="rId34"/>
    <p:sldId id="3898" r:id="rId35"/>
    <p:sldId id="3899" r:id="rId36"/>
    <p:sldId id="3900" r:id="rId37"/>
    <p:sldId id="3902" r:id="rId38"/>
    <p:sldId id="3903" r:id="rId39"/>
    <p:sldId id="3905" r:id="rId40"/>
    <p:sldId id="3901" r:id="rId41"/>
    <p:sldId id="3906" r:id="rId42"/>
    <p:sldId id="3907" r:id="rId43"/>
    <p:sldId id="3908" r:id="rId44"/>
    <p:sldId id="3909" r:id="rId45"/>
    <p:sldId id="3882" r:id="rId46"/>
    <p:sldId id="3888" r:id="rId47"/>
    <p:sldId id="3889" r:id="rId48"/>
    <p:sldId id="3890" r:id="rId49"/>
    <p:sldId id="3892" r:id="rId50"/>
    <p:sldId id="3894" r:id="rId51"/>
    <p:sldId id="3893" r:id="rId52"/>
    <p:sldId id="3895" r:id="rId53"/>
    <p:sldId id="3883" r:id="rId54"/>
    <p:sldId id="3884" r:id="rId55"/>
    <p:sldId id="3885" r:id="rId56"/>
    <p:sldId id="3886" r:id="rId57"/>
    <p:sldId id="3887" r:id="rId58"/>
    <p:sldId id="470"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A676668D-3FBB-4D50-B3D9-BCFA001E684C}">
          <p14:sldIdLst>
            <p14:sldId id="256"/>
            <p14:sldId id="348"/>
            <p14:sldId id="336"/>
            <p14:sldId id="337"/>
            <p14:sldId id="267"/>
            <p14:sldId id="349"/>
            <p14:sldId id="350"/>
            <p14:sldId id="3823"/>
            <p14:sldId id="3824"/>
            <p14:sldId id="3827"/>
            <p14:sldId id="3828"/>
            <p14:sldId id="3829"/>
            <p14:sldId id="3830"/>
            <p14:sldId id="3831"/>
            <p14:sldId id="3832"/>
            <p14:sldId id="3833"/>
            <p14:sldId id="3834"/>
            <p14:sldId id="3835"/>
            <p14:sldId id="3836"/>
            <p14:sldId id="3837"/>
            <p14:sldId id="3838"/>
            <p14:sldId id="3910"/>
            <p14:sldId id="3873"/>
            <p14:sldId id="3874"/>
            <p14:sldId id="3875"/>
            <p14:sldId id="3869"/>
            <p14:sldId id="3876"/>
            <p14:sldId id="3877"/>
            <p14:sldId id="3878"/>
            <p14:sldId id="3879"/>
            <p14:sldId id="3880"/>
            <p14:sldId id="3896"/>
            <p14:sldId id="3897"/>
            <p14:sldId id="3898"/>
            <p14:sldId id="3899"/>
            <p14:sldId id="3900"/>
            <p14:sldId id="3902"/>
            <p14:sldId id="3903"/>
            <p14:sldId id="3905"/>
            <p14:sldId id="3901"/>
            <p14:sldId id="3906"/>
            <p14:sldId id="3907"/>
            <p14:sldId id="3908"/>
            <p14:sldId id="3909"/>
            <p14:sldId id="3882"/>
            <p14:sldId id="3888"/>
            <p14:sldId id="3889"/>
            <p14:sldId id="3890"/>
            <p14:sldId id="3892"/>
            <p14:sldId id="3894"/>
            <p14:sldId id="3893"/>
            <p14:sldId id="3895"/>
            <p14:sldId id="3883"/>
            <p14:sldId id="3884"/>
            <p14:sldId id="3885"/>
            <p14:sldId id="3886"/>
            <p14:sldId id="3887"/>
            <p14:sldId id="47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A740E2-C462-19E1-669C-5868C88DDD99}" name="Xiong Hang" initials="XH" userId="8bf7479f64a5aabe"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9DBEE5"/>
    <a:srgbClr val="99BCE4"/>
    <a:srgbClr val="689C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64" autoAdjust="0"/>
    <p:restoredTop sz="86410"/>
  </p:normalViewPr>
  <p:slideViewPr>
    <p:cSldViewPr snapToGrid="0" showGuides="1">
      <p:cViewPr varScale="1">
        <p:scale>
          <a:sx n="109" d="100"/>
          <a:sy n="109" d="100"/>
        </p:scale>
        <p:origin x="510"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E1BBBA-2969-4DD9-84AA-A340FF93BB1F}" type="datetimeFigureOut">
              <a:rPr lang="zh-CN" altLang="en-US" smtClean="0"/>
              <a:t>2022/10/16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75C67F-3D28-45BC-9B2D-26E98065ED91}" type="slidenum">
              <a:rPr lang="zh-CN" altLang="en-US" smtClean="0"/>
              <a:t>‹#›</a:t>
            </a:fld>
            <a:endParaRPr lang="zh-CN" altLang="en-US"/>
          </a:p>
        </p:txBody>
      </p:sp>
    </p:spTree>
    <p:extLst>
      <p:ext uri="{BB962C8B-B14F-4D97-AF65-F5344CB8AC3E}">
        <p14:creationId xmlns:p14="http://schemas.microsoft.com/office/powerpoint/2010/main" val="930137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75C67F-3D28-45BC-9B2D-26E98065ED91}" type="slidenum">
              <a:rPr lang="zh-CN" altLang="en-US" smtClean="0"/>
              <a:t>5</a:t>
            </a:fld>
            <a:endParaRPr lang="zh-CN" altLang="en-US"/>
          </a:p>
        </p:txBody>
      </p:sp>
    </p:spTree>
    <p:extLst>
      <p:ext uri="{BB962C8B-B14F-4D97-AF65-F5344CB8AC3E}">
        <p14:creationId xmlns:p14="http://schemas.microsoft.com/office/powerpoint/2010/main" val="60597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75C67F-3D28-45BC-9B2D-26E98065ED91}" type="slidenum">
              <a:rPr lang="zh-CN" altLang="en-US" smtClean="0"/>
              <a:t>28</a:t>
            </a:fld>
            <a:endParaRPr lang="zh-CN" altLang="en-US"/>
          </a:p>
        </p:txBody>
      </p:sp>
    </p:spTree>
    <p:extLst>
      <p:ext uri="{BB962C8B-B14F-4D97-AF65-F5344CB8AC3E}">
        <p14:creationId xmlns:p14="http://schemas.microsoft.com/office/powerpoint/2010/main" val="710950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75C67F-3D28-45BC-9B2D-26E98065ED91}" type="slidenum">
              <a:rPr lang="zh-CN" altLang="en-US" smtClean="0"/>
              <a:t>40</a:t>
            </a:fld>
            <a:endParaRPr lang="zh-CN" altLang="en-US"/>
          </a:p>
        </p:txBody>
      </p:sp>
    </p:spTree>
    <p:extLst>
      <p:ext uri="{BB962C8B-B14F-4D97-AF65-F5344CB8AC3E}">
        <p14:creationId xmlns:p14="http://schemas.microsoft.com/office/powerpoint/2010/main" val="521422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75C67F-3D28-45BC-9B2D-26E98065ED91}" type="slidenum">
              <a:rPr lang="zh-CN" altLang="en-US" smtClean="0"/>
              <a:t>6</a:t>
            </a:fld>
            <a:endParaRPr lang="zh-CN" altLang="en-US"/>
          </a:p>
        </p:txBody>
      </p:sp>
    </p:spTree>
    <p:extLst>
      <p:ext uri="{BB962C8B-B14F-4D97-AF65-F5344CB8AC3E}">
        <p14:creationId xmlns:p14="http://schemas.microsoft.com/office/powerpoint/2010/main" val="2320688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75C67F-3D28-45BC-9B2D-26E98065ED91}" type="slidenum">
              <a:rPr lang="zh-CN" altLang="en-US" smtClean="0"/>
              <a:t>7</a:t>
            </a:fld>
            <a:endParaRPr lang="zh-CN" altLang="en-US"/>
          </a:p>
        </p:txBody>
      </p:sp>
    </p:spTree>
    <p:extLst>
      <p:ext uri="{BB962C8B-B14F-4D97-AF65-F5344CB8AC3E}">
        <p14:creationId xmlns:p14="http://schemas.microsoft.com/office/powerpoint/2010/main" val="3311029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75C67F-3D28-45BC-9B2D-26E98065ED91}" type="slidenum">
              <a:rPr lang="zh-CN" altLang="en-US" smtClean="0"/>
              <a:t>8</a:t>
            </a:fld>
            <a:endParaRPr lang="zh-CN" altLang="en-US"/>
          </a:p>
        </p:txBody>
      </p:sp>
    </p:spTree>
    <p:extLst>
      <p:ext uri="{BB962C8B-B14F-4D97-AF65-F5344CB8AC3E}">
        <p14:creationId xmlns:p14="http://schemas.microsoft.com/office/powerpoint/2010/main" val="1797596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75C67F-3D28-45BC-9B2D-26E98065ED91}" type="slidenum">
              <a:rPr lang="zh-CN" altLang="en-US" smtClean="0"/>
              <a:t>9</a:t>
            </a:fld>
            <a:endParaRPr lang="zh-CN" altLang="en-US"/>
          </a:p>
        </p:txBody>
      </p:sp>
    </p:spTree>
    <p:extLst>
      <p:ext uri="{BB962C8B-B14F-4D97-AF65-F5344CB8AC3E}">
        <p14:creationId xmlns:p14="http://schemas.microsoft.com/office/powerpoint/2010/main" val="1506157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75C67F-3D28-45BC-9B2D-26E98065ED91}" type="slidenum">
              <a:rPr lang="zh-CN" altLang="en-US" smtClean="0"/>
              <a:t>10</a:t>
            </a:fld>
            <a:endParaRPr lang="zh-CN" altLang="en-US"/>
          </a:p>
        </p:txBody>
      </p:sp>
    </p:spTree>
    <p:extLst>
      <p:ext uri="{BB962C8B-B14F-4D97-AF65-F5344CB8AC3E}">
        <p14:creationId xmlns:p14="http://schemas.microsoft.com/office/powerpoint/2010/main" val="4265485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75C67F-3D28-45BC-9B2D-26E98065ED91}" type="slidenum">
              <a:rPr lang="zh-CN" altLang="en-US" smtClean="0"/>
              <a:t>11</a:t>
            </a:fld>
            <a:endParaRPr lang="zh-CN" altLang="en-US"/>
          </a:p>
        </p:txBody>
      </p:sp>
    </p:spTree>
    <p:extLst>
      <p:ext uri="{BB962C8B-B14F-4D97-AF65-F5344CB8AC3E}">
        <p14:creationId xmlns:p14="http://schemas.microsoft.com/office/powerpoint/2010/main" val="2532006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err="1">
                <a:solidFill>
                  <a:srgbClr val="00B0F0"/>
                </a:solidFill>
                <a:latin typeface="微软雅黑" panose="020B0503020204020204" pitchFamily="34" charset="-122"/>
                <a:ea typeface="微软雅黑" panose="020B0503020204020204" pitchFamily="34" charset="-122"/>
              </a:rPr>
              <a:t>PlantLab</a:t>
            </a:r>
            <a:endParaRPr lang="zh-CN" altLang="en-US" dirty="0">
              <a:solidFill>
                <a:srgbClr val="000000"/>
              </a:solidFill>
              <a:latin typeface="微软雅黑" panose="020B0503020204020204" pitchFamily="34" charset="-122"/>
              <a:ea typeface="微软雅黑" panose="020B0503020204020204" pitchFamily="34" charset="-122"/>
            </a:endParaRPr>
          </a:p>
          <a:p>
            <a:r>
              <a:rPr lang="en-US" altLang="zh-CN" dirty="0" err="1">
                <a:solidFill>
                  <a:srgbClr val="000000"/>
                </a:solidFill>
                <a:latin typeface="微软雅黑" panose="020B0503020204020204" pitchFamily="34" charset="-122"/>
                <a:ea typeface="微软雅黑" panose="020B0503020204020204" pitchFamily="34" charset="-122"/>
              </a:rPr>
              <a:t>PlantLab</a:t>
            </a:r>
            <a:r>
              <a:rPr lang="zh-CN" altLang="en-US" dirty="0">
                <a:solidFill>
                  <a:srgbClr val="000000"/>
                </a:solidFill>
                <a:latin typeface="微软雅黑" panose="020B0503020204020204" pitchFamily="34" charset="-122"/>
                <a:ea typeface="微软雅黑" panose="020B0503020204020204" pitchFamily="34" charset="-122"/>
              </a:rPr>
              <a:t>建在室内，用</a:t>
            </a:r>
            <a:r>
              <a:rPr lang="en-US" altLang="zh-CN" dirty="0">
                <a:solidFill>
                  <a:srgbClr val="000000"/>
                </a:solidFill>
                <a:latin typeface="微软雅黑" panose="020B0503020204020204" pitchFamily="34" charset="-122"/>
                <a:ea typeface="微软雅黑" panose="020B0503020204020204" pitchFamily="34" charset="-122"/>
              </a:rPr>
              <a:t>LED</a:t>
            </a:r>
            <a:r>
              <a:rPr lang="zh-CN" altLang="en-US" dirty="0">
                <a:solidFill>
                  <a:srgbClr val="000000"/>
                </a:solidFill>
                <a:latin typeface="微软雅黑" panose="020B0503020204020204" pitchFamily="34" charset="-122"/>
                <a:ea typeface="微软雅黑" panose="020B0503020204020204" pitchFamily="34" charset="-122"/>
              </a:rPr>
              <a:t>灯替代阳光来照射植物，灌溉用水也比传统的户外农场要少</a:t>
            </a:r>
            <a:r>
              <a:rPr lang="en-US" altLang="zh-CN" dirty="0">
                <a:solidFill>
                  <a:srgbClr val="000000"/>
                </a:solidFill>
                <a:latin typeface="微软雅黑" panose="020B0503020204020204" pitchFamily="34" charset="-122"/>
                <a:ea typeface="微软雅黑" panose="020B0503020204020204" pitchFamily="34" charset="-122"/>
              </a:rPr>
              <a:t>90%</a:t>
            </a:r>
            <a:r>
              <a:rPr lang="zh-CN" altLang="en-US" dirty="0">
                <a:solidFill>
                  <a:srgbClr val="000000"/>
                </a:solidFill>
                <a:latin typeface="微软雅黑" panose="020B0503020204020204" pitchFamily="34" charset="-122"/>
                <a:ea typeface="微软雅黑" panose="020B0503020204020204" pitchFamily="34" charset="-122"/>
              </a:rPr>
              <a:t>。农场通过远程上传的配方对每一颗作物的生长进行操控，精密控制周围的气温、湿度、灌溉情况等环境状况，以保证持续可靠的种植流程。这座高科技农场位于荷兰，建立于</a:t>
            </a:r>
            <a:r>
              <a:rPr lang="en-US" altLang="zh-CN" dirty="0">
                <a:solidFill>
                  <a:srgbClr val="000000"/>
                </a:solidFill>
                <a:latin typeface="微软雅黑" panose="020B0503020204020204" pitchFamily="34" charset="-122"/>
                <a:ea typeface="微软雅黑" panose="020B0503020204020204" pitchFamily="34" charset="-122"/>
              </a:rPr>
              <a:t>2010</a:t>
            </a:r>
            <a:r>
              <a:rPr lang="zh-CN" altLang="en-US" dirty="0">
                <a:solidFill>
                  <a:srgbClr val="000000"/>
                </a:solidFill>
                <a:latin typeface="微软雅黑" panose="020B0503020204020204" pitchFamily="34" charset="-122"/>
                <a:ea typeface="微软雅黑" panose="020B0503020204020204" pitchFamily="34" charset="-122"/>
              </a:rPr>
              <a:t>年，占地</a:t>
            </a:r>
            <a:r>
              <a:rPr lang="en-US" altLang="zh-CN" dirty="0">
                <a:solidFill>
                  <a:srgbClr val="000000"/>
                </a:solidFill>
                <a:latin typeface="微软雅黑" panose="020B0503020204020204" pitchFamily="34" charset="-122"/>
                <a:ea typeface="微软雅黑" panose="020B0503020204020204" pitchFamily="34" charset="-122"/>
              </a:rPr>
              <a:t>20</a:t>
            </a:r>
            <a:r>
              <a:rPr lang="zh-CN" altLang="en-US" dirty="0">
                <a:solidFill>
                  <a:srgbClr val="000000"/>
                </a:solidFill>
                <a:latin typeface="微软雅黑" panose="020B0503020204020204" pitchFamily="34" charset="-122"/>
                <a:ea typeface="微软雅黑" panose="020B0503020204020204" pitchFamily="34" charset="-122"/>
              </a:rPr>
              <a:t>万平方英尺</a:t>
            </a:r>
            <a:r>
              <a:rPr lang="en-US" altLang="zh-CN" dirty="0">
                <a:solidFill>
                  <a:srgbClr val="000000"/>
                </a:solidFill>
                <a:latin typeface="微软雅黑" panose="020B0503020204020204" pitchFamily="34" charset="-122"/>
                <a:ea typeface="微软雅黑" panose="020B0503020204020204" pitchFamily="34" charset="-122"/>
              </a:rPr>
              <a:t>(1.85</a:t>
            </a:r>
            <a:r>
              <a:rPr lang="zh-CN" altLang="en-US" dirty="0">
                <a:solidFill>
                  <a:srgbClr val="000000"/>
                </a:solidFill>
                <a:latin typeface="微软雅黑" panose="020B0503020204020204" pitchFamily="34" charset="-122"/>
                <a:ea typeface="微软雅黑" panose="020B0503020204020204" pitchFamily="34" charset="-122"/>
              </a:rPr>
              <a:t>万平方米</a:t>
            </a:r>
            <a:r>
              <a:rPr lang="en-US" altLang="zh-CN" dirty="0">
                <a:solidFill>
                  <a:srgbClr val="000000"/>
                </a:solidFill>
                <a:latin typeface="微软雅黑" panose="020B0503020204020204" pitchFamily="34" charset="-122"/>
                <a:ea typeface="微软雅黑" panose="020B0503020204020204" pitchFamily="34" charset="-122"/>
              </a:rPr>
              <a:t>)</a:t>
            </a:r>
            <a:r>
              <a:rPr lang="zh-CN" altLang="en-US" dirty="0">
                <a:solidFill>
                  <a:srgbClr val="000000"/>
                </a:solidFill>
                <a:latin typeface="微软雅黑" panose="020B0503020204020204" pitchFamily="34" charset="-122"/>
                <a:ea typeface="微软雅黑" panose="020B0503020204020204" pitchFamily="34" charset="-122"/>
              </a:rPr>
              <a:t>。</a:t>
            </a:r>
          </a:p>
          <a:p>
            <a:endParaRPr lang="zh-CN" altLang="en-US" dirty="0"/>
          </a:p>
        </p:txBody>
      </p:sp>
      <p:sp>
        <p:nvSpPr>
          <p:cNvPr id="4" name="灯片编号占位符 3"/>
          <p:cNvSpPr>
            <a:spLocks noGrp="1"/>
          </p:cNvSpPr>
          <p:nvPr>
            <p:ph type="sldNum" sz="quarter" idx="5"/>
          </p:nvPr>
        </p:nvSpPr>
        <p:spPr/>
        <p:txBody>
          <a:bodyPr/>
          <a:lstStyle/>
          <a:p>
            <a:fld id="{D175C67F-3D28-45BC-9B2D-26E98065ED91}" type="slidenum">
              <a:rPr lang="zh-CN" altLang="en-US" smtClean="0"/>
              <a:t>21</a:t>
            </a:fld>
            <a:endParaRPr lang="zh-CN" altLang="en-US"/>
          </a:p>
        </p:txBody>
      </p:sp>
    </p:spTree>
    <p:extLst>
      <p:ext uri="{BB962C8B-B14F-4D97-AF65-F5344CB8AC3E}">
        <p14:creationId xmlns:p14="http://schemas.microsoft.com/office/powerpoint/2010/main" val="257145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75C67F-3D28-45BC-9B2D-26E98065ED91}" type="slidenum">
              <a:rPr lang="zh-CN" altLang="en-US" smtClean="0"/>
              <a:t>22</a:t>
            </a:fld>
            <a:endParaRPr lang="zh-CN" altLang="en-US"/>
          </a:p>
        </p:txBody>
      </p:sp>
    </p:spTree>
    <p:extLst>
      <p:ext uri="{BB962C8B-B14F-4D97-AF65-F5344CB8AC3E}">
        <p14:creationId xmlns:p14="http://schemas.microsoft.com/office/powerpoint/2010/main" val="10926387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章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578F3BE-9215-4420-916A-8C4FED588E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09"/>
            <a:ext cx="12194152" cy="6856791"/>
          </a:xfrm>
          <a:prstGeom prst="rect">
            <a:avLst/>
          </a:prstGeom>
        </p:spPr>
      </p:pic>
      <p:sp>
        <p:nvSpPr>
          <p:cNvPr id="4" name="Date Placeholder 3"/>
          <p:cNvSpPr>
            <a:spLocks noGrp="1"/>
          </p:cNvSpPr>
          <p:nvPr>
            <p:ph type="dt" sz="half" idx="10"/>
          </p:nvPr>
        </p:nvSpPr>
        <p:spPr/>
        <p:txBody>
          <a:bodyPr/>
          <a:lstStyle/>
          <a:p>
            <a:fld id="{C9090CD5-E9C7-474D-A70E-B3000E1A20A3}" type="datetimeFigureOut">
              <a:rPr lang="zh-CN" altLang="en-US" smtClean="0"/>
              <a:t>2022/10/16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8AAB4DA-81C5-4DA0-A2EE-A1F23E88B127}" type="slidenum">
              <a:rPr lang="zh-CN" altLang="en-US" smtClean="0"/>
              <a:t>‹#›</a:t>
            </a:fld>
            <a:endParaRPr lang="zh-CN" altLang="en-US"/>
          </a:p>
        </p:txBody>
      </p:sp>
      <p:sp>
        <p:nvSpPr>
          <p:cNvPr id="13" name="文本占位符 12">
            <a:extLst>
              <a:ext uri="{FF2B5EF4-FFF2-40B4-BE49-F238E27FC236}">
                <a16:creationId xmlns:a16="http://schemas.microsoft.com/office/drawing/2014/main" id="{A6C16231-75CB-4DC3-B404-F572E7D20BEF}"/>
              </a:ext>
            </a:extLst>
          </p:cNvPr>
          <p:cNvSpPr>
            <a:spLocks noGrp="1"/>
          </p:cNvSpPr>
          <p:nvPr>
            <p:ph type="body" sz="quarter" idx="13"/>
          </p:nvPr>
        </p:nvSpPr>
        <p:spPr>
          <a:xfrm>
            <a:off x="2090738" y="2047875"/>
            <a:ext cx="8010525" cy="2495550"/>
          </a:xfrm>
        </p:spPr>
        <p:txBody>
          <a:bodyPr>
            <a:normAutofit/>
          </a:bodyPr>
          <a:lstStyle>
            <a:lvl1pPr marL="0" indent="0" algn="ctr">
              <a:lnSpc>
                <a:spcPct val="130000"/>
              </a:lnSpc>
              <a:spcBef>
                <a:spcPts val="0"/>
              </a:spcBef>
              <a:buNone/>
              <a:defRPr sz="5400">
                <a:solidFill>
                  <a:schemeClr val="bg1"/>
                </a:solidFill>
                <a:latin typeface="黑体" panose="02010609060101010101" pitchFamily="49" charset="-122"/>
                <a:ea typeface="黑体" panose="02010609060101010101" pitchFamily="49" charset="-122"/>
              </a:defRPr>
            </a:lvl1pPr>
          </a:lstStyle>
          <a:p>
            <a:pPr lvl="0"/>
            <a:r>
              <a:rPr lang="zh-CN" altLang="en-US" dirty="0"/>
              <a:t>编辑母版文本样式</a:t>
            </a:r>
            <a:endParaRPr lang="en-US" altLang="zh-CN" dirty="0"/>
          </a:p>
          <a:p>
            <a:pPr lvl="0"/>
            <a:endParaRPr lang="zh-CN" altLang="en-US" dirty="0"/>
          </a:p>
        </p:txBody>
      </p:sp>
    </p:spTree>
    <p:extLst>
      <p:ext uri="{BB962C8B-B14F-4D97-AF65-F5344CB8AC3E}">
        <p14:creationId xmlns:p14="http://schemas.microsoft.com/office/powerpoint/2010/main" val="3151095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01943E9-A34E-4AFA-83AA-0BDB93C003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5581"/>
          </a:xfrm>
          <a:prstGeom prst="rect">
            <a:avLst/>
          </a:prstGeom>
        </p:spPr>
      </p:pic>
      <p:sp>
        <p:nvSpPr>
          <p:cNvPr id="2" name="Title 1"/>
          <p:cNvSpPr>
            <a:spLocks noGrp="1"/>
          </p:cNvSpPr>
          <p:nvPr>
            <p:ph type="title"/>
          </p:nvPr>
        </p:nvSpPr>
        <p:spPr>
          <a:xfrm>
            <a:off x="646939" y="2412802"/>
            <a:ext cx="10879200" cy="2032397"/>
          </a:xfrm>
          <a:solidFill>
            <a:srgbClr val="689C2F"/>
          </a:solidFill>
          <a:ln>
            <a:noFill/>
          </a:ln>
        </p:spPr>
        <p:txBody>
          <a:bodyPr anchor="ctr">
            <a:normAutofit/>
          </a:bodyPr>
          <a:lstStyle>
            <a:lvl1pPr algn="ctr">
              <a:defRPr sz="5400">
                <a:solidFill>
                  <a:schemeClr val="bg1"/>
                </a:solidFill>
                <a:latin typeface="+mn-ea"/>
                <a:ea typeface="+mn-ea"/>
              </a:defRPr>
            </a:lvl1pPr>
          </a:lstStyle>
          <a:p>
            <a:r>
              <a:rPr lang="zh-CN" altLang="en-US" dirty="0"/>
              <a:t>单击此处编辑母版标题样式</a:t>
            </a:r>
            <a:endParaRPr lang="en-US" dirty="0"/>
          </a:p>
        </p:txBody>
      </p:sp>
      <p:sp>
        <p:nvSpPr>
          <p:cNvPr id="4" name="Date Placeholder 3"/>
          <p:cNvSpPr>
            <a:spLocks noGrp="1"/>
          </p:cNvSpPr>
          <p:nvPr>
            <p:ph type="dt" sz="half" idx="10"/>
          </p:nvPr>
        </p:nvSpPr>
        <p:spPr/>
        <p:txBody>
          <a:bodyPr/>
          <a:lstStyle/>
          <a:p>
            <a:fld id="{C9090CD5-E9C7-474D-A70E-B3000E1A20A3}" type="datetimeFigureOut">
              <a:rPr lang="zh-CN" altLang="en-US" smtClean="0"/>
              <a:t>2022/10/16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8AAB4DA-81C5-4DA0-A2EE-A1F23E88B127}" type="slidenum">
              <a:rPr lang="zh-CN" altLang="en-US" smtClean="0"/>
              <a:t>‹#›</a:t>
            </a:fld>
            <a:endParaRPr lang="zh-CN" altLang="en-US"/>
          </a:p>
        </p:txBody>
      </p:sp>
    </p:spTree>
    <p:extLst>
      <p:ext uri="{BB962C8B-B14F-4D97-AF65-F5344CB8AC3E}">
        <p14:creationId xmlns:p14="http://schemas.microsoft.com/office/powerpoint/2010/main" val="2884394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EBAFB1-7410-477A-94E3-45514501D7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0"/>
            <a:ext cx="12192000" cy="6855581"/>
          </a:xfrm>
          <a:prstGeom prst="rect">
            <a:avLst/>
          </a:prstGeom>
        </p:spPr>
      </p:pic>
      <p:sp>
        <p:nvSpPr>
          <p:cNvPr id="2" name="Title 1"/>
          <p:cNvSpPr>
            <a:spLocks noGrp="1"/>
          </p:cNvSpPr>
          <p:nvPr>
            <p:ph type="title"/>
          </p:nvPr>
        </p:nvSpPr>
        <p:spPr>
          <a:xfrm>
            <a:off x="1401097" y="265418"/>
            <a:ext cx="9952703" cy="648000"/>
          </a:xfrm>
        </p:spPr>
        <p:txBody>
          <a:bodyPr>
            <a:normAutofit/>
          </a:bodyPr>
          <a:lstStyle>
            <a:lvl1pPr>
              <a:defRPr sz="2800" b="1">
                <a:latin typeface="+mn-ea"/>
                <a:ea typeface="+mn-ea"/>
              </a:defRPr>
            </a:lvl1pPr>
          </a:lstStyle>
          <a:p>
            <a:r>
              <a:rPr lang="zh-CN" altLang="en-US" dirty="0"/>
              <a:t>单击此处编辑母版标题样式</a:t>
            </a:r>
            <a:endParaRPr lang="en-US" dirty="0"/>
          </a:p>
        </p:txBody>
      </p:sp>
      <p:sp>
        <p:nvSpPr>
          <p:cNvPr id="3" name="Content Placeholder 2"/>
          <p:cNvSpPr>
            <a:spLocks noGrp="1"/>
          </p:cNvSpPr>
          <p:nvPr>
            <p:ph idx="1"/>
          </p:nvPr>
        </p:nvSpPr>
        <p:spPr>
          <a:xfrm>
            <a:off x="838200" y="1177626"/>
            <a:ext cx="10515600" cy="4896000"/>
          </a:xfrm>
        </p:spPr>
        <p:txBody>
          <a:bodyPr>
            <a:normAutofit/>
          </a:bodyPr>
          <a:lstStyle>
            <a:lvl1pPr algn="just">
              <a:lnSpc>
                <a:spcPct val="120000"/>
              </a:lnSpc>
              <a:defRPr sz="2400" b="0"/>
            </a:lvl1pPr>
            <a:lvl2pPr algn="just">
              <a:lnSpc>
                <a:spcPct val="120000"/>
              </a:lnSpc>
              <a:defRPr sz="2400"/>
            </a:lvl2pPr>
            <a:lvl3pPr algn="just">
              <a:lnSpc>
                <a:spcPct val="120000"/>
              </a:lnSpc>
              <a:defRPr sz="2400"/>
            </a:lvl3pPr>
            <a:lvl4pPr algn="just">
              <a:lnSpc>
                <a:spcPct val="120000"/>
              </a:lnSpc>
              <a:defRPr sz="2400"/>
            </a:lvl4pPr>
            <a:lvl5pPr algn="just">
              <a:lnSpc>
                <a:spcPct val="120000"/>
              </a:lnSpc>
              <a:defRPr sz="24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10"/>
          </p:nvPr>
        </p:nvSpPr>
        <p:spPr/>
        <p:txBody>
          <a:bodyPr/>
          <a:lstStyle/>
          <a:p>
            <a:fld id="{C9090CD5-E9C7-474D-A70E-B3000E1A20A3}" type="datetimeFigureOut">
              <a:rPr lang="zh-CN" altLang="en-US" smtClean="0"/>
              <a:t>2022/10/16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8AAB4DA-81C5-4DA0-A2EE-A1F23E88B127}" type="slidenum">
              <a:rPr lang="zh-CN" altLang="en-US" smtClean="0"/>
              <a:t>‹#›</a:t>
            </a:fld>
            <a:endParaRPr lang="zh-CN" altLang="en-US"/>
          </a:p>
        </p:txBody>
      </p:sp>
    </p:spTree>
    <p:extLst>
      <p:ext uri="{BB962C8B-B14F-4D97-AF65-F5344CB8AC3E}">
        <p14:creationId xmlns:p14="http://schemas.microsoft.com/office/powerpoint/2010/main" val="3443898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5CC1D421-B281-40B7-9390-075EDBDB9B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0"/>
            <a:ext cx="12192000" cy="6855581"/>
          </a:xfrm>
          <a:prstGeom prst="rect">
            <a:avLst/>
          </a:prstGeom>
        </p:spPr>
      </p:pic>
      <p:sp>
        <p:nvSpPr>
          <p:cNvPr id="3" name="Date Placeholder 2"/>
          <p:cNvSpPr>
            <a:spLocks noGrp="1"/>
          </p:cNvSpPr>
          <p:nvPr>
            <p:ph type="dt" sz="half" idx="10"/>
          </p:nvPr>
        </p:nvSpPr>
        <p:spPr/>
        <p:txBody>
          <a:bodyPr/>
          <a:lstStyle/>
          <a:p>
            <a:fld id="{C9090CD5-E9C7-474D-A70E-B3000E1A20A3}" type="datetimeFigureOut">
              <a:rPr lang="zh-CN" altLang="en-US" smtClean="0"/>
              <a:t>2022/10/16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B8AAB4DA-81C5-4DA0-A2EE-A1F23E88B127}" type="slidenum">
              <a:rPr lang="zh-CN" altLang="en-US" smtClean="0"/>
              <a:t>‹#›</a:t>
            </a:fld>
            <a:endParaRPr lang="zh-CN" altLang="en-US"/>
          </a:p>
        </p:txBody>
      </p:sp>
      <p:sp>
        <p:nvSpPr>
          <p:cNvPr id="14" name="Title 1">
            <a:extLst>
              <a:ext uri="{FF2B5EF4-FFF2-40B4-BE49-F238E27FC236}">
                <a16:creationId xmlns:a16="http://schemas.microsoft.com/office/drawing/2014/main" id="{737D87C8-79A3-5202-A164-44003BDCBE2A}"/>
              </a:ext>
            </a:extLst>
          </p:cNvPr>
          <p:cNvSpPr>
            <a:spLocks noGrp="1"/>
          </p:cNvSpPr>
          <p:nvPr>
            <p:ph type="title"/>
          </p:nvPr>
        </p:nvSpPr>
        <p:spPr>
          <a:xfrm>
            <a:off x="1401097" y="265418"/>
            <a:ext cx="9952703" cy="648000"/>
          </a:xfrm>
        </p:spPr>
        <p:txBody>
          <a:bodyPr>
            <a:normAutofit/>
          </a:bodyPr>
          <a:lstStyle>
            <a:lvl1pPr>
              <a:defRPr sz="2800" b="1">
                <a:latin typeface="+mn-ea"/>
                <a:ea typeface="+mn-ea"/>
              </a:defRPr>
            </a:lvl1pPr>
          </a:lstStyle>
          <a:p>
            <a:r>
              <a:rPr lang="zh-CN" altLang="en-US" dirty="0"/>
              <a:t>单击此处编辑母版标题样式</a:t>
            </a:r>
            <a:endParaRPr lang="en-US" dirty="0"/>
          </a:p>
        </p:txBody>
      </p:sp>
      <p:sp>
        <p:nvSpPr>
          <p:cNvPr id="15" name="Text Placeholder 2">
            <a:extLst>
              <a:ext uri="{FF2B5EF4-FFF2-40B4-BE49-F238E27FC236}">
                <a16:creationId xmlns:a16="http://schemas.microsoft.com/office/drawing/2014/main" id="{F4062394-9632-5694-B93A-117055F7E9FB}"/>
              </a:ext>
            </a:extLst>
          </p:cNvPr>
          <p:cNvSpPr>
            <a:spLocks noGrp="1"/>
          </p:cNvSpPr>
          <p:nvPr>
            <p:ph type="body" idx="1"/>
          </p:nvPr>
        </p:nvSpPr>
        <p:spPr>
          <a:xfrm>
            <a:off x="836612" y="1175657"/>
            <a:ext cx="5157787" cy="720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16" name="Content Placeholder 3">
            <a:extLst>
              <a:ext uri="{FF2B5EF4-FFF2-40B4-BE49-F238E27FC236}">
                <a16:creationId xmlns:a16="http://schemas.microsoft.com/office/drawing/2014/main" id="{68D3B447-BBFB-D55F-63C2-8ECC93247295}"/>
              </a:ext>
            </a:extLst>
          </p:cNvPr>
          <p:cNvSpPr>
            <a:spLocks noGrp="1"/>
          </p:cNvSpPr>
          <p:nvPr>
            <p:ph sz="half" idx="2"/>
          </p:nvPr>
        </p:nvSpPr>
        <p:spPr>
          <a:xfrm>
            <a:off x="839788" y="1895656"/>
            <a:ext cx="5157787" cy="4177969"/>
          </a:xfrm>
        </p:spPr>
        <p:txBody>
          <a:bodyPr>
            <a:normAutofit/>
          </a:bodyPr>
          <a:lstStyle>
            <a:lvl1pPr algn="just">
              <a:lnSpc>
                <a:spcPct val="120000"/>
              </a:lnSpc>
              <a:defRPr sz="2400"/>
            </a:lvl1pPr>
            <a:lvl2pPr algn="just">
              <a:lnSpc>
                <a:spcPct val="120000"/>
              </a:lnSpc>
              <a:defRPr sz="2000"/>
            </a:lvl2pPr>
            <a:lvl3pPr algn="just">
              <a:lnSpc>
                <a:spcPct val="120000"/>
              </a:lnSpc>
              <a:defRPr sz="1800"/>
            </a:lvl3pPr>
            <a:lvl4pPr algn="just">
              <a:lnSpc>
                <a:spcPct val="120000"/>
              </a:lnSpc>
              <a:defRPr sz="1600"/>
            </a:lvl4pPr>
            <a:lvl5pPr algn="just">
              <a:lnSpc>
                <a:spcPct val="120000"/>
              </a:lnSpc>
              <a:defRPr sz="16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17" name="Text Placeholder 4">
            <a:extLst>
              <a:ext uri="{FF2B5EF4-FFF2-40B4-BE49-F238E27FC236}">
                <a16:creationId xmlns:a16="http://schemas.microsoft.com/office/drawing/2014/main" id="{C3689535-7A82-464D-8E6A-10F190BA661C}"/>
              </a:ext>
            </a:extLst>
          </p:cNvPr>
          <p:cNvSpPr>
            <a:spLocks noGrp="1"/>
          </p:cNvSpPr>
          <p:nvPr>
            <p:ph type="body" sz="quarter" idx="3"/>
          </p:nvPr>
        </p:nvSpPr>
        <p:spPr>
          <a:xfrm>
            <a:off x="6172200" y="1175657"/>
            <a:ext cx="5183188" cy="720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18" name="Content Placeholder 5">
            <a:extLst>
              <a:ext uri="{FF2B5EF4-FFF2-40B4-BE49-F238E27FC236}">
                <a16:creationId xmlns:a16="http://schemas.microsoft.com/office/drawing/2014/main" id="{8D3F99D3-DAE7-649B-A022-1C81346F6B61}"/>
              </a:ext>
            </a:extLst>
          </p:cNvPr>
          <p:cNvSpPr>
            <a:spLocks noGrp="1"/>
          </p:cNvSpPr>
          <p:nvPr>
            <p:ph sz="quarter" idx="4"/>
          </p:nvPr>
        </p:nvSpPr>
        <p:spPr>
          <a:xfrm>
            <a:off x="6172200" y="1895656"/>
            <a:ext cx="5183188" cy="4177968"/>
          </a:xfrm>
        </p:spPr>
        <p:txBody>
          <a:bodyPr>
            <a:normAutofit/>
          </a:bodyPr>
          <a:lstStyle>
            <a:lvl1pPr algn="just">
              <a:lnSpc>
                <a:spcPct val="120000"/>
              </a:lnSpc>
              <a:defRPr sz="2400"/>
            </a:lvl1pPr>
            <a:lvl2pPr algn="just">
              <a:lnSpc>
                <a:spcPct val="120000"/>
              </a:lnSpc>
              <a:defRPr sz="2000"/>
            </a:lvl2pPr>
            <a:lvl3pPr algn="just">
              <a:lnSpc>
                <a:spcPct val="120000"/>
              </a:lnSpc>
              <a:defRPr sz="1800"/>
            </a:lvl3pPr>
            <a:lvl4pPr algn="just">
              <a:lnSpc>
                <a:spcPct val="120000"/>
              </a:lnSpc>
              <a:defRPr sz="1600"/>
            </a:lvl4pPr>
            <a:lvl5pPr algn="just">
              <a:lnSpc>
                <a:spcPct val="120000"/>
              </a:lnSpc>
              <a:defRPr sz="16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Tree>
    <p:extLst>
      <p:ext uri="{BB962C8B-B14F-4D97-AF65-F5344CB8AC3E}">
        <p14:creationId xmlns:p14="http://schemas.microsoft.com/office/powerpoint/2010/main" val="1566911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5407CD5-1F49-4A43-94EF-31CE0EF7B1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0"/>
            <a:ext cx="12192000" cy="6855581"/>
          </a:xfrm>
          <a:prstGeom prst="rect">
            <a:avLst/>
          </a:prstGeom>
        </p:spPr>
      </p:pic>
      <p:sp>
        <p:nvSpPr>
          <p:cNvPr id="3" name="Content Placeholder 2"/>
          <p:cNvSpPr>
            <a:spLocks noGrp="1"/>
          </p:cNvSpPr>
          <p:nvPr>
            <p:ph sz="half" idx="1"/>
          </p:nvPr>
        </p:nvSpPr>
        <p:spPr>
          <a:xfrm>
            <a:off x="838200" y="1175657"/>
            <a:ext cx="5181600" cy="4896000"/>
          </a:xfrm>
        </p:spPr>
        <p:txBody>
          <a:bodyPr>
            <a:normAutofit/>
          </a:bodyPr>
          <a:lstStyle>
            <a:lvl1pPr algn="just">
              <a:lnSpc>
                <a:spcPct val="120000"/>
              </a:lnSpc>
              <a:defRPr sz="2400">
                <a:latin typeface="+mn-ea"/>
                <a:ea typeface="+mn-ea"/>
              </a:defRPr>
            </a:lvl1pPr>
            <a:lvl2pPr algn="just">
              <a:lnSpc>
                <a:spcPct val="120000"/>
              </a:lnSpc>
              <a:defRPr sz="2000">
                <a:latin typeface="+mn-ea"/>
                <a:ea typeface="+mn-ea"/>
              </a:defRPr>
            </a:lvl2pPr>
            <a:lvl3pPr algn="just">
              <a:lnSpc>
                <a:spcPct val="120000"/>
              </a:lnSpc>
              <a:defRPr sz="1800">
                <a:latin typeface="+mn-ea"/>
                <a:ea typeface="+mn-ea"/>
              </a:defRPr>
            </a:lvl3pPr>
            <a:lvl4pPr algn="just">
              <a:lnSpc>
                <a:spcPct val="120000"/>
              </a:lnSpc>
              <a:defRPr sz="1600">
                <a:latin typeface="+mn-ea"/>
                <a:ea typeface="+mn-ea"/>
              </a:defRPr>
            </a:lvl4pPr>
            <a:lvl5pPr algn="just">
              <a:lnSpc>
                <a:spcPct val="120000"/>
              </a:lnSpc>
              <a:defRPr sz="1600">
                <a:latin typeface="+mn-ea"/>
                <a:ea typeface="+mn-ea"/>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Content Placeholder 3"/>
          <p:cNvSpPr>
            <a:spLocks noGrp="1"/>
          </p:cNvSpPr>
          <p:nvPr>
            <p:ph sz="half" idx="2"/>
          </p:nvPr>
        </p:nvSpPr>
        <p:spPr>
          <a:xfrm>
            <a:off x="6172200" y="1175657"/>
            <a:ext cx="5181600" cy="4896000"/>
          </a:xfrm>
        </p:spPr>
        <p:txBody>
          <a:bodyPr>
            <a:normAutofit/>
          </a:bodyPr>
          <a:lstStyle>
            <a:lvl1pPr algn="just">
              <a:lnSpc>
                <a:spcPct val="120000"/>
              </a:lnSpc>
              <a:defRPr sz="2400">
                <a:latin typeface="+mn-ea"/>
                <a:ea typeface="+mn-ea"/>
              </a:defRPr>
            </a:lvl1pPr>
            <a:lvl2pPr algn="just">
              <a:lnSpc>
                <a:spcPct val="120000"/>
              </a:lnSpc>
              <a:defRPr sz="2000">
                <a:latin typeface="+mn-ea"/>
                <a:ea typeface="+mn-ea"/>
              </a:defRPr>
            </a:lvl2pPr>
            <a:lvl3pPr algn="just">
              <a:lnSpc>
                <a:spcPct val="120000"/>
              </a:lnSpc>
              <a:defRPr sz="1800">
                <a:latin typeface="+mn-ea"/>
                <a:ea typeface="+mn-ea"/>
              </a:defRPr>
            </a:lvl3pPr>
            <a:lvl4pPr algn="just">
              <a:lnSpc>
                <a:spcPct val="120000"/>
              </a:lnSpc>
              <a:defRPr sz="1600">
                <a:latin typeface="+mn-ea"/>
                <a:ea typeface="+mn-ea"/>
              </a:defRPr>
            </a:lvl4pPr>
            <a:lvl5pPr algn="just">
              <a:lnSpc>
                <a:spcPct val="120000"/>
              </a:lnSpc>
              <a:defRPr sz="1600">
                <a:latin typeface="+mn-ea"/>
                <a:ea typeface="+mn-ea"/>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9090CD5-E9C7-474D-A70E-B3000E1A20A3}" type="datetimeFigureOut">
              <a:rPr lang="zh-CN" altLang="en-US" smtClean="0"/>
              <a:t>2022/10/16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8AAB4DA-81C5-4DA0-A2EE-A1F23E88B127}" type="slidenum">
              <a:rPr lang="zh-CN" altLang="en-US" smtClean="0"/>
              <a:t>‹#›</a:t>
            </a:fld>
            <a:endParaRPr lang="zh-CN" altLang="en-US"/>
          </a:p>
        </p:txBody>
      </p:sp>
      <p:sp>
        <p:nvSpPr>
          <p:cNvPr id="2" name="Title 1">
            <a:extLst>
              <a:ext uri="{FF2B5EF4-FFF2-40B4-BE49-F238E27FC236}">
                <a16:creationId xmlns:a16="http://schemas.microsoft.com/office/drawing/2014/main" id="{BAE2A4C6-970F-A4F3-39C7-36A5B3B79096}"/>
              </a:ext>
            </a:extLst>
          </p:cNvPr>
          <p:cNvSpPr>
            <a:spLocks noGrp="1"/>
          </p:cNvSpPr>
          <p:nvPr>
            <p:ph type="title"/>
          </p:nvPr>
        </p:nvSpPr>
        <p:spPr>
          <a:xfrm>
            <a:off x="1401097" y="265418"/>
            <a:ext cx="9952703" cy="648000"/>
          </a:xfrm>
        </p:spPr>
        <p:txBody>
          <a:bodyPr>
            <a:normAutofit/>
          </a:bodyPr>
          <a:lstStyle>
            <a:lvl1pPr>
              <a:defRPr sz="2800" b="1">
                <a:latin typeface="+mn-ea"/>
                <a:ea typeface="+mn-ea"/>
              </a:defRPr>
            </a:lvl1pPr>
          </a:lstStyle>
          <a:p>
            <a:r>
              <a:rPr lang="zh-CN" altLang="en-US" dirty="0"/>
              <a:t>单击此处编辑母版标题样式</a:t>
            </a:r>
            <a:endParaRPr lang="en-US" dirty="0"/>
          </a:p>
        </p:txBody>
      </p:sp>
    </p:spTree>
    <p:extLst>
      <p:ext uri="{BB962C8B-B14F-4D97-AF65-F5344CB8AC3E}">
        <p14:creationId xmlns:p14="http://schemas.microsoft.com/office/powerpoint/2010/main" val="2210231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84FC193-4FFD-418C-AB5F-B1D5187F5E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0"/>
            <a:ext cx="12192000" cy="6855581"/>
          </a:xfrm>
          <a:prstGeom prst="rect">
            <a:avLst/>
          </a:prstGeom>
        </p:spPr>
      </p:pic>
      <p:sp>
        <p:nvSpPr>
          <p:cNvPr id="2" name="Date Placeholder 1"/>
          <p:cNvSpPr>
            <a:spLocks noGrp="1"/>
          </p:cNvSpPr>
          <p:nvPr>
            <p:ph type="dt" sz="half" idx="10"/>
          </p:nvPr>
        </p:nvSpPr>
        <p:spPr/>
        <p:txBody>
          <a:bodyPr/>
          <a:lstStyle/>
          <a:p>
            <a:fld id="{C9090CD5-E9C7-474D-A70E-B3000E1A20A3}" type="datetimeFigureOut">
              <a:rPr lang="zh-CN" altLang="en-US" smtClean="0"/>
              <a:t>2022/10/16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B8AAB4DA-81C5-4DA0-A2EE-A1F23E88B127}" type="slidenum">
              <a:rPr lang="zh-CN" altLang="en-US" smtClean="0"/>
              <a:t>‹#›</a:t>
            </a:fld>
            <a:endParaRPr lang="zh-CN" altLang="en-US"/>
          </a:p>
        </p:txBody>
      </p:sp>
      <p:sp>
        <p:nvSpPr>
          <p:cNvPr id="6" name="Title 1">
            <a:extLst>
              <a:ext uri="{FF2B5EF4-FFF2-40B4-BE49-F238E27FC236}">
                <a16:creationId xmlns:a16="http://schemas.microsoft.com/office/drawing/2014/main" id="{9E09D022-84C6-C6AA-56A2-AD9E2B92E77B}"/>
              </a:ext>
            </a:extLst>
          </p:cNvPr>
          <p:cNvSpPr>
            <a:spLocks noGrp="1"/>
          </p:cNvSpPr>
          <p:nvPr>
            <p:ph type="title"/>
          </p:nvPr>
        </p:nvSpPr>
        <p:spPr>
          <a:xfrm>
            <a:off x="1401097" y="265418"/>
            <a:ext cx="9952703" cy="648000"/>
          </a:xfrm>
        </p:spPr>
        <p:txBody>
          <a:bodyPr>
            <a:normAutofit/>
          </a:bodyPr>
          <a:lstStyle>
            <a:lvl1pPr>
              <a:defRPr sz="2800" b="1">
                <a:latin typeface="+mn-ea"/>
                <a:ea typeface="+mn-ea"/>
              </a:defRPr>
            </a:lvl1pPr>
          </a:lstStyle>
          <a:p>
            <a:r>
              <a:rPr lang="zh-CN" altLang="en-US" dirty="0"/>
              <a:t>单击此处编辑母版标题样式</a:t>
            </a:r>
            <a:endParaRPr lang="en-US" dirty="0"/>
          </a:p>
        </p:txBody>
      </p:sp>
    </p:spTree>
    <p:extLst>
      <p:ext uri="{BB962C8B-B14F-4D97-AF65-F5344CB8AC3E}">
        <p14:creationId xmlns:p14="http://schemas.microsoft.com/office/powerpoint/2010/main" val="33789355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090CD5-E9C7-474D-A70E-B3000E1A20A3}" type="datetimeFigureOut">
              <a:rPr lang="zh-CN" altLang="en-US" smtClean="0"/>
              <a:t>2022/10/16</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AB4DA-81C5-4DA0-A2EE-A1F23E88B127}" type="slidenum">
              <a:rPr lang="zh-CN" altLang="en-US" smtClean="0"/>
              <a:t>‹#›</a:t>
            </a:fld>
            <a:endParaRPr lang="zh-CN" altLang="en-US"/>
          </a:p>
        </p:txBody>
      </p:sp>
    </p:spTree>
    <p:extLst>
      <p:ext uri="{BB962C8B-B14F-4D97-AF65-F5344CB8AC3E}">
        <p14:creationId xmlns:p14="http://schemas.microsoft.com/office/powerpoint/2010/main" val="2780006129"/>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4" r:id="rId3"/>
    <p:sldLayoutId id="2147483678" r:id="rId4"/>
    <p:sldLayoutId id="2147483664" r:id="rId5"/>
    <p:sldLayoutId id="214748367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hyperlink" Target="http://www.zh.ag/"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xml"/><Relationship Id="rId5" Type="http://schemas.openxmlformats.org/officeDocument/2006/relationships/image" Target="../media/image58.jpe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5.xml"/><Relationship Id="rId4" Type="http://schemas.openxmlformats.org/officeDocument/2006/relationships/image" Target="../media/image66.emf"/></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5.xml"/><Relationship Id="rId5" Type="http://schemas.openxmlformats.org/officeDocument/2006/relationships/image" Target="../media/image71.emf"/><Relationship Id="rId4" Type="http://schemas.openxmlformats.org/officeDocument/2006/relationships/image" Target="../media/image70.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mailto:hang.xiong@outlook.com" TargetMode="External"/><Relationship Id="rId2" Type="http://schemas.openxmlformats.org/officeDocument/2006/relationships/hyperlink" Target="http://www.zh.a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FE4244F-16CA-3B79-FF1A-46743E488A23}"/>
              </a:ext>
            </a:extLst>
          </p:cNvPr>
          <p:cNvSpPr>
            <a:spLocks noGrp="1"/>
          </p:cNvSpPr>
          <p:nvPr>
            <p:ph type="body" sz="quarter" idx="13"/>
          </p:nvPr>
        </p:nvSpPr>
        <p:spPr/>
        <p:txBody>
          <a:bodyPr>
            <a:normAutofit/>
          </a:bodyPr>
          <a:lstStyle/>
          <a:p>
            <a:r>
              <a:rPr lang="zh-CN" altLang="en-US" dirty="0"/>
              <a:t>智慧农业概论</a:t>
            </a:r>
            <a:endParaRPr lang="en-US" altLang="zh-CN" dirty="0"/>
          </a:p>
          <a:p>
            <a:r>
              <a:rPr lang="en-US" altLang="zh-CN" sz="4000" dirty="0">
                <a:solidFill>
                  <a:srgbClr val="689C2F"/>
                </a:solidFill>
                <a:latin typeface="Times New Roman" panose="02020603050405020304" pitchFamily="18" charset="0"/>
                <a:ea typeface="Microsoft YaHei UI" panose="020B0503020204020204" pitchFamily="34" charset="-122"/>
                <a:cs typeface="Times New Roman" panose="02020603050405020304" pitchFamily="18" charset="0"/>
              </a:rPr>
              <a:t>Introduction to Smart Agriculture</a:t>
            </a:r>
          </a:p>
        </p:txBody>
      </p:sp>
    </p:spTree>
    <p:extLst>
      <p:ext uri="{BB962C8B-B14F-4D97-AF65-F5344CB8AC3E}">
        <p14:creationId xmlns:p14="http://schemas.microsoft.com/office/powerpoint/2010/main" val="800597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6">
            <a:extLst>
              <a:ext uri="{FF2B5EF4-FFF2-40B4-BE49-F238E27FC236}">
                <a16:creationId xmlns:a16="http://schemas.microsoft.com/office/drawing/2014/main" id="{E386B761-7FD8-41ED-BE7D-E82DE18583DB}"/>
              </a:ext>
            </a:extLst>
          </p:cNvPr>
          <p:cNvSpPr>
            <a:spLocks noGrp="1"/>
          </p:cNvSpPr>
          <p:nvPr>
            <p:ph sz="half" idx="1"/>
          </p:nvPr>
        </p:nvSpPr>
        <p:spPr/>
        <p:txBody>
          <a:bodyPr>
            <a:normAutofit/>
          </a:bodyPr>
          <a:lstStyle/>
          <a:p>
            <a:r>
              <a:rPr lang="zh-CN" altLang="en-US" sz="2800" b="1" dirty="0"/>
              <a:t>（一）按采用的光源类型分类</a:t>
            </a:r>
            <a:endParaRPr lang="en-US" altLang="zh-CN" sz="2800" b="1" dirty="0"/>
          </a:p>
          <a:p>
            <a:pPr lvl="1"/>
            <a:r>
              <a:rPr lang="zh-CN" altLang="en-US" sz="2400" b="1" dirty="0"/>
              <a:t>太阳光利用型</a:t>
            </a:r>
            <a:endParaRPr lang="en-US" altLang="zh-CN" sz="2400" b="1" dirty="0"/>
          </a:p>
          <a:p>
            <a:pPr lvl="1"/>
            <a:r>
              <a:rPr lang="zh-CN" altLang="en-US" sz="2400" dirty="0">
                <a:solidFill>
                  <a:srgbClr val="0000FF"/>
                </a:solidFill>
              </a:rPr>
              <a:t>适栽植物：</a:t>
            </a:r>
            <a:endParaRPr lang="en-US" altLang="zh-CN" sz="2400" dirty="0">
              <a:solidFill>
                <a:srgbClr val="0000FF"/>
              </a:solidFill>
            </a:endParaRPr>
          </a:p>
          <a:p>
            <a:pPr lvl="1"/>
            <a:r>
              <a:rPr lang="zh-CN" altLang="en-US" sz="2400" dirty="0"/>
              <a:t>以叶菜类、茄果类蔬菜和花卉为主。</a:t>
            </a:r>
            <a:endParaRPr lang="en-US" altLang="zh-CN" sz="2400" b="1" dirty="0"/>
          </a:p>
          <a:p>
            <a:pPr lvl="1"/>
            <a:endParaRPr lang="en-US" altLang="zh-CN" sz="2400" b="1" dirty="0"/>
          </a:p>
          <a:p>
            <a:pPr lvl="1"/>
            <a:endParaRPr lang="en-US" altLang="zh-CN" sz="2400" b="1" dirty="0"/>
          </a:p>
          <a:p>
            <a:pPr lvl="1"/>
            <a:endParaRPr lang="en-US" altLang="zh-CN" sz="2600" b="1" dirty="0"/>
          </a:p>
          <a:p>
            <a:endParaRPr lang="en-US" altLang="zh-CN" sz="2800" b="1" dirty="0"/>
          </a:p>
        </p:txBody>
      </p:sp>
      <p:sp>
        <p:nvSpPr>
          <p:cNvPr id="10" name="标题 9">
            <a:extLst>
              <a:ext uri="{FF2B5EF4-FFF2-40B4-BE49-F238E27FC236}">
                <a16:creationId xmlns:a16="http://schemas.microsoft.com/office/drawing/2014/main" id="{8576E038-EF47-40F8-B55E-8158096123CB}"/>
              </a:ext>
            </a:extLst>
          </p:cNvPr>
          <p:cNvSpPr>
            <a:spLocks noGrp="1"/>
          </p:cNvSpPr>
          <p:nvPr>
            <p:ph type="title"/>
          </p:nvPr>
        </p:nvSpPr>
        <p:spPr/>
        <p:txBody>
          <a:bodyPr/>
          <a:lstStyle/>
          <a:p>
            <a:r>
              <a:rPr lang="zh-CN" altLang="en-US" dirty="0"/>
              <a:t>二、植物工厂的分类及特点</a:t>
            </a:r>
          </a:p>
        </p:txBody>
      </p:sp>
      <p:sp>
        <p:nvSpPr>
          <p:cNvPr id="8" name="文本框 7">
            <a:extLst>
              <a:ext uri="{FF2B5EF4-FFF2-40B4-BE49-F238E27FC236}">
                <a16:creationId xmlns:a16="http://schemas.microsoft.com/office/drawing/2014/main" id="{6AA4337F-5BF1-4437-B3B2-4E436269CADE}"/>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grpSp>
        <p:nvGrpSpPr>
          <p:cNvPr id="12" name="组合 11">
            <a:extLst>
              <a:ext uri="{FF2B5EF4-FFF2-40B4-BE49-F238E27FC236}">
                <a16:creationId xmlns:a16="http://schemas.microsoft.com/office/drawing/2014/main" id="{D6343967-DF9D-485C-9465-EB248837252B}"/>
              </a:ext>
            </a:extLst>
          </p:cNvPr>
          <p:cNvGrpSpPr/>
          <p:nvPr/>
        </p:nvGrpSpPr>
        <p:grpSpPr>
          <a:xfrm>
            <a:off x="6873923" y="1019947"/>
            <a:ext cx="4587351" cy="5180931"/>
            <a:chOff x="7891320" y="1328316"/>
            <a:chExt cx="2674841" cy="3847870"/>
          </a:xfrm>
        </p:grpSpPr>
        <p:pic>
          <p:nvPicPr>
            <p:cNvPr id="13" name="Picture 5" descr="1 007">
              <a:hlinkClick r:id="rId3" action="ppaction://hlinksldjump"/>
              <a:extLst>
                <a:ext uri="{FF2B5EF4-FFF2-40B4-BE49-F238E27FC236}">
                  <a16:creationId xmlns:a16="http://schemas.microsoft.com/office/drawing/2014/main" id="{1E2C5F2D-F2C1-4126-9767-8E905520AC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1320" y="1328316"/>
              <a:ext cx="2674841" cy="195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a:extLst>
                <a:ext uri="{FF2B5EF4-FFF2-40B4-BE49-F238E27FC236}">
                  <a16:creationId xmlns:a16="http://schemas.microsoft.com/office/drawing/2014/main" id="{E561C3D4-10B3-433D-8B59-A06F1C499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1320" y="3284293"/>
              <a:ext cx="2674841" cy="189189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11207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6">
            <a:extLst>
              <a:ext uri="{FF2B5EF4-FFF2-40B4-BE49-F238E27FC236}">
                <a16:creationId xmlns:a16="http://schemas.microsoft.com/office/drawing/2014/main" id="{E386B761-7FD8-41ED-BE7D-E82DE18583DB}"/>
              </a:ext>
            </a:extLst>
          </p:cNvPr>
          <p:cNvSpPr>
            <a:spLocks noGrp="1"/>
          </p:cNvSpPr>
          <p:nvPr>
            <p:ph sz="half" idx="1"/>
          </p:nvPr>
        </p:nvSpPr>
        <p:spPr/>
        <p:txBody>
          <a:bodyPr>
            <a:normAutofit/>
          </a:bodyPr>
          <a:lstStyle/>
          <a:p>
            <a:r>
              <a:rPr lang="zh-CN" altLang="en-US" b="1" dirty="0"/>
              <a:t>（二）按建设规模分类</a:t>
            </a:r>
            <a:endParaRPr lang="en-US" altLang="zh-CN" b="1" dirty="0"/>
          </a:p>
          <a:p>
            <a:pPr lvl="1"/>
            <a:r>
              <a:rPr lang="zh-CN" altLang="en-US" sz="2400" dirty="0"/>
              <a:t>大型植物工厂</a:t>
            </a:r>
            <a:endParaRPr lang="en-US" altLang="zh-CN" sz="2400" dirty="0"/>
          </a:p>
          <a:p>
            <a:pPr lvl="1"/>
            <a:r>
              <a:rPr lang="zh-CN" altLang="en-US" sz="2400" dirty="0"/>
              <a:t>中型植物工厂</a:t>
            </a:r>
            <a:endParaRPr lang="en-US" altLang="zh-CN" sz="2400" dirty="0"/>
          </a:p>
          <a:p>
            <a:pPr lvl="1"/>
            <a:r>
              <a:rPr lang="zh-CN" altLang="en-US" sz="2400" dirty="0"/>
              <a:t>小型植物工厂</a:t>
            </a:r>
            <a:endParaRPr lang="en-US" altLang="zh-CN" sz="2400" dirty="0"/>
          </a:p>
          <a:p>
            <a:pPr lvl="1"/>
            <a:r>
              <a:rPr lang="zh-CN" altLang="en-US" sz="2400" dirty="0"/>
              <a:t>微型植物工厂</a:t>
            </a:r>
            <a:endParaRPr lang="en-US" altLang="zh-CN" sz="2400" dirty="0"/>
          </a:p>
          <a:p>
            <a:r>
              <a:rPr lang="zh-CN" altLang="en-US" b="1" dirty="0"/>
              <a:t>（三）按栽培植物分类</a:t>
            </a:r>
            <a:endParaRPr lang="en-US" altLang="zh-CN" b="1" dirty="0"/>
          </a:p>
          <a:p>
            <a:pPr lvl="1"/>
            <a:r>
              <a:rPr lang="zh-CN" altLang="en-US" sz="2400" dirty="0"/>
              <a:t>按照栽培植物的种类不同，植物工厂可分为育苗、叶菜、果菜、花卉、药用植物等类型。</a:t>
            </a:r>
            <a:endParaRPr lang="en-US" altLang="zh-CN" sz="2400" b="1" dirty="0"/>
          </a:p>
          <a:p>
            <a:pPr lvl="1"/>
            <a:endParaRPr lang="en-US" altLang="zh-CN" sz="2400" dirty="0"/>
          </a:p>
          <a:p>
            <a:pPr lvl="1"/>
            <a:endParaRPr lang="en-US" altLang="zh-CN" sz="2400" b="1" dirty="0"/>
          </a:p>
          <a:p>
            <a:pPr lvl="1"/>
            <a:endParaRPr lang="en-US" altLang="zh-CN" sz="2600" b="1" dirty="0"/>
          </a:p>
          <a:p>
            <a:endParaRPr lang="en-US" altLang="zh-CN" sz="2800" b="1" dirty="0"/>
          </a:p>
        </p:txBody>
      </p:sp>
      <p:sp>
        <p:nvSpPr>
          <p:cNvPr id="2" name="内容占位符 1">
            <a:extLst>
              <a:ext uri="{FF2B5EF4-FFF2-40B4-BE49-F238E27FC236}">
                <a16:creationId xmlns:a16="http://schemas.microsoft.com/office/drawing/2014/main" id="{FE6BC6A0-4B36-44F0-95A8-FE92B26EB473}"/>
              </a:ext>
            </a:extLst>
          </p:cNvPr>
          <p:cNvSpPr>
            <a:spLocks noGrp="1"/>
          </p:cNvSpPr>
          <p:nvPr>
            <p:ph sz="half" idx="2"/>
          </p:nvPr>
        </p:nvSpPr>
        <p:spPr/>
        <p:txBody>
          <a:bodyPr>
            <a:normAutofit/>
          </a:bodyPr>
          <a:lstStyle/>
          <a:p>
            <a:r>
              <a:rPr lang="zh-CN" altLang="en-US" b="1" dirty="0"/>
              <a:t>（四）按用途分类</a:t>
            </a:r>
            <a:endParaRPr lang="en-US" altLang="zh-CN" b="1" dirty="0"/>
          </a:p>
          <a:p>
            <a:pPr lvl="1"/>
            <a:r>
              <a:rPr lang="zh-CN" altLang="en-US" sz="2400" dirty="0"/>
              <a:t>用于植物规模化生产的生产型植物工厂</a:t>
            </a:r>
            <a:endParaRPr lang="en-US" altLang="zh-CN" sz="2400" dirty="0"/>
          </a:p>
          <a:p>
            <a:pPr lvl="1"/>
            <a:r>
              <a:rPr lang="zh-CN" altLang="en-US" sz="2400" dirty="0"/>
              <a:t>用于科学试验与创新研发的科研型植物工厂</a:t>
            </a:r>
            <a:endParaRPr lang="en-US" altLang="zh-CN" sz="2400" dirty="0"/>
          </a:p>
          <a:p>
            <a:pPr lvl="1"/>
            <a:r>
              <a:rPr lang="zh-CN" altLang="en-US" sz="2400" dirty="0"/>
              <a:t>用于科普教育、技术展览展示与观光休闲的示范型植物工厂</a:t>
            </a:r>
            <a:endParaRPr lang="en-US" altLang="zh-CN" sz="2400" b="1" dirty="0"/>
          </a:p>
          <a:p>
            <a:endParaRPr lang="zh-CN" altLang="en-US" dirty="0"/>
          </a:p>
        </p:txBody>
      </p:sp>
      <p:sp>
        <p:nvSpPr>
          <p:cNvPr id="10" name="标题 9">
            <a:extLst>
              <a:ext uri="{FF2B5EF4-FFF2-40B4-BE49-F238E27FC236}">
                <a16:creationId xmlns:a16="http://schemas.microsoft.com/office/drawing/2014/main" id="{8576E038-EF47-40F8-B55E-8158096123CB}"/>
              </a:ext>
            </a:extLst>
          </p:cNvPr>
          <p:cNvSpPr>
            <a:spLocks noGrp="1"/>
          </p:cNvSpPr>
          <p:nvPr>
            <p:ph type="title"/>
          </p:nvPr>
        </p:nvSpPr>
        <p:spPr/>
        <p:txBody>
          <a:bodyPr/>
          <a:lstStyle/>
          <a:p>
            <a:r>
              <a:rPr lang="zh-CN" altLang="en-US" dirty="0"/>
              <a:t>二、植物工厂的分类及特点</a:t>
            </a:r>
          </a:p>
        </p:txBody>
      </p:sp>
      <p:sp>
        <p:nvSpPr>
          <p:cNvPr id="8" name="文本框 7">
            <a:extLst>
              <a:ext uri="{FF2B5EF4-FFF2-40B4-BE49-F238E27FC236}">
                <a16:creationId xmlns:a16="http://schemas.microsoft.com/office/drawing/2014/main" id="{6AA4337F-5BF1-4437-B3B2-4E436269CADE}"/>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3163903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562ED4BB-9AEF-434F-B7C7-2B5DF8098B9C}"/>
              </a:ext>
            </a:extLst>
          </p:cNvPr>
          <p:cNvSpPr>
            <a:spLocks noGrp="1"/>
          </p:cNvSpPr>
          <p:nvPr>
            <p:ph type="title"/>
          </p:nvPr>
        </p:nvSpPr>
        <p:spPr/>
        <p:txBody>
          <a:bodyPr/>
          <a:lstStyle/>
          <a:p>
            <a:r>
              <a:rPr lang="zh-CN" altLang="en-US" dirty="0"/>
              <a:t>第二节 植物工厂的发展历程</a:t>
            </a:r>
          </a:p>
        </p:txBody>
      </p:sp>
      <p:sp>
        <p:nvSpPr>
          <p:cNvPr id="5" name="文本框 4">
            <a:extLst>
              <a:ext uri="{FF2B5EF4-FFF2-40B4-BE49-F238E27FC236}">
                <a16:creationId xmlns:a16="http://schemas.microsoft.com/office/drawing/2014/main" id="{5F976A0F-4C6C-44DB-8A13-CAEE066E1F52}"/>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45228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D083F8B-ACB4-404F-BE46-5F59501E8C81}"/>
              </a:ext>
            </a:extLst>
          </p:cNvPr>
          <p:cNvSpPr>
            <a:spLocks noGrp="1"/>
          </p:cNvSpPr>
          <p:nvPr>
            <p:ph type="title"/>
          </p:nvPr>
        </p:nvSpPr>
        <p:spPr/>
        <p:txBody>
          <a:bodyPr/>
          <a:lstStyle/>
          <a:p>
            <a:r>
              <a:rPr lang="zh-CN" altLang="en-US" dirty="0"/>
              <a:t>一、国外植物工厂的发展历程</a:t>
            </a:r>
          </a:p>
        </p:txBody>
      </p:sp>
      <p:sp>
        <p:nvSpPr>
          <p:cNvPr id="10" name="内容占位符 9">
            <a:extLst>
              <a:ext uri="{FF2B5EF4-FFF2-40B4-BE49-F238E27FC236}">
                <a16:creationId xmlns:a16="http://schemas.microsoft.com/office/drawing/2014/main" id="{7C79CE88-1201-4C34-A332-5857155C50DD}"/>
              </a:ext>
            </a:extLst>
          </p:cNvPr>
          <p:cNvSpPr>
            <a:spLocks noGrp="1"/>
          </p:cNvSpPr>
          <p:nvPr>
            <p:ph idx="1"/>
          </p:nvPr>
        </p:nvSpPr>
        <p:spPr/>
        <p:txBody>
          <a:bodyPr/>
          <a:lstStyle/>
          <a:p>
            <a:r>
              <a:rPr lang="zh-CN" altLang="en-US" b="1" dirty="0"/>
              <a:t>第一阶段：试验探索阶段（</a:t>
            </a:r>
            <a:r>
              <a:rPr lang="en-US" altLang="zh-CN" b="1" dirty="0"/>
              <a:t>1950-1990</a:t>
            </a:r>
            <a:r>
              <a:rPr lang="zh-CN" altLang="en-US" b="1" dirty="0"/>
              <a:t>年）</a:t>
            </a:r>
            <a:endParaRPr lang="en-US" altLang="zh-CN" b="1" dirty="0"/>
          </a:p>
          <a:p>
            <a:pPr lvl="1">
              <a:lnSpc>
                <a:spcPct val="114000"/>
              </a:lnSpc>
              <a:spcBef>
                <a:spcPts val="600"/>
              </a:spcBef>
              <a:buClr>
                <a:schemeClr val="tx1"/>
              </a:buClr>
            </a:pPr>
            <a:r>
              <a:rPr lang="en-US" altLang="zh-CN" dirty="0">
                <a:solidFill>
                  <a:srgbClr val="0000FF"/>
                </a:solidFill>
                <a:latin typeface="+mn-ea"/>
                <a:cs typeface="Times New Roman" panose="02020603050405020304" pitchFamily="18" charset="0"/>
              </a:rPr>
              <a:t>1957</a:t>
            </a:r>
            <a:r>
              <a:rPr lang="zh-CN" altLang="zh-CN" dirty="0">
                <a:solidFill>
                  <a:srgbClr val="0000FF"/>
                </a:solidFill>
                <a:latin typeface="+mn-ea"/>
                <a:cs typeface="Times New Roman" panose="02020603050405020304" pitchFamily="18" charset="0"/>
              </a:rPr>
              <a:t>年</a:t>
            </a:r>
            <a:r>
              <a:rPr lang="zh-CN" altLang="en-US" dirty="0">
                <a:latin typeface="+mn-ea"/>
                <a:cs typeface="Times New Roman" panose="02020603050405020304" pitchFamily="18" charset="0"/>
              </a:rPr>
              <a:t>，</a:t>
            </a:r>
            <a:r>
              <a:rPr lang="zh-CN" altLang="zh-CN" dirty="0">
                <a:latin typeface="+mn-ea"/>
                <a:cs typeface="Times New Roman" panose="02020603050405020304" pitchFamily="18" charset="0"/>
              </a:rPr>
              <a:t>世界上第一座植物工厂</a:t>
            </a:r>
            <a:r>
              <a:rPr lang="zh-CN" altLang="en-US" dirty="0">
                <a:latin typeface="+mn-ea"/>
                <a:cs typeface="Times New Roman" panose="02020603050405020304" pitchFamily="18" charset="0"/>
              </a:rPr>
              <a:t>建</a:t>
            </a:r>
            <a:r>
              <a:rPr lang="zh-CN" altLang="zh-CN" dirty="0">
                <a:latin typeface="+mn-ea"/>
                <a:cs typeface="Times New Roman" panose="02020603050405020304" pitchFamily="18" charset="0"/>
              </a:rPr>
              <a:t>于</a:t>
            </a:r>
            <a:r>
              <a:rPr lang="zh-CN" altLang="zh-CN" dirty="0">
                <a:solidFill>
                  <a:srgbClr val="0000FF"/>
                </a:solidFill>
                <a:latin typeface="+mn-ea"/>
                <a:cs typeface="Times New Roman" panose="02020603050405020304" pitchFamily="18" charset="0"/>
              </a:rPr>
              <a:t>丹麦约克里斯顿</a:t>
            </a:r>
            <a:r>
              <a:rPr lang="zh-CN" altLang="zh-CN" dirty="0">
                <a:latin typeface="+mn-ea"/>
                <a:cs typeface="Times New Roman" panose="02020603050405020304" pitchFamily="18" charset="0"/>
              </a:rPr>
              <a:t>农场</a:t>
            </a:r>
            <a:r>
              <a:rPr lang="zh-CN" altLang="en-US" dirty="0">
                <a:latin typeface="+mn-ea"/>
                <a:cs typeface="Times New Roman" panose="02020603050405020304" pitchFamily="18" charset="0"/>
              </a:rPr>
              <a:t>，</a:t>
            </a:r>
            <a:r>
              <a:rPr lang="en-US" altLang="zh-CN" dirty="0" err="1">
                <a:latin typeface="+mn-ea"/>
                <a:cs typeface="Times New Roman" panose="02020603050405020304" pitchFamily="18" charset="0"/>
              </a:rPr>
              <a:t>1000m</a:t>
            </a:r>
            <a:r>
              <a:rPr lang="en-US" altLang="zh-CN" baseline="30000" dirty="0" err="1">
                <a:latin typeface="+mn-ea"/>
                <a:cs typeface="Times New Roman" panose="02020603050405020304" pitchFamily="18" charset="0"/>
              </a:rPr>
              <a:t>2</a:t>
            </a:r>
            <a:r>
              <a:rPr lang="zh-CN" altLang="en-US" dirty="0">
                <a:latin typeface="+mn-ea"/>
                <a:cs typeface="Times New Roman" panose="02020603050405020304" pitchFamily="18" charset="0"/>
              </a:rPr>
              <a:t>，</a:t>
            </a:r>
            <a:r>
              <a:rPr lang="zh-CN" altLang="zh-CN" dirty="0">
                <a:latin typeface="+mn-ea"/>
                <a:cs typeface="Times New Roman" panose="02020603050405020304" pitchFamily="18" charset="0"/>
              </a:rPr>
              <a:t>属人工光和太阳光并用型</a:t>
            </a:r>
            <a:r>
              <a:rPr lang="zh-CN" altLang="en-US" dirty="0">
                <a:latin typeface="+mn-ea"/>
                <a:cs typeface="Times New Roman" panose="02020603050405020304" pitchFamily="18" charset="0"/>
              </a:rPr>
              <a:t>植物工厂，</a:t>
            </a:r>
            <a:r>
              <a:rPr lang="zh-CN" altLang="zh-CN" dirty="0">
                <a:latin typeface="+mn-ea"/>
                <a:cs typeface="Times New Roman" panose="02020603050405020304" pitchFamily="18" charset="0"/>
              </a:rPr>
              <a:t>作物为水芹</a:t>
            </a:r>
            <a:r>
              <a:rPr lang="zh-CN" altLang="en-US" dirty="0">
                <a:latin typeface="+mn-ea"/>
                <a:cs typeface="Times New Roman" panose="02020603050405020304" pitchFamily="18" charset="0"/>
              </a:rPr>
              <a:t>；</a:t>
            </a:r>
            <a:endParaRPr lang="en-US" altLang="zh-CN" dirty="0">
              <a:latin typeface="+mn-ea"/>
              <a:cs typeface="Times New Roman" panose="02020603050405020304" pitchFamily="18" charset="0"/>
            </a:endParaRPr>
          </a:p>
          <a:p>
            <a:pPr lvl="1">
              <a:lnSpc>
                <a:spcPct val="114000"/>
              </a:lnSpc>
              <a:spcBef>
                <a:spcPts val="1200"/>
              </a:spcBef>
              <a:buClr>
                <a:schemeClr val="tx1"/>
              </a:buClr>
            </a:pPr>
            <a:r>
              <a:rPr lang="en-US" altLang="zh-CN" dirty="0">
                <a:solidFill>
                  <a:srgbClr val="0000FF"/>
                </a:solidFill>
                <a:latin typeface="+mn-ea"/>
                <a:cs typeface="Times New Roman" panose="02020603050405020304" pitchFamily="18" charset="0"/>
              </a:rPr>
              <a:t>1963</a:t>
            </a:r>
            <a:r>
              <a:rPr lang="zh-CN" altLang="zh-CN" dirty="0">
                <a:solidFill>
                  <a:srgbClr val="0000FF"/>
                </a:solidFill>
                <a:latin typeface="+mn-ea"/>
                <a:cs typeface="Times New Roman" panose="02020603050405020304" pitchFamily="18" charset="0"/>
              </a:rPr>
              <a:t>年</a:t>
            </a:r>
            <a:r>
              <a:rPr lang="zh-CN" altLang="en-US" dirty="0">
                <a:latin typeface="+mn-ea"/>
                <a:cs typeface="Times New Roman" panose="02020603050405020304" pitchFamily="18" charset="0"/>
              </a:rPr>
              <a:t>，</a:t>
            </a:r>
            <a:r>
              <a:rPr lang="zh-CN" altLang="zh-CN" dirty="0">
                <a:solidFill>
                  <a:srgbClr val="0000FF"/>
                </a:solidFill>
                <a:latin typeface="+mn-ea"/>
                <a:cs typeface="Times New Roman" panose="02020603050405020304" pitchFamily="18" charset="0"/>
              </a:rPr>
              <a:t>奥地利卢斯那</a:t>
            </a:r>
            <a:r>
              <a:rPr lang="zh-CN" altLang="zh-CN" dirty="0">
                <a:latin typeface="+mn-ea"/>
                <a:cs typeface="Times New Roman" panose="02020603050405020304" pitchFamily="18" charset="0"/>
              </a:rPr>
              <a:t>公司建成一座</a:t>
            </a:r>
            <a:r>
              <a:rPr lang="en-US" altLang="zh-CN" dirty="0" err="1">
                <a:latin typeface="+mn-ea"/>
                <a:cs typeface="Times New Roman" panose="02020603050405020304" pitchFamily="18" charset="0"/>
              </a:rPr>
              <a:t>30m</a:t>
            </a:r>
            <a:r>
              <a:rPr lang="zh-CN" altLang="zh-CN" dirty="0">
                <a:latin typeface="+mn-ea"/>
                <a:cs typeface="Times New Roman" panose="02020603050405020304" pitchFamily="18" charset="0"/>
              </a:rPr>
              <a:t>高</a:t>
            </a:r>
            <a:r>
              <a:rPr lang="zh-CN" altLang="en-US" dirty="0">
                <a:latin typeface="+mn-ea"/>
                <a:cs typeface="Times New Roman" panose="02020603050405020304" pitchFamily="18" charset="0"/>
              </a:rPr>
              <a:t>的</a:t>
            </a:r>
            <a:r>
              <a:rPr lang="zh-CN" altLang="zh-CN" dirty="0">
                <a:latin typeface="+mn-ea"/>
                <a:cs typeface="Times New Roman" panose="02020603050405020304" pitchFamily="18" charset="0"/>
              </a:rPr>
              <a:t>塔式人工光植物工厂</a:t>
            </a:r>
            <a:r>
              <a:rPr lang="zh-CN" altLang="en-US" dirty="0">
                <a:latin typeface="+mn-ea"/>
                <a:cs typeface="Times New Roman" panose="02020603050405020304" pitchFamily="18" charset="0"/>
              </a:rPr>
              <a:t>，</a:t>
            </a:r>
            <a:r>
              <a:rPr lang="zh-CN" altLang="zh-CN" dirty="0">
                <a:latin typeface="+mn-ea"/>
                <a:cs typeface="Times New Roman" panose="02020603050405020304" pitchFamily="18" charset="0"/>
              </a:rPr>
              <a:t>上下传送带旋转式立体栽培</a:t>
            </a:r>
            <a:r>
              <a:rPr lang="zh-CN" altLang="en-US" dirty="0">
                <a:latin typeface="+mn-ea"/>
                <a:cs typeface="Times New Roman" panose="02020603050405020304" pitchFamily="18" charset="0"/>
              </a:rPr>
              <a:t>，作物为</a:t>
            </a:r>
            <a:r>
              <a:rPr lang="zh-CN" altLang="zh-CN" dirty="0">
                <a:latin typeface="+mn-ea"/>
                <a:cs typeface="Times New Roman" panose="02020603050405020304" pitchFamily="18" charset="0"/>
              </a:rPr>
              <a:t>生菜</a:t>
            </a:r>
            <a:r>
              <a:rPr lang="zh-CN" altLang="en-US" dirty="0">
                <a:latin typeface="+mn-ea"/>
                <a:cs typeface="Times New Roman" panose="02020603050405020304" pitchFamily="18" charset="0"/>
              </a:rPr>
              <a:t>。</a:t>
            </a:r>
          </a:p>
          <a:p>
            <a:endParaRPr lang="zh-CN" altLang="en-US" dirty="0"/>
          </a:p>
        </p:txBody>
      </p:sp>
      <p:pic>
        <p:nvPicPr>
          <p:cNvPr id="6" name="Picture 2" descr="31全自動植物工場">
            <a:extLst>
              <a:ext uri="{FF2B5EF4-FFF2-40B4-BE49-F238E27FC236}">
                <a16:creationId xmlns:a16="http://schemas.microsoft.com/office/drawing/2014/main" id="{659650DD-DAB2-4991-9603-498D54A110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250"/>
          <a:stretch>
            <a:fillRect/>
          </a:stretch>
        </p:blipFill>
        <p:spPr bwMode="auto">
          <a:xfrm>
            <a:off x="1862773" y="3762321"/>
            <a:ext cx="4141787"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
            <a:extLst>
              <a:ext uri="{FF2B5EF4-FFF2-40B4-BE49-F238E27FC236}">
                <a16:creationId xmlns:a16="http://schemas.microsoft.com/office/drawing/2014/main" id="{6A27BAC4-A72F-4A5D-8E35-D2CDA37BF0CD}"/>
              </a:ext>
            </a:extLst>
          </p:cNvPr>
          <p:cNvPicPr>
            <a:picLocks noChangeAspect="1"/>
          </p:cNvPicPr>
          <p:nvPr/>
        </p:nvPicPr>
        <p:blipFill>
          <a:blip r:embed="rId3">
            <a:extLst>
              <a:ext uri="{28A0092B-C50C-407E-A947-70E740481C1C}">
                <a14:useLocalDpi xmlns:a14="http://schemas.microsoft.com/office/drawing/2010/main" val="0"/>
              </a:ext>
            </a:extLst>
          </a:blip>
          <a:srcRect l="3632" t="3804" r="6943" b="2"/>
          <a:stretch>
            <a:fillRect/>
          </a:stretch>
        </p:blipFill>
        <p:spPr bwMode="auto">
          <a:xfrm>
            <a:off x="6187442" y="3762321"/>
            <a:ext cx="4025900"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8">
            <a:extLst>
              <a:ext uri="{FF2B5EF4-FFF2-40B4-BE49-F238E27FC236}">
                <a16:creationId xmlns:a16="http://schemas.microsoft.com/office/drawing/2014/main" id="{974C14FD-F69C-411A-9270-2C3A63738ED5}"/>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4281516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9C3A5A-CC29-4123-8FC4-330F854D86F6}"/>
              </a:ext>
            </a:extLst>
          </p:cNvPr>
          <p:cNvSpPr>
            <a:spLocks noGrp="1"/>
          </p:cNvSpPr>
          <p:nvPr>
            <p:ph type="title"/>
          </p:nvPr>
        </p:nvSpPr>
        <p:spPr/>
        <p:txBody>
          <a:bodyPr/>
          <a:lstStyle/>
          <a:p>
            <a:r>
              <a:rPr lang="zh-CN" altLang="en-US" dirty="0"/>
              <a:t>一、国外植物工厂的发展历程</a:t>
            </a:r>
          </a:p>
        </p:txBody>
      </p:sp>
      <p:sp>
        <p:nvSpPr>
          <p:cNvPr id="3" name="内容占位符 2">
            <a:extLst>
              <a:ext uri="{FF2B5EF4-FFF2-40B4-BE49-F238E27FC236}">
                <a16:creationId xmlns:a16="http://schemas.microsoft.com/office/drawing/2014/main" id="{D1F71DEF-F6A7-46CB-B7FC-55040D89131C}"/>
              </a:ext>
            </a:extLst>
          </p:cNvPr>
          <p:cNvSpPr>
            <a:spLocks noGrp="1"/>
          </p:cNvSpPr>
          <p:nvPr>
            <p:ph idx="1"/>
          </p:nvPr>
        </p:nvSpPr>
        <p:spPr/>
        <p:txBody>
          <a:bodyPr/>
          <a:lstStyle/>
          <a:p>
            <a:pPr>
              <a:lnSpc>
                <a:spcPct val="114000"/>
              </a:lnSpc>
              <a:spcBef>
                <a:spcPts val="600"/>
              </a:spcBef>
              <a:buSzTx/>
            </a:pPr>
            <a:r>
              <a:rPr lang="en-US" altLang="zh-CN" dirty="0">
                <a:latin typeface="+mn-ea"/>
                <a:cs typeface="Times New Roman" panose="02020603050405020304" pitchFamily="18" charset="0"/>
              </a:rPr>
              <a:t>1960</a:t>
            </a:r>
            <a:r>
              <a:rPr lang="zh-CN" altLang="zh-CN" dirty="0">
                <a:latin typeface="+mn-ea"/>
                <a:cs typeface="Times New Roman" panose="02020603050405020304" pitchFamily="18" charset="0"/>
              </a:rPr>
              <a:t>年</a:t>
            </a:r>
            <a:r>
              <a:rPr lang="zh-CN" altLang="en-US" dirty="0">
                <a:latin typeface="+mn-ea"/>
                <a:cs typeface="Times New Roman" panose="02020603050405020304" pitchFamily="18" charset="0"/>
              </a:rPr>
              <a:t>代，</a:t>
            </a:r>
            <a:r>
              <a:rPr lang="zh-CN" altLang="zh-CN" dirty="0">
                <a:solidFill>
                  <a:srgbClr val="0000FF"/>
                </a:solidFill>
                <a:latin typeface="+mn-ea"/>
                <a:cs typeface="Times New Roman" panose="02020603050405020304" pitchFamily="18" charset="0"/>
              </a:rPr>
              <a:t>美国通用电气</a:t>
            </a:r>
            <a:r>
              <a:rPr lang="zh-CN" altLang="en-US" dirty="0">
                <a:solidFill>
                  <a:srgbClr val="0000FF"/>
                </a:solidFill>
                <a:latin typeface="+mn-ea"/>
                <a:cs typeface="Times New Roman" panose="02020603050405020304" pitchFamily="18" charset="0"/>
              </a:rPr>
              <a:t>、</a:t>
            </a:r>
            <a:r>
              <a:rPr lang="zh-CN" altLang="zh-CN" dirty="0">
                <a:solidFill>
                  <a:srgbClr val="0000FF"/>
                </a:solidFill>
                <a:latin typeface="+mn-ea"/>
                <a:cs typeface="Times New Roman" panose="02020603050405020304" pitchFamily="18" charset="0"/>
              </a:rPr>
              <a:t>通用食品、赛纳拉鲁米勒斯及依法德法姆等公司</a:t>
            </a:r>
            <a:r>
              <a:rPr lang="zh-CN" altLang="zh-CN" dirty="0">
                <a:latin typeface="+mn-ea"/>
                <a:cs typeface="Times New Roman" panose="02020603050405020304" pitchFamily="18" charset="0"/>
              </a:rPr>
              <a:t>开始进行</a:t>
            </a:r>
            <a:r>
              <a:rPr lang="zh-CN" altLang="en-US" dirty="0">
                <a:latin typeface="+mn-ea"/>
                <a:cs typeface="Times New Roman" panose="02020603050405020304" pitchFamily="18" charset="0"/>
              </a:rPr>
              <a:t>植物工厂</a:t>
            </a:r>
            <a:r>
              <a:rPr lang="zh-CN" altLang="zh-CN" dirty="0">
                <a:latin typeface="+mn-ea"/>
                <a:cs typeface="Times New Roman" panose="02020603050405020304" pitchFamily="18" charset="0"/>
              </a:rPr>
              <a:t>研发</a:t>
            </a:r>
            <a:r>
              <a:rPr lang="zh-CN" altLang="en-US" dirty="0">
                <a:latin typeface="+mn-ea"/>
                <a:cs typeface="Times New Roman" panose="02020603050405020304" pitchFamily="18" charset="0"/>
              </a:rPr>
              <a:t>；</a:t>
            </a:r>
            <a:endParaRPr lang="en-US" altLang="zh-CN" dirty="0">
              <a:latin typeface="+mn-ea"/>
              <a:cs typeface="Times New Roman" panose="02020603050405020304" pitchFamily="18" charset="0"/>
            </a:endParaRPr>
          </a:p>
          <a:p>
            <a:pPr>
              <a:lnSpc>
                <a:spcPct val="114000"/>
              </a:lnSpc>
              <a:spcBef>
                <a:spcPts val="1200"/>
              </a:spcBef>
              <a:buSzTx/>
            </a:pPr>
            <a:r>
              <a:rPr lang="en-US" altLang="zh-CN" dirty="0">
                <a:latin typeface="+mn-ea"/>
                <a:cs typeface="Times New Roman" panose="02020603050405020304" pitchFamily="18" charset="0"/>
              </a:rPr>
              <a:t>1970</a:t>
            </a:r>
            <a:r>
              <a:rPr lang="zh-CN" altLang="en-US" dirty="0">
                <a:latin typeface="+mn-ea"/>
                <a:cs typeface="Times New Roman" panose="02020603050405020304" pitchFamily="18" charset="0"/>
              </a:rPr>
              <a:t>年代后期，美国的</a:t>
            </a:r>
            <a:r>
              <a:rPr lang="zh-CN" altLang="en-US" dirty="0">
                <a:solidFill>
                  <a:srgbClr val="0000FF"/>
                </a:solidFill>
                <a:latin typeface="+mn-ea"/>
                <a:cs typeface="Times New Roman" panose="02020603050405020304" pitchFamily="18" charset="0"/>
              </a:rPr>
              <a:t>植物工厂研发项目陆续停止</a:t>
            </a:r>
            <a:r>
              <a:rPr lang="zh-CN" altLang="en-US" dirty="0">
                <a:latin typeface="+mn-ea"/>
                <a:cs typeface="Times New Roman" panose="02020603050405020304" pitchFamily="18" charset="0"/>
              </a:rPr>
              <a:t>，原因是能耗较大、运行成本较高</a:t>
            </a:r>
            <a:r>
              <a:rPr lang="zh-CN" altLang="zh-CN" dirty="0">
                <a:latin typeface="+mn-ea"/>
                <a:cs typeface="Times New Roman" panose="02020603050405020304" pitchFamily="18" charset="0"/>
              </a:rPr>
              <a:t>；</a:t>
            </a:r>
            <a:endParaRPr lang="en-US" altLang="zh-CN" dirty="0">
              <a:latin typeface="+mn-ea"/>
              <a:cs typeface="Times New Roman" panose="02020603050405020304" pitchFamily="18" charset="0"/>
            </a:endParaRPr>
          </a:p>
          <a:p>
            <a:pPr>
              <a:lnSpc>
                <a:spcPct val="114000"/>
              </a:lnSpc>
              <a:spcBef>
                <a:spcPts val="1200"/>
              </a:spcBef>
              <a:buSzTx/>
            </a:pPr>
            <a:r>
              <a:rPr lang="en-US" altLang="zh-CN" dirty="0">
                <a:latin typeface="+mn-ea"/>
                <a:cs typeface="Times New Roman" panose="02020603050405020304" pitchFamily="18" charset="0"/>
              </a:rPr>
              <a:t>1974</a:t>
            </a:r>
            <a:r>
              <a:rPr lang="zh-CN" altLang="zh-CN" dirty="0">
                <a:latin typeface="+mn-ea"/>
                <a:cs typeface="Times New Roman" panose="02020603050405020304" pitchFamily="18" charset="0"/>
              </a:rPr>
              <a:t>年日本日立制作所中央研究所</a:t>
            </a:r>
            <a:r>
              <a:rPr lang="zh-CN" altLang="zh-CN" dirty="0">
                <a:solidFill>
                  <a:srgbClr val="0000FF"/>
                </a:solidFill>
                <a:latin typeface="+mn-ea"/>
                <a:cs typeface="Times New Roman" panose="02020603050405020304" pitchFamily="18" charset="0"/>
              </a:rPr>
              <a:t>高辻正基</a:t>
            </a:r>
            <a:r>
              <a:rPr lang="zh-CN" altLang="en-US" dirty="0">
                <a:solidFill>
                  <a:srgbClr val="0000FF"/>
                </a:solidFill>
                <a:latin typeface="+mn-ea"/>
                <a:cs typeface="Times New Roman" panose="02020603050405020304" pitchFamily="18" charset="0"/>
              </a:rPr>
              <a:t>等</a:t>
            </a:r>
            <a:r>
              <a:rPr lang="zh-CN" altLang="zh-CN" dirty="0">
                <a:latin typeface="+mn-ea"/>
                <a:cs typeface="Times New Roman" panose="02020603050405020304" pitchFamily="18" charset="0"/>
              </a:rPr>
              <a:t>开始进行人工光植物工厂研究</a:t>
            </a:r>
            <a:r>
              <a:rPr lang="zh-CN" altLang="en-US" dirty="0">
                <a:latin typeface="+mn-ea"/>
                <a:cs typeface="Times New Roman" panose="02020603050405020304" pitchFamily="18" charset="0"/>
              </a:rPr>
              <a:t>，</a:t>
            </a:r>
            <a:r>
              <a:rPr lang="en-US" altLang="zh-CN" dirty="0">
                <a:latin typeface="+mn-ea"/>
                <a:cs typeface="Times New Roman" panose="02020603050405020304" pitchFamily="18" charset="0"/>
              </a:rPr>
              <a:t>1983</a:t>
            </a:r>
            <a:r>
              <a:rPr lang="zh-CN" altLang="zh-CN" dirty="0">
                <a:latin typeface="+mn-ea"/>
                <a:cs typeface="Times New Roman" panose="02020603050405020304" pitchFamily="18" charset="0"/>
              </a:rPr>
              <a:t>年日本</a:t>
            </a:r>
            <a:r>
              <a:rPr lang="zh-CN" altLang="en-US" dirty="0">
                <a:latin typeface="+mn-ea"/>
                <a:cs typeface="Times New Roman" panose="02020603050405020304" pitchFamily="18" charset="0"/>
              </a:rPr>
              <a:t>研制出</a:t>
            </a:r>
            <a:r>
              <a:rPr lang="zh-CN" altLang="zh-CN" dirty="0">
                <a:solidFill>
                  <a:srgbClr val="0000FF"/>
                </a:solidFill>
                <a:latin typeface="+mn-ea"/>
                <a:cs typeface="Times New Roman" panose="02020603050405020304" pitchFamily="18" charset="0"/>
              </a:rPr>
              <a:t>第一个</a:t>
            </a:r>
            <a:r>
              <a:rPr lang="zh-CN" altLang="zh-CN" dirty="0">
                <a:latin typeface="+mn-ea"/>
                <a:cs typeface="Times New Roman" panose="02020603050405020304" pitchFamily="18" charset="0"/>
              </a:rPr>
              <a:t>生产</a:t>
            </a:r>
            <a:r>
              <a:rPr lang="zh-CN" altLang="en-US" dirty="0">
                <a:latin typeface="+mn-ea"/>
                <a:cs typeface="Times New Roman" panose="02020603050405020304" pitchFamily="18" charset="0"/>
              </a:rPr>
              <a:t>型</a:t>
            </a:r>
            <a:r>
              <a:rPr lang="zh-CN" altLang="zh-CN" dirty="0">
                <a:solidFill>
                  <a:srgbClr val="0000FF"/>
                </a:solidFill>
                <a:latin typeface="+mn-ea"/>
                <a:cs typeface="Times New Roman" panose="02020603050405020304" pitchFamily="18" charset="0"/>
              </a:rPr>
              <a:t>人工光植物工厂</a:t>
            </a:r>
            <a:r>
              <a:rPr lang="en-US" altLang="zh-CN" dirty="0">
                <a:latin typeface="+mn-ea"/>
                <a:cs typeface="Times New Roman" panose="02020603050405020304" pitchFamily="18" charset="0"/>
              </a:rPr>
              <a:t>(</a:t>
            </a:r>
            <a:r>
              <a:rPr lang="zh-CN" altLang="zh-CN" dirty="0">
                <a:latin typeface="+mn-ea"/>
                <a:cs typeface="Times New Roman" panose="02020603050405020304" pitchFamily="18" charset="0"/>
              </a:rPr>
              <a:t>静冈三浦农场</a:t>
            </a:r>
            <a:r>
              <a:rPr lang="en-US" altLang="zh-CN" dirty="0">
                <a:latin typeface="+mn-ea"/>
                <a:cs typeface="Times New Roman" panose="02020603050405020304" pitchFamily="18" charset="0"/>
              </a:rPr>
              <a:t>)</a:t>
            </a:r>
            <a:r>
              <a:rPr lang="zh-CN" altLang="en-US" dirty="0">
                <a:latin typeface="+mn-ea"/>
                <a:cs typeface="Times New Roman" panose="02020603050405020304" pitchFamily="18" charset="0"/>
              </a:rPr>
              <a:t>，光源</a:t>
            </a:r>
            <a:r>
              <a:rPr lang="zh-CN" altLang="zh-CN" dirty="0">
                <a:latin typeface="+mn-ea"/>
                <a:cs typeface="Times New Roman" panose="02020603050405020304" pitchFamily="18" charset="0"/>
              </a:rPr>
              <a:t>采用</a:t>
            </a:r>
            <a:r>
              <a:rPr lang="zh-CN" altLang="zh-CN" dirty="0">
                <a:solidFill>
                  <a:srgbClr val="0000FF"/>
                </a:solidFill>
                <a:latin typeface="+mn-ea"/>
                <a:cs typeface="Times New Roman" panose="02020603050405020304" pitchFamily="18" charset="0"/>
              </a:rPr>
              <a:t>高压钠灯</a:t>
            </a:r>
            <a:r>
              <a:rPr lang="zh-CN" altLang="zh-CN" dirty="0">
                <a:latin typeface="+mn-ea"/>
                <a:cs typeface="Times New Roman" panose="02020603050405020304" pitchFamily="18" charset="0"/>
              </a:rPr>
              <a:t>。</a:t>
            </a:r>
            <a:endParaRPr lang="en-US" altLang="zh-CN" dirty="0">
              <a:latin typeface="+mn-ea"/>
              <a:cs typeface="Times New Roman" panose="02020603050405020304" pitchFamily="18" charset="0"/>
            </a:endParaRPr>
          </a:p>
          <a:p>
            <a:endParaRPr lang="zh-CN" altLang="en-US" dirty="0"/>
          </a:p>
        </p:txBody>
      </p:sp>
      <p:pic>
        <p:nvPicPr>
          <p:cNvPr id="4" name="Picture 5" descr="QPnaibu1">
            <a:extLst>
              <a:ext uri="{FF2B5EF4-FFF2-40B4-BE49-F238E27FC236}">
                <a16:creationId xmlns:a16="http://schemas.microsoft.com/office/drawing/2014/main" id="{39815B84-D3ED-4D5B-8198-88B4DD92C1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7251" y="4066349"/>
            <a:ext cx="3636454" cy="214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10">
            <a:extLst>
              <a:ext uri="{FF2B5EF4-FFF2-40B4-BE49-F238E27FC236}">
                <a16:creationId xmlns:a16="http://schemas.microsoft.com/office/drawing/2014/main" id="{ED4B6A00-5F4D-41A4-AFDC-02882828489E}"/>
              </a:ext>
            </a:extLst>
          </p:cNvPr>
          <p:cNvPicPr>
            <a:picLocks noChangeAspect="1" noChangeArrowheads="1"/>
          </p:cNvPicPr>
          <p:nvPr/>
        </p:nvPicPr>
        <p:blipFill>
          <a:blip r:embed="rId3">
            <a:lum contrast="8000"/>
            <a:extLst>
              <a:ext uri="{28A0092B-C50C-407E-A947-70E740481C1C}">
                <a14:useLocalDpi xmlns:a14="http://schemas.microsoft.com/office/drawing/2010/main" val="0"/>
              </a:ext>
            </a:extLst>
          </a:blip>
          <a:srcRect l="7790" t="1134" r="3171" b="9972"/>
          <a:stretch>
            <a:fillRect/>
          </a:stretch>
        </p:blipFill>
        <p:spPr bwMode="auto">
          <a:xfrm>
            <a:off x="2553252" y="4066349"/>
            <a:ext cx="3387209" cy="214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7">
            <a:extLst>
              <a:ext uri="{FF2B5EF4-FFF2-40B4-BE49-F238E27FC236}">
                <a16:creationId xmlns:a16="http://schemas.microsoft.com/office/drawing/2014/main" id="{BA47E928-0254-46AC-981A-6E7ADC0F032B}"/>
              </a:ext>
            </a:extLst>
          </p:cNvPr>
          <p:cNvSpPr>
            <a:spLocks noChangeArrowheads="1"/>
          </p:cNvSpPr>
          <p:nvPr/>
        </p:nvSpPr>
        <p:spPr bwMode="auto">
          <a:xfrm>
            <a:off x="6796384" y="6215735"/>
            <a:ext cx="3278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2000" dirty="0">
                <a:latin typeface="Times New Roman" panose="02020603050405020304" pitchFamily="18" charset="0"/>
                <a:cs typeface="Times New Roman" panose="02020603050405020304" pitchFamily="18" charset="0"/>
              </a:rPr>
              <a:t>日本</a:t>
            </a:r>
            <a:r>
              <a:rPr lang="zh-CN" altLang="zh-CN" sz="2000" dirty="0">
                <a:latin typeface="Times New Roman" panose="02020603050405020304" pitchFamily="18" charset="0"/>
                <a:cs typeface="Times New Roman" panose="02020603050405020304" pitchFamily="18" charset="0"/>
              </a:rPr>
              <a:t>静冈三浦农场</a:t>
            </a:r>
            <a:r>
              <a:rPr lang="zh-CN" altLang="en-US" sz="2000" dirty="0">
                <a:latin typeface="Times New Roman" panose="02020603050405020304" pitchFamily="18" charset="0"/>
                <a:cs typeface="Times New Roman" panose="02020603050405020304" pitchFamily="18" charset="0"/>
              </a:rPr>
              <a:t>（</a:t>
            </a:r>
            <a:r>
              <a:rPr lang="en-US" altLang="zh-CN" sz="2000" dirty="0">
                <a:latin typeface="Times New Roman" panose="02020603050405020304" pitchFamily="18" charset="0"/>
                <a:cs typeface="Times New Roman" panose="02020603050405020304" pitchFamily="18" charset="0"/>
              </a:rPr>
              <a:t>1983</a:t>
            </a:r>
            <a:r>
              <a:rPr lang="zh-CN" altLang="en-US" sz="2000" dirty="0">
                <a:latin typeface="Times New Roman" panose="02020603050405020304" pitchFamily="18" charset="0"/>
                <a:cs typeface="Times New Roman" panose="02020603050405020304" pitchFamily="18" charset="0"/>
              </a:rPr>
              <a:t>）</a:t>
            </a:r>
          </a:p>
        </p:txBody>
      </p:sp>
      <p:sp>
        <p:nvSpPr>
          <p:cNvPr id="7" name="矩形 11">
            <a:extLst>
              <a:ext uri="{FF2B5EF4-FFF2-40B4-BE49-F238E27FC236}">
                <a16:creationId xmlns:a16="http://schemas.microsoft.com/office/drawing/2014/main" id="{39739599-C330-482F-952A-6B70685495EB}"/>
              </a:ext>
            </a:extLst>
          </p:cNvPr>
          <p:cNvSpPr>
            <a:spLocks noChangeArrowheads="1"/>
          </p:cNvSpPr>
          <p:nvPr/>
        </p:nvSpPr>
        <p:spPr bwMode="auto">
          <a:xfrm>
            <a:off x="2553252" y="6215735"/>
            <a:ext cx="3281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2000" dirty="0">
                <a:latin typeface="Times New Roman" panose="02020603050405020304" pitchFamily="18" charset="0"/>
                <a:cs typeface="Times New Roman" panose="02020603050405020304" pitchFamily="18" charset="0"/>
              </a:rPr>
              <a:t>早期植物工厂（高压钠灯）</a:t>
            </a:r>
          </a:p>
        </p:txBody>
      </p:sp>
    </p:spTree>
    <p:extLst>
      <p:ext uri="{BB962C8B-B14F-4D97-AF65-F5344CB8AC3E}">
        <p14:creationId xmlns:p14="http://schemas.microsoft.com/office/powerpoint/2010/main" val="3052525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0217D807-5AFF-445F-B981-1BF4A3154452}"/>
              </a:ext>
            </a:extLst>
          </p:cNvPr>
          <p:cNvSpPr>
            <a:spLocks noGrp="1"/>
          </p:cNvSpPr>
          <p:nvPr>
            <p:ph idx="1"/>
          </p:nvPr>
        </p:nvSpPr>
        <p:spPr/>
        <p:txBody>
          <a:bodyPr/>
          <a:lstStyle/>
          <a:p>
            <a:r>
              <a:rPr kumimoji="1" lang="zh-CN" altLang="en-US" b="1" dirty="0">
                <a:latin typeface="+mn-ea"/>
                <a:cs typeface="Times New Roman" panose="02020603050405020304" pitchFamily="18" charset="0"/>
              </a:rPr>
              <a:t>主要特征</a:t>
            </a:r>
          </a:p>
          <a:p>
            <a:pPr marL="704850" indent="-342900">
              <a:lnSpc>
                <a:spcPct val="114000"/>
              </a:lnSpc>
              <a:spcBef>
                <a:spcPts val="1200"/>
              </a:spcBef>
              <a:buClr>
                <a:schemeClr val="tx1"/>
              </a:buClr>
              <a:defRPr/>
            </a:pPr>
            <a:r>
              <a:rPr lang="zh-CN" altLang="en-US" dirty="0">
                <a:latin typeface="+mn-ea"/>
              </a:rPr>
              <a:t>植物工厂光源主要采用</a:t>
            </a:r>
            <a:r>
              <a:rPr lang="zh-CN" altLang="en-US" dirty="0">
                <a:solidFill>
                  <a:srgbClr val="0000FF"/>
                </a:solidFill>
                <a:latin typeface="+mn-ea"/>
              </a:rPr>
              <a:t>高压钠灯（</a:t>
            </a:r>
            <a:r>
              <a:rPr lang="en-US" altLang="zh-CN" dirty="0">
                <a:solidFill>
                  <a:srgbClr val="0000FF"/>
                </a:solidFill>
                <a:latin typeface="+mn-ea"/>
              </a:rPr>
              <a:t>HPS</a:t>
            </a:r>
            <a:r>
              <a:rPr lang="zh-CN" altLang="en-US" dirty="0">
                <a:solidFill>
                  <a:srgbClr val="0000FF"/>
                </a:solidFill>
                <a:latin typeface="+mn-ea"/>
              </a:rPr>
              <a:t>）</a:t>
            </a:r>
            <a:r>
              <a:rPr lang="zh-CN" altLang="en-US" dirty="0">
                <a:latin typeface="+mn-ea"/>
              </a:rPr>
              <a:t>等，光效低、能耗高、空间利用率</a:t>
            </a:r>
            <a:r>
              <a:rPr lang="en-US" altLang="zh-CN" dirty="0">
                <a:latin typeface="+mn-ea"/>
              </a:rPr>
              <a:t>(</a:t>
            </a:r>
            <a:r>
              <a:rPr lang="zh-CN" altLang="en-US" dirty="0">
                <a:solidFill>
                  <a:srgbClr val="0000FF"/>
                </a:solidFill>
                <a:latin typeface="+mn-ea"/>
              </a:rPr>
              <a:t>单层</a:t>
            </a:r>
            <a:r>
              <a:rPr lang="en-US" altLang="zh-CN" dirty="0">
                <a:latin typeface="+mn-ea"/>
              </a:rPr>
              <a:t>)</a:t>
            </a:r>
            <a:r>
              <a:rPr lang="zh-CN" altLang="en-US" dirty="0">
                <a:latin typeface="+mn-ea"/>
              </a:rPr>
              <a:t>不高；</a:t>
            </a:r>
            <a:endParaRPr lang="en-US" altLang="zh-CN" dirty="0">
              <a:latin typeface="+mn-ea"/>
            </a:endParaRPr>
          </a:p>
          <a:p>
            <a:pPr marL="704850" indent="-342900">
              <a:lnSpc>
                <a:spcPct val="114000"/>
              </a:lnSpc>
              <a:spcBef>
                <a:spcPts val="1200"/>
              </a:spcBef>
              <a:buClr>
                <a:schemeClr val="tx1"/>
              </a:buClr>
              <a:defRPr/>
            </a:pPr>
            <a:r>
              <a:rPr lang="zh-CN" altLang="en-US" dirty="0">
                <a:latin typeface="+mn-ea"/>
              </a:rPr>
              <a:t>环境与营养</a:t>
            </a:r>
            <a:r>
              <a:rPr lang="zh-CN" altLang="en-US" dirty="0">
                <a:solidFill>
                  <a:srgbClr val="0000FF"/>
                </a:solidFill>
                <a:latin typeface="+mn-ea"/>
              </a:rPr>
              <a:t>控制技术单一，</a:t>
            </a:r>
            <a:r>
              <a:rPr lang="zh-CN" altLang="en-US" dirty="0">
                <a:latin typeface="+mn-ea"/>
              </a:rPr>
              <a:t>主要控制温度、</a:t>
            </a:r>
            <a:r>
              <a:rPr lang="en-US" altLang="zh-CN" dirty="0">
                <a:latin typeface="+mn-ea"/>
              </a:rPr>
              <a:t>EC</a:t>
            </a:r>
            <a:r>
              <a:rPr lang="zh-CN" altLang="en-US" dirty="0">
                <a:latin typeface="+mn-ea"/>
              </a:rPr>
              <a:t>、</a:t>
            </a:r>
            <a:r>
              <a:rPr lang="en-US" altLang="zh-CN" dirty="0">
                <a:latin typeface="+mn-ea"/>
              </a:rPr>
              <a:t>pH</a:t>
            </a:r>
            <a:r>
              <a:rPr lang="zh-CN" altLang="en-US" dirty="0">
                <a:latin typeface="+mn-ea"/>
              </a:rPr>
              <a:t>等，无法实现智能化；</a:t>
            </a:r>
            <a:endParaRPr lang="en-US" altLang="zh-CN" dirty="0">
              <a:latin typeface="+mn-ea"/>
            </a:endParaRPr>
          </a:p>
          <a:p>
            <a:pPr marL="704850" indent="-342900">
              <a:lnSpc>
                <a:spcPct val="114000"/>
              </a:lnSpc>
              <a:spcBef>
                <a:spcPts val="1200"/>
              </a:spcBef>
              <a:buClr>
                <a:schemeClr val="tx1"/>
              </a:buClr>
              <a:defRPr/>
            </a:pPr>
            <a:r>
              <a:rPr lang="zh-CN" altLang="en-US" dirty="0">
                <a:latin typeface="+mn-ea"/>
              </a:rPr>
              <a:t>主要用于研发、展览展示等，</a:t>
            </a:r>
            <a:r>
              <a:rPr lang="zh-CN" altLang="en-US" dirty="0">
                <a:solidFill>
                  <a:srgbClr val="0000FF"/>
                </a:solidFill>
                <a:latin typeface="+mn-ea"/>
              </a:rPr>
              <a:t>少量用于商业化生产</a:t>
            </a:r>
            <a:r>
              <a:rPr lang="zh-CN" altLang="en-US" dirty="0">
                <a:latin typeface="+mn-ea"/>
              </a:rPr>
              <a:t>，因成本高逐渐停止运行或改作他用。</a:t>
            </a:r>
            <a:endParaRPr lang="en-US" altLang="zh-CN" dirty="0">
              <a:latin typeface="+mn-ea"/>
            </a:endParaRPr>
          </a:p>
          <a:p>
            <a:endParaRPr lang="zh-CN" altLang="en-US" dirty="0"/>
          </a:p>
        </p:txBody>
      </p:sp>
      <p:sp>
        <p:nvSpPr>
          <p:cNvPr id="4" name="标题 1">
            <a:extLst>
              <a:ext uri="{FF2B5EF4-FFF2-40B4-BE49-F238E27FC236}">
                <a16:creationId xmlns:a16="http://schemas.microsoft.com/office/drawing/2014/main" id="{1ED117D9-93F4-4E55-B65A-A131CC5AD52C}"/>
              </a:ext>
            </a:extLst>
          </p:cNvPr>
          <p:cNvSpPr>
            <a:spLocks noGrp="1"/>
          </p:cNvSpPr>
          <p:nvPr>
            <p:ph type="title"/>
          </p:nvPr>
        </p:nvSpPr>
        <p:spPr>
          <a:xfrm>
            <a:off x="1401763" y="265113"/>
            <a:ext cx="9952037" cy="647700"/>
          </a:xfrm>
        </p:spPr>
        <p:txBody>
          <a:bodyPr/>
          <a:lstStyle/>
          <a:p>
            <a:r>
              <a:rPr lang="zh-CN" altLang="en-US" dirty="0"/>
              <a:t>一、国外植物工厂的发展历程</a:t>
            </a:r>
          </a:p>
        </p:txBody>
      </p:sp>
      <p:pic>
        <p:nvPicPr>
          <p:cNvPr id="5" name="Picture 2" descr="07">
            <a:extLst>
              <a:ext uri="{FF2B5EF4-FFF2-40B4-BE49-F238E27FC236}">
                <a16:creationId xmlns:a16="http://schemas.microsoft.com/office/drawing/2014/main" id="{82A6BECB-5C1A-4E79-A176-3F641FAE60BB}"/>
              </a:ext>
            </a:extLst>
          </p:cNvPr>
          <p:cNvPicPr>
            <a:picLocks noChangeAspect="1" noChangeArrowheads="1"/>
          </p:cNvPicPr>
          <p:nvPr/>
        </p:nvPicPr>
        <p:blipFill>
          <a:blip r:embed="rId2">
            <a:lum bright="-4000" contrast="20000"/>
            <a:extLst>
              <a:ext uri="{28A0092B-C50C-407E-A947-70E740481C1C}">
                <a14:useLocalDpi xmlns:a14="http://schemas.microsoft.com/office/drawing/2010/main" val="0"/>
              </a:ext>
            </a:extLst>
          </a:blip>
          <a:srcRect l="3772" t="11916" r="3407" b="11327"/>
          <a:stretch>
            <a:fillRect/>
          </a:stretch>
        </p:blipFill>
        <p:spPr bwMode="auto">
          <a:xfrm>
            <a:off x="2630860" y="4248485"/>
            <a:ext cx="2933697" cy="1785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11">
            <a:extLst>
              <a:ext uri="{FF2B5EF4-FFF2-40B4-BE49-F238E27FC236}">
                <a16:creationId xmlns:a16="http://schemas.microsoft.com/office/drawing/2014/main" id="{515606FB-A141-47D9-8D9B-7F0A23D34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9525"/>
          <a:stretch>
            <a:fillRect/>
          </a:stretch>
        </p:blipFill>
        <p:spPr bwMode="auto">
          <a:xfrm>
            <a:off x="6637616" y="4288191"/>
            <a:ext cx="2772715" cy="1785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428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4EC21A-3C95-45E1-BC3E-34FE16371D8B}"/>
              </a:ext>
            </a:extLst>
          </p:cNvPr>
          <p:cNvSpPr>
            <a:spLocks noGrp="1"/>
          </p:cNvSpPr>
          <p:nvPr>
            <p:ph type="title"/>
          </p:nvPr>
        </p:nvSpPr>
        <p:spPr/>
        <p:txBody>
          <a:bodyPr/>
          <a:lstStyle/>
          <a:p>
            <a:r>
              <a:rPr lang="zh-CN" altLang="en-US" dirty="0"/>
              <a:t>一、国外植物工厂的发展历程</a:t>
            </a:r>
          </a:p>
        </p:txBody>
      </p:sp>
      <p:sp>
        <p:nvSpPr>
          <p:cNvPr id="3" name="内容占位符 2">
            <a:extLst>
              <a:ext uri="{FF2B5EF4-FFF2-40B4-BE49-F238E27FC236}">
                <a16:creationId xmlns:a16="http://schemas.microsoft.com/office/drawing/2014/main" id="{5A58E3E7-D0EC-448E-8AF3-2DBCE0AE9267}"/>
              </a:ext>
            </a:extLst>
          </p:cNvPr>
          <p:cNvSpPr>
            <a:spLocks noGrp="1"/>
          </p:cNvSpPr>
          <p:nvPr>
            <p:ph idx="1"/>
          </p:nvPr>
        </p:nvSpPr>
        <p:spPr/>
        <p:txBody>
          <a:bodyPr/>
          <a:lstStyle/>
          <a:p>
            <a:r>
              <a:rPr lang="zh-CN" altLang="en-US" b="1" dirty="0"/>
              <a:t>第二阶段：示范应用阶段（</a:t>
            </a:r>
            <a:r>
              <a:rPr lang="en-US" altLang="zh-CN" b="1" dirty="0"/>
              <a:t>1991-2008</a:t>
            </a:r>
            <a:r>
              <a:rPr lang="zh-CN" altLang="en-US" b="1" dirty="0"/>
              <a:t>年）</a:t>
            </a:r>
            <a:endParaRPr lang="en-US" altLang="zh-CN" b="1" dirty="0"/>
          </a:p>
          <a:p>
            <a:pPr lvl="1">
              <a:lnSpc>
                <a:spcPct val="125000"/>
              </a:lnSpc>
              <a:spcBef>
                <a:spcPts val="1200"/>
              </a:spcBef>
              <a:buClr>
                <a:schemeClr val="tx1"/>
              </a:buClr>
            </a:pPr>
            <a:r>
              <a:rPr lang="en-US" altLang="zh-CN" dirty="0">
                <a:latin typeface="+mn-ea"/>
                <a:cs typeface="Times New Roman" panose="02020603050405020304" pitchFamily="18" charset="0"/>
              </a:rPr>
              <a:t>1990</a:t>
            </a:r>
            <a:r>
              <a:rPr lang="zh-CN" altLang="en-US" dirty="0">
                <a:latin typeface="+mn-ea"/>
                <a:cs typeface="Times New Roman" panose="02020603050405020304" pitchFamily="18" charset="0"/>
              </a:rPr>
              <a:t>年代以来，</a:t>
            </a:r>
            <a:r>
              <a:rPr lang="zh-CN" altLang="en-US" dirty="0">
                <a:solidFill>
                  <a:srgbClr val="0000FF"/>
                </a:solidFill>
                <a:latin typeface="+mn-ea"/>
                <a:cs typeface="Times New Roman" panose="02020603050405020304" pitchFamily="18" charset="0"/>
              </a:rPr>
              <a:t>荧光灯、</a:t>
            </a:r>
            <a:r>
              <a:rPr lang="en-US" altLang="zh-CN" dirty="0">
                <a:solidFill>
                  <a:srgbClr val="0000FF"/>
                </a:solidFill>
                <a:latin typeface="+mn-ea"/>
                <a:cs typeface="Times New Roman" panose="02020603050405020304" pitchFamily="18" charset="0"/>
              </a:rPr>
              <a:t>LED</a:t>
            </a:r>
            <a:r>
              <a:rPr lang="zh-CN" altLang="en-US" dirty="0">
                <a:latin typeface="+mn-ea"/>
                <a:cs typeface="Times New Roman" panose="02020603050405020304" pitchFamily="18" charset="0"/>
              </a:rPr>
              <a:t>（早期红光，</a:t>
            </a:r>
            <a:r>
              <a:rPr lang="en-US" altLang="zh-CN" dirty="0">
                <a:latin typeface="+mn-ea"/>
                <a:cs typeface="Times New Roman" panose="02020603050405020304" pitchFamily="18" charset="0"/>
              </a:rPr>
              <a:t>2000</a:t>
            </a:r>
            <a:r>
              <a:rPr lang="zh-CN" altLang="en-US" dirty="0">
                <a:latin typeface="+mn-ea"/>
                <a:cs typeface="Times New Roman" panose="02020603050405020304" pitchFamily="18" charset="0"/>
              </a:rPr>
              <a:t>后红蓝光组合）等新型光源开始在植物工厂应用；</a:t>
            </a:r>
            <a:endParaRPr lang="en-US" altLang="zh-CN" dirty="0">
              <a:latin typeface="+mn-ea"/>
              <a:cs typeface="Times New Roman" panose="02020603050405020304" pitchFamily="18" charset="0"/>
            </a:endParaRPr>
          </a:p>
          <a:p>
            <a:pPr lvl="1">
              <a:lnSpc>
                <a:spcPct val="125000"/>
              </a:lnSpc>
              <a:spcBef>
                <a:spcPts val="1200"/>
              </a:spcBef>
              <a:buClr>
                <a:schemeClr val="tx1"/>
              </a:buClr>
            </a:pPr>
            <a:r>
              <a:rPr lang="zh-CN" altLang="en-US" dirty="0">
                <a:latin typeface="+mn-ea"/>
                <a:cs typeface="Times New Roman" panose="02020603050405020304" pitchFamily="18" charset="0"/>
              </a:rPr>
              <a:t>日本、美国、欧洲、中国等进行植物工厂研发与产业化示范应用，取得了一定的进展</a:t>
            </a:r>
            <a:r>
              <a:rPr lang="zh-CN" altLang="en-US" dirty="0">
                <a:ea typeface="黑体" panose="02010609060101010101" pitchFamily="49" charset="-122"/>
                <a:cs typeface="Times New Roman" panose="02020603050405020304" pitchFamily="18" charset="0"/>
              </a:rPr>
              <a:t>。</a:t>
            </a:r>
            <a:endParaRPr lang="en-US" altLang="zh-CN" dirty="0">
              <a:ea typeface="黑体" panose="02010609060101010101" pitchFamily="49" charset="-122"/>
              <a:cs typeface="Times New Roman" panose="02020603050405020304" pitchFamily="18" charset="0"/>
            </a:endParaRPr>
          </a:p>
          <a:p>
            <a:pPr lvl="1">
              <a:lnSpc>
                <a:spcPct val="125000"/>
              </a:lnSpc>
              <a:spcBef>
                <a:spcPts val="1200"/>
              </a:spcBef>
              <a:buClr>
                <a:schemeClr val="tx1"/>
              </a:buClr>
            </a:pPr>
            <a:endParaRPr lang="zh-CN" altLang="en-US" b="1" dirty="0">
              <a:solidFill>
                <a:srgbClr val="002060"/>
              </a:solidFill>
              <a:effectLst>
                <a:glow rad="101600">
                  <a:schemeClr val="accent2">
                    <a:satMod val="175000"/>
                    <a:alpha val="40000"/>
                  </a:schemeClr>
                </a:glow>
              </a:effectLst>
            </a:endParaRPr>
          </a:p>
          <a:p>
            <a:endParaRPr lang="zh-CN" altLang="en-US" dirty="0"/>
          </a:p>
        </p:txBody>
      </p:sp>
      <p:pic>
        <p:nvPicPr>
          <p:cNvPr id="4" name="Picture 4" descr="DSCF1063">
            <a:extLst>
              <a:ext uri="{FF2B5EF4-FFF2-40B4-BE49-F238E27FC236}">
                <a16:creationId xmlns:a16="http://schemas.microsoft.com/office/drawing/2014/main" id="{F0AC408B-2C67-473B-87FD-34142B868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934" t="5188" r="16005"/>
          <a:stretch>
            <a:fillRect/>
          </a:stretch>
        </p:blipFill>
        <p:spPr bwMode="auto">
          <a:xfrm>
            <a:off x="2465032" y="3765243"/>
            <a:ext cx="3630968" cy="247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7">
            <a:extLst>
              <a:ext uri="{FF2B5EF4-FFF2-40B4-BE49-F238E27FC236}">
                <a16:creationId xmlns:a16="http://schemas.microsoft.com/office/drawing/2014/main" id="{10E5A755-2301-43D0-959D-C5E4E5344970}"/>
              </a:ext>
            </a:extLst>
          </p:cNvPr>
          <p:cNvSpPr>
            <a:spLocks noChangeArrowheads="1"/>
          </p:cNvSpPr>
          <p:nvPr/>
        </p:nvSpPr>
        <p:spPr bwMode="auto">
          <a:xfrm>
            <a:off x="2719639" y="6266605"/>
            <a:ext cx="28555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2000">
                <a:ea typeface="黑体" panose="02010609060101010101" pitchFamily="49" charset="-122"/>
                <a:cs typeface="Times New Roman" panose="02020603050405020304" pitchFamily="18" charset="0"/>
              </a:rPr>
              <a:t>荧光灯植物工厂（</a:t>
            </a:r>
            <a:r>
              <a:rPr lang="en-US" altLang="zh-CN" sz="2000">
                <a:ea typeface="黑体" panose="02010609060101010101" pitchFamily="49" charset="-122"/>
                <a:cs typeface="Times New Roman" panose="02020603050405020304" pitchFamily="18" charset="0"/>
              </a:rPr>
              <a:t>1995</a:t>
            </a:r>
            <a:r>
              <a:rPr lang="zh-CN" altLang="en-US" sz="2000">
                <a:ea typeface="黑体" panose="02010609060101010101" pitchFamily="49" charset="-122"/>
                <a:cs typeface="Times New Roman" panose="02020603050405020304" pitchFamily="18" charset="0"/>
              </a:rPr>
              <a:t>）</a:t>
            </a:r>
          </a:p>
        </p:txBody>
      </p:sp>
      <p:pic>
        <p:nvPicPr>
          <p:cNvPr id="6" name="Picture 3">
            <a:extLst>
              <a:ext uri="{FF2B5EF4-FFF2-40B4-BE49-F238E27FC236}">
                <a16:creationId xmlns:a16="http://schemas.microsoft.com/office/drawing/2014/main" id="{36B00E30-87AD-4844-93BD-CA3A13E737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92" t="23628" r="21892" b="12539"/>
          <a:stretch/>
        </p:blipFill>
        <p:spPr bwMode="auto">
          <a:xfrm>
            <a:off x="6565726" y="3757534"/>
            <a:ext cx="4111286" cy="247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7">
            <a:extLst>
              <a:ext uri="{FF2B5EF4-FFF2-40B4-BE49-F238E27FC236}">
                <a16:creationId xmlns:a16="http://schemas.microsoft.com/office/drawing/2014/main" id="{1CFB28AD-2EAC-4323-92DC-80C9564F918F}"/>
              </a:ext>
            </a:extLst>
          </p:cNvPr>
          <p:cNvSpPr>
            <a:spLocks noChangeArrowheads="1"/>
          </p:cNvSpPr>
          <p:nvPr/>
        </p:nvSpPr>
        <p:spPr bwMode="auto">
          <a:xfrm>
            <a:off x="7080048" y="6266605"/>
            <a:ext cx="30826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2000" dirty="0">
                <a:ea typeface="黑体" panose="02010609060101010101" pitchFamily="49" charset="-122"/>
                <a:cs typeface="Times New Roman" panose="02020603050405020304" pitchFamily="18" charset="0"/>
              </a:rPr>
              <a:t>红光</a:t>
            </a:r>
            <a:r>
              <a:rPr lang="en-US" altLang="zh-CN" sz="2000" dirty="0">
                <a:ea typeface="黑体" panose="02010609060101010101" pitchFamily="49" charset="-122"/>
                <a:cs typeface="Times New Roman" panose="02020603050405020304" pitchFamily="18" charset="0"/>
              </a:rPr>
              <a:t>LED</a:t>
            </a:r>
            <a:r>
              <a:rPr lang="zh-CN" altLang="en-US" sz="2000" dirty="0">
                <a:ea typeface="黑体" panose="02010609060101010101" pitchFamily="49" charset="-122"/>
                <a:cs typeface="Times New Roman" panose="02020603050405020304" pitchFamily="18" charset="0"/>
              </a:rPr>
              <a:t>植物工厂（</a:t>
            </a:r>
            <a:r>
              <a:rPr lang="en-US" altLang="zh-CN" sz="2000" dirty="0">
                <a:ea typeface="黑体" panose="02010609060101010101" pitchFamily="49" charset="-122"/>
                <a:cs typeface="Times New Roman" panose="02020603050405020304" pitchFamily="18" charset="0"/>
              </a:rPr>
              <a:t>2000</a:t>
            </a:r>
            <a:r>
              <a:rPr lang="zh-CN" altLang="en-US" sz="2000" dirty="0">
                <a:ea typeface="黑体" panose="02010609060101010101" pitchFamily="49" charset="-122"/>
                <a:cs typeface="Times New Roman" panose="02020603050405020304" pitchFamily="18" charset="0"/>
              </a:rPr>
              <a:t>）</a:t>
            </a:r>
          </a:p>
        </p:txBody>
      </p:sp>
    </p:spTree>
    <p:extLst>
      <p:ext uri="{BB962C8B-B14F-4D97-AF65-F5344CB8AC3E}">
        <p14:creationId xmlns:p14="http://schemas.microsoft.com/office/powerpoint/2010/main" val="2009715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0DBE8D-6DDD-4CD1-B19F-668EF98E8CA7}"/>
              </a:ext>
            </a:extLst>
          </p:cNvPr>
          <p:cNvSpPr>
            <a:spLocks noGrp="1"/>
          </p:cNvSpPr>
          <p:nvPr>
            <p:ph type="title"/>
          </p:nvPr>
        </p:nvSpPr>
        <p:spPr/>
        <p:txBody>
          <a:bodyPr/>
          <a:lstStyle/>
          <a:p>
            <a:r>
              <a:rPr lang="zh-CN" altLang="en-US" dirty="0"/>
              <a:t>一、国外植物工厂的发展历程</a:t>
            </a:r>
          </a:p>
        </p:txBody>
      </p:sp>
      <p:sp>
        <p:nvSpPr>
          <p:cNvPr id="3" name="内容占位符 2">
            <a:extLst>
              <a:ext uri="{FF2B5EF4-FFF2-40B4-BE49-F238E27FC236}">
                <a16:creationId xmlns:a16="http://schemas.microsoft.com/office/drawing/2014/main" id="{1002228B-B727-4C97-B102-0308BE8C9E7B}"/>
              </a:ext>
            </a:extLst>
          </p:cNvPr>
          <p:cNvSpPr>
            <a:spLocks noGrp="1"/>
          </p:cNvSpPr>
          <p:nvPr>
            <p:ph idx="1"/>
          </p:nvPr>
        </p:nvSpPr>
        <p:spPr/>
        <p:txBody>
          <a:bodyPr/>
          <a:lstStyle/>
          <a:p>
            <a:pPr marL="704850" indent="-342900">
              <a:lnSpc>
                <a:spcPct val="125000"/>
              </a:lnSpc>
              <a:spcBef>
                <a:spcPts val="1200"/>
              </a:spcBef>
              <a:buClr>
                <a:schemeClr val="tx1"/>
              </a:buClr>
              <a:defRPr/>
            </a:pPr>
            <a:r>
              <a:rPr lang="zh-CN" altLang="en-US" dirty="0">
                <a:latin typeface="+mn-ea"/>
              </a:rPr>
              <a:t>人工光源不断改善，</a:t>
            </a:r>
            <a:r>
              <a:rPr lang="zh-CN" altLang="en-US" dirty="0">
                <a:solidFill>
                  <a:srgbClr val="0000FF"/>
                </a:solidFill>
                <a:latin typeface="+mn-ea"/>
              </a:rPr>
              <a:t>高压钠灯（</a:t>
            </a:r>
            <a:r>
              <a:rPr lang="en-US" altLang="zh-CN" dirty="0">
                <a:solidFill>
                  <a:srgbClr val="0000FF"/>
                </a:solidFill>
                <a:latin typeface="+mn-ea"/>
              </a:rPr>
              <a:t>HPS</a:t>
            </a:r>
            <a:r>
              <a:rPr lang="zh-CN" altLang="en-US" dirty="0">
                <a:solidFill>
                  <a:srgbClr val="0000FF"/>
                </a:solidFill>
                <a:latin typeface="+mn-ea"/>
              </a:rPr>
              <a:t>）逐渐被荧光灯</a:t>
            </a:r>
            <a:r>
              <a:rPr lang="en-US" altLang="zh-CN" dirty="0">
                <a:solidFill>
                  <a:srgbClr val="0000FF"/>
                </a:solidFill>
                <a:latin typeface="+mn-ea"/>
              </a:rPr>
              <a:t>(FL)</a:t>
            </a:r>
            <a:r>
              <a:rPr lang="zh-CN" altLang="en-US" dirty="0">
                <a:solidFill>
                  <a:srgbClr val="0000FF"/>
                </a:solidFill>
                <a:latin typeface="+mn-ea"/>
              </a:rPr>
              <a:t>取代，红光</a:t>
            </a:r>
            <a:r>
              <a:rPr lang="en-US" altLang="zh-CN" dirty="0">
                <a:solidFill>
                  <a:srgbClr val="0000FF"/>
                </a:solidFill>
                <a:latin typeface="+mn-ea"/>
              </a:rPr>
              <a:t>LED</a:t>
            </a:r>
            <a:r>
              <a:rPr lang="zh-CN" altLang="en-US" dirty="0">
                <a:solidFill>
                  <a:srgbClr val="0000FF"/>
                </a:solidFill>
                <a:latin typeface="+mn-ea"/>
              </a:rPr>
              <a:t>开始应用</a:t>
            </a:r>
            <a:r>
              <a:rPr lang="zh-CN" altLang="en-US" dirty="0">
                <a:solidFill>
                  <a:srgbClr val="FF0000"/>
                </a:solidFill>
                <a:latin typeface="+mn-ea"/>
              </a:rPr>
              <a:t>，</a:t>
            </a:r>
            <a:r>
              <a:rPr lang="zh-CN" altLang="en-US" dirty="0">
                <a:latin typeface="+mn-ea"/>
              </a:rPr>
              <a:t>光效得到一定提升；</a:t>
            </a:r>
            <a:endParaRPr lang="en-US" altLang="zh-CN" dirty="0">
              <a:latin typeface="+mn-ea"/>
            </a:endParaRPr>
          </a:p>
          <a:p>
            <a:pPr marL="704850" indent="-342900">
              <a:lnSpc>
                <a:spcPct val="125000"/>
              </a:lnSpc>
              <a:spcBef>
                <a:spcPts val="1200"/>
              </a:spcBef>
              <a:buClr>
                <a:schemeClr val="tx1"/>
              </a:buClr>
              <a:defRPr/>
            </a:pPr>
            <a:r>
              <a:rPr lang="zh-CN" altLang="en-US" dirty="0">
                <a:latin typeface="+mn-ea"/>
              </a:rPr>
              <a:t>环境与营养自动</a:t>
            </a:r>
            <a:r>
              <a:rPr lang="zh-CN" altLang="zh-CN" dirty="0">
                <a:latin typeface="+mn-ea"/>
              </a:rPr>
              <a:t>控制技术逐渐引入</a:t>
            </a:r>
            <a:r>
              <a:rPr lang="zh-CN" altLang="en-US" dirty="0">
                <a:latin typeface="+mn-ea"/>
              </a:rPr>
              <a:t>，</a:t>
            </a:r>
            <a:r>
              <a:rPr lang="zh-CN" altLang="en-US" dirty="0">
                <a:solidFill>
                  <a:srgbClr val="0000FF"/>
                </a:solidFill>
                <a:latin typeface="+mn-ea"/>
              </a:rPr>
              <a:t>智能化控制水平</a:t>
            </a:r>
            <a:r>
              <a:rPr lang="zh-CN" altLang="en-US" dirty="0">
                <a:latin typeface="+mn-ea"/>
              </a:rPr>
              <a:t>不断提高；</a:t>
            </a:r>
            <a:endParaRPr lang="en-US" altLang="zh-CN" dirty="0">
              <a:latin typeface="+mn-ea"/>
            </a:endParaRPr>
          </a:p>
          <a:p>
            <a:pPr marL="704850" indent="-342900">
              <a:lnSpc>
                <a:spcPct val="125000"/>
              </a:lnSpc>
              <a:spcBef>
                <a:spcPts val="1200"/>
              </a:spcBef>
              <a:buClr>
                <a:schemeClr val="tx1"/>
              </a:buClr>
              <a:defRPr/>
            </a:pPr>
            <a:r>
              <a:rPr lang="zh-CN" altLang="en-US" dirty="0">
                <a:solidFill>
                  <a:srgbClr val="0000FF"/>
                </a:solidFill>
                <a:latin typeface="+mn-ea"/>
              </a:rPr>
              <a:t>商业化应用逐渐增多</a:t>
            </a:r>
            <a:r>
              <a:rPr lang="zh-CN" altLang="en-US" dirty="0">
                <a:latin typeface="+mn-ea"/>
              </a:rPr>
              <a:t>，日本已达</a:t>
            </a:r>
            <a:r>
              <a:rPr lang="en-US" altLang="zh-CN" dirty="0">
                <a:latin typeface="+mn-ea"/>
              </a:rPr>
              <a:t>30</a:t>
            </a:r>
            <a:r>
              <a:rPr lang="zh-CN" altLang="en-US" dirty="0">
                <a:latin typeface="+mn-ea"/>
              </a:rPr>
              <a:t>座左右，部分农户获得盈利</a:t>
            </a:r>
            <a:r>
              <a:rPr lang="zh-CN" altLang="en-US" dirty="0">
                <a:ea typeface="黑体" panose="02010609060101010101" pitchFamily="49" charset="-122"/>
              </a:rPr>
              <a:t>。</a:t>
            </a:r>
            <a:endParaRPr lang="en-US" altLang="zh-CN" dirty="0">
              <a:ea typeface="黑体" panose="02010609060101010101" pitchFamily="49" charset="-122"/>
            </a:endParaRPr>
          </a:p>
          <a:p>
            <a:endParaRPr lang="zh-CN" altLang="en-US" dirty="0"/>
          </a:p>
        </p:txBody>
      </p:sp>
      <p:pic>
        <p:nvPicPr>
          <p:cNvPr id="4" name="图片 1">
            <a:extLst>
              <a:ext uri="{FF2B5EF4-FFF2-40B4-BE49-F238E27FC236}">
                <a16:creationId xmlns:a16="http://schemas.microsoft.com/office/drawing/2014/main" id="{E9F60350-50ED-478A-B922-22D1718BBD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25070" y="3518198"/>
            <a:ext cx="2649537"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a:extLst>
              <a:ext uri="{FF2B5EF4-FFF2-40B4-BE49-F238E27FC236}">
                <a16:creationId xmlns:a16="http://schemas.microsoft.com/office/drawing/2014/main" id="{5093C45C-1C3E-42BB-8DB0-23A91DB267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6245" y="3518199"/>
            <a:ext cx="2732087"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9">
            <a:extLst>
              <a:ext uri="{FF2B5EF4-FFF2-40B4-BE49-F238E27FC236}">
                <a16:creationId xmlns:a16="http://schemas.microsoft.com/office/drawing/2014/main" id="{6251518E-9D25-40A2-82E5-EDC066275D26}"/>
              </a:ext>
            </a:extLst>
          </p:cNvPr>
          <p:cNvPicPr>
            <a:picLocks noChangeAspect="1"/>
          </p:cNvPicPr>
          <p:nvPr/>
        </p:nvPicPr>
        <p:blipFill>
          <a:blip r:embed="rId4">
            <a:extLst>
              <a:ext uri="{28A0092B-C50C-407E-A947-70E740481C1C}">
                <a14:useLocalDpi xmlns:a14="http://schemas.microsoft.com/office/drawing/2010/main" val="0"/>
              </a:ext>
            </a:extLst>
          </a:blip>
          <a:srcRect l="9926" t="17279" b="3308"/>
          <a:stretch>
            <a:fillRect/>
          </a:stretch>
        </p:blipFill>
        <p:spPr bwMode="auto">
          <a:xfrm>
            <a:off x="4764381" y="3518198"/>
            <a:ext cx="2814638"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a:extLst>
              <a:ext uri="{FF2B5EF4-FFF2-40B4-BE49-F238E27FC236}">
                <a16:creationId xmlns:a16="http://schemas.microsoft.com/office/drawing/2014/main" id="{4E17F561-4146-4E3A-BC74-2DE316924D3F}"/>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3139672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9578C6-AAE5-4B83-9967-9EB2A3BA3288}"/>
              </a:ext>
            </a:extLst>
          </p:cNvPr>
          <p:cNvSpPr>
            <a:spLocks noGrp="1"/>
          </p:cNvSpPr>
          <p:nvPr>
            <p:ph type="title"/>
          </p:nvPr>
        </p:nvSpPr>
        <p:spPr/>
        <p:txBody>
          <a:bodyPr/>
          <a:lstStyle/>
          <a:p>
            <a:r>
              <a:rPr lang="zh-CN" altLang="en-US" dirty="0"/>
              <a:t>一、国外植物工厂的发展历程</a:t>
            </a:r>
          </a:p>
        </p:txBody>
      </p:sp>
      <p:sp>
        <p:nvSpPr>
          <p:cNvPr id="3" name="内容占位符 2">
            <a:extLst>
              <a:ext uri="{FF2B5EF4-FFF2-40B4-BE49-F238E27FC236}">
                <a16:creationId xmlns:a16="http://schemas.microsoft.com/office/drawing/2014/main" id="{93478FC4-FBD6-4ADC-9DD4-9EF4E04B31E3}"/>
              </a:ext>
            </a:extLst>
          </p:cNvPr>
          <p:cNvSpPr>
            <a:spLocks noGrp="1"/>
          </p:cNvSpPr>
          <p:nvPr>
            <p:ph idx="1"/>
          </p:nvPr>
        </p:nvSpPr>
        <p:spPr/>
        <p:txBody>
          <a:bodyPr/>
          <a:lstStyle/>
          <a:p>
            <a:r>
              <a:rPr lang="zh-CN" altLang="en-US" b="1" dirty="0"/>
              <a:t>第三阶段：稳定发展</a:t>
            </a:r>
            <a:r>
              <a:rPr lang="en-US" altLang="zh-CN" b="1" dirty="0"/>
              <a:t>-</a:t>
            </a:r>
            <a:r>
              <a:rPr lang="zh-CN" altLang="en-US" b="1" dirty="0"/>
              <a:t>快速发展阶段（</a:t>
            </a:r>
            <a:r>
              <a:rPr lang="en-US" altLang="zh-CN" b="1" dirty="0"/>
              <a:t>2009-</a:t>
            </a:r>
            <a:r>
              <a:rPr lang="zh-CN" altLang="en-US" b="1" dirty="0"/>
              <a:t>）</a:t>
            </a:r>
            <a:endParaRPr lang="en-US" altLang="zh-CN" b="1" dirty="0"/>
          </a:p>
          <a:p>
            <a:pPr lvl="1">
              <a:lnSpc>
                <a:spcPct val="114000"/>
              </a:lnSpc>
              <a:spcBef>
                <a:spcPts val="1200"/>
              </a:spcBef>
              <a:buClr>
                <a:srgbClr val="002060"/>
              </a:buClr>
            </a:pPr>
            <a:r>
              <a:rPr lang="zh-CN" altLang="zh-CN" dirty="0">
                <a:solidFill>
                  <a:srgbClr val="0000FF"/>
                </a:solidFill>
                <a:latin typeface="+mn-ea"/>
                <a:cs typeface="Times New Roman" panose="02020603050405020304" pitchFamily="18" charset="0"/>
              </a:rPr>
              <a:t>蓝光</a:t>
            </a:r>
            <a:r>
              <a:rPr lang="en-US" altLang="zh-CN" dirty="0">
                <a:solidFill>
                  <a:srgbClr val="0000FF"/>
                </a:solidFill>
                <a:latin typeface="+mn-ea"/>
                <a:cs typeface="Times New Roman" panose="02020603050405020304" pitchFamily="18" charset="0"/>
              </a:rPr>
              <a:t>LED</a:t>
            </a:r>
            <a:r>
              <a:rPr lang="zh-CN" altLang="zh-CN" dirty="0">
                <a:latin typeface="+mn-ea"/>
                <a:cs typeface="Times New Roman" panose="02020603050405020304" pitchFamily="18" charset="0"/>
              </a:rPr>
              <a:t>的</a:t>
            </a:r>
            <a:r>
              <a:rPr lang="zh-CN" altLang="en-US" dirty="0">
                <a:latin typeface="+mn-ea"/>
                <a:cs typeface="Times New Roman" panose="02020603050405020304" pitchFamily="18" charset="0"/>
              </a:rPr>
              <a:t>推广应用、组合光谱</a:t>
            </a:r>
            <a:r>
              <a:rPr lang="en-US" altLang="zh-CN" dirty="0">
                <a:latin typeface="+mn-ea"/>
                <a:cs typeface="Times New Roman" panose="02020603050405020304" pitchFamily="18" charset="0"/>
              </a:rPr>
              <a:t>LED</a:t>
            </a:r>
            <a:r>
              <a:rPr lang="zh-CN" altLang="en-US" dirty="0">
                <a:solidFill>
                  <a:srgbClr val="0000FF"/>
                </a:solidFill>
                <a:latin typeface="+mn-ea"/>
                <a:cs typeface="Times New Roman" panose="02020603050405020304" pitchFamily="18" charset="0"/>
              </a:rPr>
              <a:t>逐渐取代荧光灯</a:t>
            </a:r>
            <a:r>
              <a:rPr lang="zh-CN" altLang="en-US" dirty="0">
                <a:latin typeface="+mn-ea"/>
                <a:cs typeface="Times New Roman" panose="02020603050405020304" pitchFamily="18" charset="0"/>
              </a:rPr>
              <a:t>，栽培层间距缩短，空间利用率提高；</a:t>
            </a:r>
            <a:endParaRPr lang="en-US" altLang="zh-CN" dirty="0">
              <a:latin typeface="+mn-ea"/>
              <a:cs typeface="Times New Roman" panose="02020603050405020304" pitchFamily="18" charset="0"/>
            </a:endParaRPr>
          </a:p>
          <a:p>
            <a:pPr lvl="1">
              <a:lnSpc>
                <a:spcPct val="114000"/>
              </a:lnSpc>
              <a:spcBef>
                <a:spcPts val="1200"/>
              </a:spcBef>
              <a:buClr>
                <a:srgbClr val="002060"/>
              </a:buClr>
            </a:pPr>
            <a:r>
              <a:rPr lang="zh-CN" altLang="zh-CN" dirty="0">
                <a:latin typeface="+mn-ea"/>
                <a:cs typeface="Times New Roman" panose="02020603050405020304" pitchFamily="18" charset="0"/>
              </a:rPr>
              <a:t>传感器、控制器以及物联网技术的应用为</a:t>
            </a:r>
            <a:r>
              <a:rPr lang="zh-CN" altLang="zh-CN" dirty="0">
                <a:solidFill>
                  <a:srgbClr val="0000FF"/>
                </a:solidFill>
                <a:latin typeface="+mn-ea"/>
                <a:cs typeface="Times New Roman" panose="02020603050405020304" pitchFamily="18" charset="0"/>
              </a:rPr>
              <a:t>智能化管控</a:t>
            </a:r>
            <a:r>
              <a:rPr lang="zh-CN" altLang="zh-CN" dirty="0">
                <a:latin typeface="+mn-ea"/>
                <a:cs typeface="Times New Roman" panose="02020603050405020304" pitchFamily="18" charset="0"/>
              </a:rPr>
              <a:t>提供了可能</a:t>
            </a:r>
            <a:r>
              <a:rPr lang="zh-CN" altLang="en-US" dirty="0">
                <a:latin typeface="+mn-ea"/>
                <a:cs typeface="Times New Roman" panose="02020603050405020304" pitchFamily="18" charset="0"/>
              </a:rPr>
              <a:t>；</a:t>
            </a:r>
            <a:endParaRPr lang="en-US" altLang="zh-CN" dirty="0">
              <a:latin typeface="+mn-ea"/>
              <a:cs typeface="Times New Roman" panose="02020603050405020304" pitchFamily="18" charset="0"/>
            </a:endParaRPr>
          </a:p>
          <a:p>
            <a:pPr lvl="1">
              <a:lnSpc>
                <a:spcPct val="114000"/>
              </a:lnSpc>
              <a:spcBef>
                <a:spcPts val="1200"/>
              </a:spcBef>
              <a:buClr>
                <a:srgbClr val="002060"/>
              </a:buClr>
            </a:pPr>
            <a:r>
              <a:rPr lang="zh-CN" altLang="en-US" dirty="0">
                <a:latin typeface="+mn-ea"/>
                <a:cs typeface="Times New Roman" panose="02020603050405020304" pitchFamily="18" charset="0"/>
              </a:rPr>
              <a:t>日本、美国、欧洲、中国等国政府、企业积极支持植物工厂研发及产业化应用，盈利面扩大，</a:t>
            </a:r>
            <a:r>
              <a:rPr lang="zh-CN" altLang="en-US" dirty="0">
                <a:solidFill>
                  <a:srgbClr val="0000FF"/>
                </a:solidFill>
                <a:latin typeface="+mn-ea"/>
                <a:cs typeface="Times New Roman" panose="02020603050405020304" pitchFamily="18" charset="0"/>
              </a:rPr>
              <a:t>商业化应用提速</a:t>
            </a:r>
            <a:r>
              <a:rPr lang="zh-CN" altLang="en-US" dirty="0">
                <a:latin typeface="+mn-ea"/>
                <a:cs typeface="Times New Roman" panose="02020603050405020304" pitchFamily="18" charset="0"/>
              </a:rPr>
              <a:t>。</a:t>
            </a:r>
            <a:endParaRPr lang="en-US" altLang="zh-CN" dirty="0">
              <a:latin typeface="+mn-ea"/>
              <a:cs typeface="Times New Roman" panose="02020603050405020304" pitchFamily="18" charset="0"/>
            </a:endParaRPr>
          </a:p>
          <a:p>
            <a:endParaRPr lang="zh-CN" altLang="en-US" b="1" dirty="0">
              <a:solidFill>
                <a:srgbClr val="002060"/>
              </a:solidFill>
              <a:effectLst>
                <a:glow rad="101600">
                  <a:schemeClr val="accent2">
                    <a:satMod val="175000"/>
                    <a:alpha val="40000"/>
                  </a:schemeClr>
                </a:glow>
              </a:effectLst>
            </a:endParaRPr>
          </a:p>
          <a:p>
            <a:endParaRPr lang="zh-CN" altLang="en-US" dirty="0"/>
          </a:p>
        </p:txBody>
      </p:sp>
      <p:pic>
        <p:nvPicPr>
          <p:cNvPr id="5" name="图片 2">
            <a:extLst>
              <a:ext uri="{FF2B5EF4-FFF2-40B4-BE49-F238E27FC236}">
                <a16:creationId xmlns:a16="http://schemas.microsoft.com/office/drawing/2014/main" id="{D013D870-6A43-4530-8E0F-F7BB7CAEAB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36886" y="4261563"/>
            <a:ext cx="2962892" cy="193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右箭头 5">
            <a:extLst>
              <a:ext uri="{FF2B5EF4-FFF2-40B4-BE49-F238E27FC236}">
                <a16:creationId xmlns:a16="http://schemas.microsoft.com/office/drawing/2014/main" id="{786A5028-1699-4A29-A14F-05FF6467CACF}"/>
              </a:ext>
            </a:extLst>
          </p:cNvPr>
          <p:cNvSpPr/>
          <p:nvPr/>
        </p:nvSpPr>
        <p:spPr bwMode="auto">
          <a:xfrm>
            <a:off x="5867273" y="4778925"/>
            <a:ext cx="635565" cy="912573"/>
          </a:xfrm>
          <a:prstGeom prst="rightArrow">
            <a:avLst/>
          </a:prstGeom>
          <a:solidFill>
            <a:srgbClr val="0000FF"/>
          </a:solidFill>
          <a:ln w="9525" cap="flat" cmpd="sng" algn="ctr">
            <a:noFill/>
            <a:prstDash val="solid"/>
            <a:round/>
            <a:headEnd type="none" w="med" len="med"/>
            <a:tailEnd type="none" w="med" len="med"/>
          </a:ln>
          <a:effectLst/>
        </p:spPr>
        <p:txBody>
          <a:bodyPr wrap="square">
            <a:spAutoFit/>
          </a:bodyPr>
          <a:lstStyle/>
          <a:p>
            <a:pPr>
              <a:spcBef>
                <a:spcPct val="50000"/>
              </a:spcBef>
              <a:defRPr/>
            </a:pPr>
            <a:endParaRPr lang="zh-CN" altLang="en-US" sz="3600" b="1">
              <a:solidFill>
                <a:srgbClr val="0000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7" name="図 1" descr="P1110694.JPG">
            <a:extLst>
              <a:ext uri="{FF2B5EF4-FFF2-40B4-BE49-F238E27FC236}">
                <a16:creationId xmlns:a16="http://schemas.microsoft.com/office/drawing/2014/main" id="{E3201E7C-147F-48C6-9D6F-A5EDC21EC413}"/>
              </a:ext>
            </a:extLst>
          </p:cNvPr>
          <p:cNvPicPr>
            <a:picLocks noChangeAspect="1"/>
          </p:cNvPicPr>
          <p:nvPr/>
        </p:nvPicPr>
        <p:blipFill>
          <a:blip r:embed="rId3">
            <a:extLst>
              <a:ext uri="{28A0092B-C50C-407E-A947-70E740481C1C}">
                <a14:useLocalDpi xmlns:a14="http://schemas.microsoft.com/office/drawing/2010/main" val="0"/>
              </a:ext>
            </a:extLst>
          </a:blip>
          <a:srcRect t="6487"/>
          <a:stretch>
            <a:fillRect/>
          </a:stretch>
        </p:blipFill>
        <p:spPr bwMode="auto">
          <a:xfrm>
            <a:off x="2591615" y="4273176"/>
            <a:ext cx="3041610" cy="1924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0135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E0E3EE-CB78-4D02-A8C4-7A856878F5D3}"/>
              </a:ext>
            </a:extLst>
          </p:cNvPr>
          <p:cNvSpPr>
            <a:spLocks noGrp="1"/>
          </p:cNvSpPr>
          <p:nvPr>
            <p:ph type="title"/>
          </p:nvPr>
        </p:nvSpPr>
        <p:spPr/>
        <p:txBody>
          <a:bodyPr/>
          <a:lstStyle/>
          <a:p>
            <a:r>
              <a:rPr lang="zh-CN" altLang="en-US" dirty="0"/>
              <a:t>一、国外植物工厂的发展历程</a:t>
            </a:r>
          </a:p>
        </p:txBody>
      </p:sp>
      <p:sp>
        <p:nvSpPr>
          <p:cNvPr id="3" name="内容占位符 2">
            <a:extLst>
              <a:ext uri="{FF2B5EF4-FFF2-40B4-BE49-F238E27FC236}">
                <a16:creationId xmlns:a16="http://schemas.microsoft.com/office/drawing/2014/main" id="{EFEBEDD1-18A7-4BF8-B773-35D4ED89615A}"/>
              </a:ext>
            </a:extLst>
          </p:cNvPr>
          <p:cNvSpPr>
            <a:spLocks noGrp="1"/>
          </p:cNvSpPr>
          <p:nvPr>
            <p:ph idx="1"/>
          </p:nvPr>
        </p:nvSpPr>
        <p:spPr/>
        <p:txBody>
          <a:bodyPr/>
          <a:lstStyle/>
          <a:p>
            <a:pPr>
              <a:lnSpc>
                <a:spcPct val="114000"/>
              </a:lnSpc>
              <a:buClr>
                <a:srgbClr val="FF0000"/>
              </a:buClr>
              <a:defRPr/>
            </a:pPr>
            <a:r>
              <a:rPr lang="zh-CN" altLang="zh-CN" kern="100" dirty="0">
                <a:latin typeface="+mn-ea"/>
                <a:cs typeface="Times New Roman" panose="02020603050405020304" pitchFamily="18" charset="0"/>
              </a:rPr>
              <a:t>日本</a:t>
            </a:r>
            <a:r>
              <a:rPr lang="en-US" altLang="zh-CN" kern="100" dirty="0">
                <a:latin typeface="+mn-ea"/>
              </a:rPr>
              <a:t>2009</a:t>
            </a:r>
            <a:r>
              <a:rPr lang="zh-CN" altLang="zh-CN" kern="100" dirty="0">
                <a:latin typeface="+mn-ea"/>
                <a:cs typeface="Times New Roman" panose="02020603050405020304" pitchFamily="18" charset="0"/>
              </a:rPr>
              <a:t>年提出大力发展植物工厂、</a:t>
            </a:r>
            <a:r>
              <a:rPr lang="zh-CN" altLang="zh-CN" kern="100" dirty="0">
                <a:solidFill>
                  <a:srgbClr val="0000FF"/>
                </a:solidFill>
                <a:latin typeface="+mn-ea"/>
                <a:cs typeface="Times New Roman" panose="02020603050405020304" pitchFamily="18" charset="0"/>
              </a:rPr>
              <a:t>振兴现代农业计划</a:t>
            </a:r>
            <a:r>
              <a:rPr lang="zh-CN" altLang="en-US" kern="100" dirty="0">
                <a:latin typeface="+mn-ea"/>
                <a:cs typeface="Times New Roman" panose="02020603050405020304" pitchFamily="18" charset="0"/>
              </a:rPr>
              <a:t>，</a:t>
            </a:r>
            <a:r>
              <a:rPr lang="zh-CN" altLang="zh-CN" kern="100" dirty="0">
                <a:latin typeface="+mn-ea"/>
                <a:cs typeface="Times New Roman" panose="02020603050405020304" pitchFamily="18" charset="0"/>
              </a:rPr>
              <a:t>由农林水产省和经济产业省拿出</a:t>
            </a:r>
            <a:r>
              <a:rPr lang="en-US" altLang="zh-CN" kern="100" dirty="0">
                <a:solidFill>
                  <a:srgbClr val="0000FF"/>
                </a:solidFill>
                <a:latin typeface="+mn-ea"/>
                <a:cs typeface="Times New Roman" panose="02020603050405020304" pitchFamily="18" charset="0"/>
              </a:rPr>
              <a:t>500</a:t>
            </a:r>
            <a:r>
              <a:rPr lang="zh-CN" altLang="zh-CN" kern="100" dirty="0">
                <a:solidFill>
                  <a:srgbClr val="0000FF"/>
                </a:solidFill>
                <a:latin typeface="+mn-ea"/>
                <a:cs typeface="Times New Roman" panose="02020603050405020304" pitchFamily="18" charset="0"/>
              </a:rPr>
              <a:t>亿日元</a:t>
            </a:r>
            <a:r>
              <a:rPr lang="zh-CN" altLang="en-US" kern="100" dirty="0">
                <a:solidFill>
                  <a:srgbClr val="0000FF"/>
                </a:solidFill>
                <a:latin typeface="+mn-ea"/>
                <a:cs typeface="Times New Roman" panose="02020603050405020304" pitchFamily="18" charset="0"/>
              </a:rPr>
              <a:t>支持</a:t>
            </a:r>
            <a:r>
              <a:rPr lang="zh-CN" altLang="zh-CN" kern="100" dirty="0">
                <a:solidFill>
                  <a:srgbClr val="0000FF"/>
                </a:solidFill>
                <a:latin typeface="+mn-ea"/>
                <a:cs typeface="Times New Roman" panose="02020603050405020304" pitchFamily="18" charset="0"/>
              </a:rPr>
              <a:t>植物工厂建设与研发</a:t>
            </a:r>
            <a:r>
              <a:rPr lang="zh-CN" altLang="en-US" kern="100" dirty="0">
                <a:latin typeface="+mn-ea"/>
                <a:cs typeface="Times New Roman" panose="02020603050405020304" pitchFamily="18" charset="0"/>
              </a:rPr>
              <a:t>，</a:t>
            </a:r>
            <a:r>
              <a:rPr lang="zh-CN" altLang="zh-CN" kern="100" dirty="0">
                <a:latin typeface="+mn-ea"/>
                <a:cs typeface="Times New Roman" panose="02020603050405020304" pitchFamily="18" charset="0"/>
              </a:rPr>
              <a:t>三菱、丰田、日立等纷纷介入</a:t>
            </a:r>
            <a:r>
              <a:rPr lang="zh-CN" altLang="en-US" kern="100" dirty="0">
                <a:latin typeface="+mn-ea"/>
                <a:cs typeface="Times New Roman" panose="02020603050405020304" pitchFamily="18" charset="0"/>
              </a:rPr>
              <a:t>，</a:t>
            </a:r>
            <a:r>
              <a:rPr lang="zh-CN" altLang="zh-CN" kern="100" dirty="0">
                <a:latin typeface="+mn-ea"/>
                <a:cs typeface="Times New Roman" panose="02020603050405020304" pitchFamily="18" charset="0"/>
              </a:rPr>
              <a:t>并计划植物工厂产品</a:t>
            </a:r>
            <a:r>
              <a:rPr lang="zh-CN" altLang="en-US" kern="100" dirty="0">
                <a:latin typeface="+mn-ea"/>
                <a:cs typeface="Times New Roman" panose="02020603050405020304" pitchFamily="18" charset="0"/>
              </a:rPr>
              <a:t>向国际输出</a:t>
            </a:r>
            <a:r>
              <a:rPr lang="zh-CN" altLang="zh-CN" kern="100" dirty="0">
                <a:latin typeface="+mn-ea"/>
                <a:cs typeface="Times New Roman" panose="02020603050405020304" pitchFamily="18" charset="0"/>
              </a:rPr>
              <a:t>。</a:t>
            </a:r>
            <a:endParaRPr lang="zh-CN" altLang="en-US" dirty="0">
              <a:latin typeface="+mn-ea"/>
            </a:endParaRPr>
          </a:p>
        </p:txBody>
      </p:sp>
      <p:grpSp>
        <p:nvGrpSpPr>
          <p:cNvPr id="4" name="组合 6">
            <a:extLst>
              <a:ext uri="{FF2B5EF4-FFF2-40B4-BE49-F238E27FC236}">
                <a16:creationId xmlns:a16="http://schemas.microsoft.com/office/drawing/2014/main" id="{91264B9D-150F-432C-AD13-33DCF44639A3}"/>
              </a:ext>
            </a:extLst>
          </p:cNvPr>
          <p:cNvGrpSpPr>
            <a:grpSpLocks/>
          </p:cNvGrpSpPr>
          <p:nvPr/>
        </p:nvGrpSpPr>
        <p:grpSpPr bwMode="auto">
          <a:xfrm>
            <a:off x="2734678" y="2717352"/>
            <a:ext cx="5734619" cy="3356274"/>
            <a:chOff x="-11513" y="1632401"/>
            <a:chExt cx="7695195" cy="5459506"/>
          </a:xfrm>
        </p:grpSpPr>
        <p:pic>
          <p:nvPicPr>
            <p:cNvPr id="5" name="图片 1">
              <a:extLst>
                <a:ext uri="{FF2B5EF4-FFF2-40B4-BE49-F238E27FC236}">
                  <a16:creationId xmlns:a16="http://schemas.microsoft.com/office/drawing/2014/main" id="{EE439A4A-7927-4CC7-B3EB-898850F80EBC}"/>
                </a:ext>
              </a:extLst>
            </p:cNvPr>
            <p:cNvPicPr>
              <a:picLocks noChangeAspect="1"/>
            </p:cNvPicPr>
            <p:nvPr/>
          </p:nvPicPr>
          <p:blipFill>
            <a:blip r:embed="rId2">
              <a:extLst>
                <a:ext uri="{28A0092B-C50C-407E-A947-70E740481C1C}">
                  <a14:useLocalDpi xmlns:a14="http://schemas.microsoft.com/office/drawing/2010/main" val="0"/>
                </a:ext>
              </a:extLst>
            </a:blip>
            <a:srcRect t="20392"/>
            <a:stretch>
              <a:fillRect/>
            </a:stretch>
          </p:blipFill>
          <p:spPr bwMode="auto">
            <a:xfrm>
              <a:off x="-11513" y="1632401"/>
              <a:ext cx="7695195" cy="545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4">
              <a:extLst>
                <a:ext uri="{FF2B5EF4-FFF2-40B4-BE49-F238E27FC236}">
                  <a16:creationId xmlns:a16="http://schemas.microsoft.com/office/drawing/2014/main" id="{BA026DC4-5922-48C1-9A68-7CE925FDEA1A}"/>
                </a:ext>
              </a:extLst>
            </p:cNvPr>
            <p:cNvSpPr>
              <a:spLocks noChangeArrowheads="1"/>
            </p:cNvSpPr>
            <p:nvPr/>
          </p:nvSpPr>
          <p:spPr bwMode="auto">
            <a:xfrm>
              <a:off x="6090779" y="1632401"/>
              <a:ext cx="738306" cy="65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en-US" altLang="zh-CN" sz="2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246</a:t>
              </a:r>
              <a:endParaRPr lang="zh-CN" altLang="en-US" sz="2000" dirty="0">
                <a:solidFill>
                  <a:srgbClr val="0000FF"/>
                </a:solidFill>
                <a:ea typeface="黑体" panose="02010609060101010101" pitchFamily="49" charset="-122"/>
                <a:cs typeface="Times New Roman" panose="02020603050405020304" pitchFamily="18" charset="0"/>
              </a:endParaRPr>
            </a:p>
          </p:txBody>
        </p:sp>
        <p:sp>
          <p:nvSpPr>
            <p:cNvPr id="7" name="矩形 5">
              <a:extLst>
                <a:ext uri="{FF2B5EF4-FFF2-40B4-BE49-F238E27FC236}">
                  <a16:creationId xmlns:a16="http://schemas.microsoft.com/office/drawing/2014/main" id="{73126816-253F-423C-B90E-CB4BB5054E8E}"/>
                </a:ext>
              </a:extLst>
            </p:cNvPr>
            <p:cNvSpPr>
              <a:spLocks noChangeArrowheads="1"/>
            </p:cNvSpPr>
            <p:nvPr/>
          </p:nvSpPr>
          <p:spPr bwMode="auto">
            <a:xfrm>
              <a:off x="5329449" y="2257023"/>
              <a:ext cx="738306" cy="65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185</a:t>
              </a:r>
              <a:endParaRPr lang="zh-CN" altLang="en-US" sz="2000" dirty="0">
                <a:ea typeface="黑体" panose="02010609060101010101" pitchFamily="49" charset="-122"/>
                <a:cs typeface="Times New Roman" panose="02020603050405020304" pitchFamily="18" charset="0"/>
              </a:endParaRPr>
            </a:p>
          </p:txBody>
        </p:sp>
      </p:grpSp>
      <p:sp>
        <p:nvSpPr>
          <p:cNvPr id="8" name="文本框 7">
            <a:extLst>
              <a:ext uri="{FF2B5EF4-FFF2-40B4-BE49-F238E27FC236}">
                <a16:creationId xmlns:a16="http://schemas.microsoft.com/office/drawing/2014/main" id="{65DCE64F-7FF7-4C06-9620-243383BBADBA}"/>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534218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16656813-DB99-4555-89D5-37A3B513A410}"/>
              </a:ext>
            </a:extLst>
          </p:cNvPr>
          <p:cNvSpPr>
            <a:spLocks noGrp="1"/>
          </p:cNvSpPr>
          <p:nvPr>
            <p:ph type="body" sz="quarter" idx="13"/>
          </p:nvPr>
        </p:nvSpPr>
        <p:spPr/>
        <p:txBody>
          <a:bodyPr>
            <a:normAutofit/>
          </a:bodyPr>
          <a:lstStyle/>
          <a:p>
            <a:r>
              <a:rPr lang="zh-CN" altLang="en-US" dirty="0"/>
              <a:t>第六章</a:t>
            </a:r>
            <a:br>
              <a:rPr lang="en-US" altLang="zh-CN" dirty="0"/>
            </a:br>
            <a:r>
              <a:rPr lang="zh-CN" altLang="en-US" dirty="0"/>
              <a:t>智能化植物工厂</a:t>
            </a:r>
          </a:p>
        </p:txBody>
      </p:sp>
      <p:sp>
        <p:nvSpPr>
          <p:cNvPr id="2" name="矩形 1">
            <a:extLst>
              <a:ext uri="{FF2B5EF4-FFF2-40B4-BE49-F238E27FC236}">
                <a16:creationId xmlns:a16="http://schemas.microsoft.com/office/drawing/2014/main" id="{39D6B253-1D94-E0A9-212D-D82852C4A96E}"/>
              </a:ext>
            </a:extLst>
          </p:cNvPr>
          <p:cNvSpPr/>
          <p:nvPr/>
        </p:nvSpPr>
        <p:spPr>
          <a:xfrm>
            <a:off x="4564143" y="5316718"/>
            <a:ext cx="3240000" cy="432000"/>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zh-CN" altLang="en-US" sz="2000" dirty="0">
                <a:solidFill>
                  <a:schemeClr val="bg1"/>
                </a:solidFill>
                <a:latin typeface="+mn-ea"/>
              </a:rPr>
              <a:t>教材配套网站 </a:t>
            </a:r>
            <a:r>
              <a:rPr lang="en-US" altLang="zh-CN" sz="2000" dirty="0">
                <a:solidFill>
                  <a:schemeClr val="bg1"/>
                </a:solidFill>
                <a:latin typeface="+mn-ea"/>
                <a:hlinkClick r:id="rId2"/>
              </a:rPr>
              <a:t>www.zh.ag</a:t>
            </a:r>
            <a:endParaRPr lang="en-US" altLang="zh-CN" sz="2000" dirty="0">
              <a:solidFill>
                <a:schemeClr val="bg1"/>
              </a:solidFill>
              <a:latin typeface="+mn-ea"/>
            </a:endParaRPr>
          </a:p>
        </p:txBody>
      </p:sp>
    </p:spTree>
    <p:extLst>
      <p:ext uri="{BB962C8B-B14F-4D97-AF65-F5344CB8AC3E}">
        <p14:creationId xmlns:p14="http://schemas.microsoft.com/office/powerpoint/2010/main" val="649360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834A14-8395-45CC-9B9D-D4C12088BEC6}"/>
              </a:ext>
            </a:extLst>
          </p:cNvPr>
          <p:cNvSpPr>
            <a:spLocks noGrp="1"/>
          </p:cNvSpPr>
          <p:nvPr>
            <p:ph type="title"/>
          </p:nvPr>
        </p:nvSpPr>
        <p:spPr/>
        <p:txBody>
          <a:bodyPr/>
          <a:lstStyle/>
          <a:p>
            <a:r>
              <a:rPr lang="zh-CN" altLang="en-US" dirty="0"/>
              <a:t>一、国外植物工厂的发展历程</a:t>
            </a:r>
          </a:p>
        </p:txBody>
      </p:sp>
      <p:sp>
        <p:nvSpPr>
          <p:cNvPr id="3" name="内容占位符 2">
            <a:extLst>
              <a:ext uri="{FF2B5EF4-FFF2-40B4-BE49-F238E27FC236}">
                <a16:creationId xmlns:a16="http://schemas.microsoft.com/office/drawing/2014/main" id="{99028098-1DD4-40EB-A9E4-1D725F6EF5CB}"/>
              </a:ext>
            </a:extLst>
          </p:cNvPr>
          <p:cNvSpPr>
            <a:spLocks noGrp="1"/>
          </p:cNvSpPr>
          <p:nvPr>
            <p:ph idx="1"/>
          </p:nvPr>
        </p:nvSpPr>
        <p:spPr/>
        <p:txBody>
          <a:bodyPr/>
          <a:lstStyle/>
          <a:p>
            <a:r>
              <a:rPr lang="zh-CN" altLang="zh-CN" dirty="0">
                <a:latin typeface="+mn-ea"/>
                <a:cs typeface="Times New Roman" panose="02020603050405020304" pitchFamily="18" charset="0"/>
              </a:rPr>
              <a:t>美国</a:t>
            </a:r>
            <a:r>
              <a:rPr lang="zh-CN" altLang="en-US" dirty="0">
                <a:latin typeface="+mn-ea"/>
                <a:cs typeface="Times New Roman" panose="02020603050405020304" pitchFamily="18" charset="0"/>
              </a:rPr>
              <a:t>提出大力发展</a:t>
            </a:r>
            <a:r>
              <a:rPr lang="zh-CN" altLang="en-US" dirty="0">
                <a:solidFill>
                  <a:srgbClr val="0000FF"/>
                </a:solidFill>
                <a:latin typeface="+mn-ea"/>
                <a:cs typeface="Times New Roman" panose="02020603050405020304" pitchFamily="18" charset="0"/>
              </a:rPr>
              <a:t>都市农业计划</a:t>
            </a:r>
            <a:r>
              <a:rPr lang="zh-CN" altLang="en-US" dirty="0">
                <a:latin typeface="+mn-ea"/>
                <a:cs typeface="Times New Roman" panose="02020603050405020304" pitchFamily="18" charset="0"/>
              </a:rPr>
              <a:t>，尤其强调</a:t>
            </a:r>
            <a:r>
              <a:rPr lang="zh-CN" altLang="en-US" dirty="0">
                <a:solidFill>
                  <a:srgbClr val="0000FF"/>
                </a:solidFill>
                <a:latin typeface="+mn-ea"/>
                <a:cs typeface="Times New Roman" panose="02020603050405020304" pitchFamily="18" charset="0"/>
              </a:rPr>
              <a:t>蔬菜等食物本地化</a:t>
            </a:r>
            <a:r>
              <a:rPr lang="zh-CN" altLang="en-US" dirty="0">
                <a:latin typeface="+mn-ea"/>
                <a:cs typeface="Times New Roman" panose="02020603050405020304" pitchFamily="18" charset="0"/>
              </a:rPr>
              <a:t>（</a:t>
            </a:r>
            <a:r>
              <a:rPr lang="en-US" altLang="zh-CN" dirty="0">
                <a:latin typeface="+mn-ea"/>
                <a:cs typeface="Times New Roman" panose="02020603050405020304" pitchFamily="18" charset="0"/>
              </a:rPr>
              <a:t>Localization)</a:t>
            </a:r>
            <a:r>
              <a:rPr lang="zh-CN" altLang="en-US" dirty="0">
                <a:latin typeface="+mn-ea"/>
                <a:cs typeface="Times New Roman" panose="02020603050405020304" pitchFamily="18" charset="0"/>
              </a:rPr>
              <a:t>，再一次把植物工厂发展作为重点，芝加哥、纽约等大城市建立了多个植物工厂基地。</a:t>
            </a:r>
          </a:p>
          <a:p>
            <a:endParaRPr lang="zh-CN" altLang="en-US" dirty="0"/>
          </a:p>
        </p:txBody>
      </p:sp>
      <p:pic>
        <p:nvPicPr>
          <p:cNvPr id="4" name="图片 2">
            <a:extLst>
              <a:ext uri="{FF2B5EF4-FFF2-40B4-BE49-F238E27FC236}">
                <a16:creationId xmlns:a16="http://schemas.microsoft.com/office/drawing/2014/main" id="{D580DD8D-019A-4625-B290-C4FBC68F67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9224" y="2492375"/>
            <a:ext cx="3744913"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a:extLst>
              <a:ext uri="{FF2B5EF4-FFF2-40B4-BE49-F238E27FC236}">
                <a16:creationId xmlns:a16="http://schemas.microsoft.com/office/drawing/2014/main" id="{62E8F336-0E94-4B27-A103-CF14B37C7D1F}"/>
              </a:ext>
            </a:extLst>
          </p:cNvPr>
          <p:cNvSpPr>
            <a:spLocks noChangeArrowheads="1"/>
          </p:cNvSpPr>
          <p:nvPr/>
        </p:nvSpPr>
        <p:spPr bwMode="auto">
          <a:xfrm>
            <a:off x="2511424" y="6242769"/>
            <a:ext cx="2338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2400" dirty="0">
                <a:latin typeface="+mn-ea"/>
                <a:ea typeface="+mn-ea"/>
                <a:cs typeface="Times New Roman" panose="02020603050405020304" pitchFamily="18" charset="0"/>
              </a:rPr>
              <a:t>芝加哥叶菜工厂</a:t>
            </a:r>
          </a:p>
        </p:txBody>
      </p:sp>
      <p:pic>
        <p:nvPicPr>
          <p:cNvPr id="6" name="图片 6">
            <a:extLst>
              <a:ext uri="{FF2B5EF4-FFF2-40B4-BE49-F238E27FC236}">
                <a16:creationId xmlns:a16="http://schemas.microsoft.com/office/drawing/2014/main" id="{EB70C92C-42C8-4FF0-B8F4-0919AA084D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06561" y="2492374"/>
            <a:ext cx="3816350" cy="296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a:extLst>
              <a:ext uri="{FF2B5EF4-FFF2-40B4-BE49-F238E27FC236}">
                <a16:creationId xmlns:a16="http://schemas.microsoft.com/office/drawing/2014/main" id="{D4C7C729-D1A7-4F63-857B-FE89FC1835B7}"/>
              </a:ext>
            </a:extLst>
          </p:cNvPr>
          <p:cNvPicPr>
            <a:picLocks noChangeAspect="1"/>
          </p:cNvPicPr>
          <p:nvPr/>
        </p:nvPicPr>
        <p:blipFill>
          <a:blip r:embed="rId4">
            <a:extLst>
              <a:ext uri="{28A0092B-C50C-407E-A947-70E740481C1C}">
                <a14:useLocalDpi xmlns:a14="http://schemas.microsoft.com/office/drawing/2010/main" val="0"/>
              </a:ext>
            </a:extLst>
          </a:blip>
          <a:srcRect l="12816" r="362" b="9747"/>
          <a:stretch>
            <a:fillRect/>
          </a:stretch>
        </p:blipFill>
        <p:spPr bwMode="auto">
          <a:xfrm>
            <a:off x="7873730" y="4110756"/>
            <a:ext cx="2714625"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9">
            <a:extLst>
              <a:ext uri="{FF2B5EF4-FFF2-40B4-BE49-F238E27FC236}">
                <a16:creationId xmlns:a16="http://schemas.microsoft.com/office/drawing/2014/main" id="{A1050551-418F-4878-96A7-E55EC837ED6C}"/>
              </a:ext>
            </a:extLst>
          </p:cNvPr>
          <p:cNvSpPr txBox="1">
            <a:spLocks noChangeArrowheads="1"/>
          </p:cNvSpPr>
          <p:nvPr/>
        </p:nvSpPr>
        <p:spPr bwMode="auto">
          <a:xfrm>
            <a:off x="6096000" y="6226894"/>
            <a:ext cx="37946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2400">
                <a:latin typeface="+mn-ea"/>
                <a:ea typeface="+mn-ea"/>
              </a:rPr>
              <a:t>  纽瓦克</a:t>
            </a:r>
            <a:r>
              <a:rPr lang="en-US" altLang="zh-CN" sz="2400">
                <a:latin typeface="+mn-ea"/>
                <a:ea typeface="+mn-ea"/>
              </a:rPr>
              <a:t>Aero(ponics)farms</a:t>
            </a:r>
          </a:p>
        </p:txBody>
      </p:sp>
      <p:pic>
        <p:nvPicPr>
          <p:cNvPr id="9" name="图片 1">
            <a:extLst>
              <a:ext uri="{FF2B5EF4-FFF2-40B4-BE49-F238E27FC236}">
                <a16:creationId xmlns:a16="http://schemas.microsoft.com/office/drawing/2014/main" id="{D26F787C-6BAE-42D2-967B-828514EB6D9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34824" y="4469532"/>
            <a:ext cx="2295525"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2489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7627C9-651C-43E0-A79A-67B01F482FC9}"/>
              </a:ext>
            </a:extLst>
          </p:cNvPr>
          <p:cNvSpPr>
            <a:spLocks noGrp="1"/>
          </p:cNvSpPr>
          <p:nvPr>
            <p:ph type="title"/>
          </p:nvPr>
        </p:nvSpPr>
        <p:spPr/>
        <p:txBody>
          <a:bodyPr/>
          <a:lstStyle/>
          <a:p>
            <a:r>
              <a:rPr lang="zh-CN" altLang="en-US" dirty="0"/>
              <a:t>一、国外植物工厂的发展历程</a:t>
            </a:r>
          </a:p>
        </p:txBody>
      </p:sp>
      <p:sp>
        <p:nvSpPr>
          <p:cNvPr id="3" name="内容占位符 2">
            <a:extLst>
              <a:ext uri="{FF2B5EF4-FFF2-40B4-BE49-F238E27FC236}">
                <a16:creationId xmlns:a16="http://schemas.microsoft.com/office/drawing/2014/main" id="{C624CCC4-218D-4284-A73A-D93F848952D3}"/>
              </a:ext>
            </a:extLst>
          </p:cNvPr>
          <p:cNvSpPr>
            <a:spLocks noGrp="1"/>
          </p:cNvSpPr>
          <p:nvPr>
            <p:ph idx="1"/>
          </p:nvPr>
        </p:nvSpPr>
        <p:spPr/>
        <p:txBody>
          <a:bodyPr/>
          <a:lstStyle/>
          <a:p>
            <a:r>
              <a:rPr lang="zh-CN" altLang="en-US" dirty="0">
                <a:latin typeface="+mn-ea"/>
                <a:cs typeface="Times New Roman" panose="02020603050405020304" pitchFamily="18" charset="0"/>
              </a:rPr>
              <a:t>近年来荷兰主要以</a:t>
            </a:r>
            <a:r>
              <a:rPr lang="en-US" altLang="zh-CN" dirty="0">
                <a:solidFill>
                  <a:srgbClr val="0000FF"/>
                </a:solidFill>
                <a:latin typeface="+mn-ea"/>
                <a:cs typeface="Times New Roman" panose="02020603050405020304" pitchFamily="18" charset="0"/>
              </a:rPr>
              <a:t>LED</a:t>
            </a:r>
            <a:r>
              <a:rPr lang="zh-CN" altLang="en-US" dirty="0">
                <a:solidFill>
                  <a:srgbClr val="0000FF"/>
                </a:solidFill>
                <a:latin typeface="+mn-ea"/>
                <a:cs typeface="Times New Roman" panose="02020603050405020304" pitchFamily="18" charset="0"/>
              </a:rPr>
              <a:t>光源与植物工厂装备</a:t>
            </a:r>
            <a:r>
              <a:rPr lang="zh-CN" altLang="en-US" dirty="0">
                <a:latin typeface="+mn-ea"/>
                <a:cs typeface="Times New Roman" panose="02020603050405020304" pitchFamily="18" charset="0"/>
              </a:rPr>
              <a:t>为研发重点，尤其是飞利浦等公司投入大量经费进行植物工厂光源研发，取得了一定进展。</a:t>
            </a:r>
          </a:p>
          <a:p>
            <a:endParaRPr lang="zh-CN" altLang="en-US" dirty="0"/>
          </a:p>
        </p:txBody>
      </p:sp>
      <p:grpSp>
        <p:nvGrpSpPr>
          <p:cNvPr id="4" name="组合 7">
            <a:extLst>
              <a:ext uri="{FF2B5EF4-FFF2-40B4-BE49-F238E27FC236}">
                <a16:creationId xmlns:a16="http://schemas.microsoft.com/office/drawing/2014/main" id="{076F224C-4C9F-4849-BA88-5C46819BD7D4}"/>
              </a:ext>
            </a:extLst>
          </p:cNvPr>
          <p:cNvGrpSpPr>
            <a:grpSpLocks/>
          </p:cNvGrpSpPr>
          <p:nvPr/>
        </p:nvGrpSpPr>
        <p:grpSpPr bwMode="auto">
          <a:xfrm>
            <a:off x="2066925" y="2168927"/>
            <a:ext cx="8091488" cy="4451353"/>
            <a:chOff x="1372206" y="1403930"/>
            <a:chExt cx="7785441" cy="4268830"/>
          </a:xfrm>
        </p:grpSpPr>
        <p:pic>
          <p:nvPicPr>
            <p:cNvPr id="5" name="图片 4">
              <a:extLst>
                <a:ext uri="{FF2B5EF4-FFF2-40B4-BE49-F238E27FC236}">
                  <a16:creationId xmlns:a16="http://schemas.microsoft.com/office/drawing/2014/main" id="{9BA0F09D-9048-4F15-AF62-E528AF22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8397" y="1417050"/>
              <a:ext cx="2369250" cy="16898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图片 5">
              <a:extLst>
                <a:ext uri="{FF2B5EF4-FFF2-40B4-BE49-F238E27FC236}">
                  <a16:creationId xmlns:a16="http://schemas.microsoft.com/office/drawing/2014/main" id="{302DE9D0-7E28-417A-92C4-1F3962FC4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2113" y="3650189"/>
              <a:ext cx="2509095" cy="17094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图片 6">
              <a:extLst>
                <a:ext uri="{FF2B5EF4-FFF2-40B4-BE49-F238E27FC236}">
                  <a16:creationId xmlns:a16="http://schemas.microsoft.com/office/drawing/2014/main" id="{C0F0C0D1-0F95-4450-8B9E-7DDE114266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2206" y="1403930"/>
              <a:ext cx="2472702" cy="17040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矩形 2">
              <a:extLst>
                <a:ext uri="{FF2B5EF4-FFF2-40B4-BE49-F238E27FC236}">
                  <a16:creationId xmlns:a16="http://schemas.microsoft.com/office/drawing/2014/main" id="{65D04D49-C5E3-4321-B05F-89C76D6ADB2A}"/>
                </a:ext>
              </a:extLst>
            </p:cNvPr>
            <p:cNvSpPr>
              <a:spLocks noChangeArrowheads="1"/>
            </p:cNvSpPr>
            <p:nvPr/>
          </p:nvSpPr>
          <p:spPr bwMode="auto">
            <a:xfrm>
              <a:off x="1452714" y="3108525"/>
              <a:ext cx="2106819" cy="29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400">
                  <a:solidFill>
                    <a:srgbClr val="000000"/>
                  </a:solidFill>
                  <a:latin typeface="centrale_sans_xbold"/>
                </a:rPr>
                <a:t>芬洛的</a:t>
              </a:r>
              <a:r>
                <a:rPr lang="en-US" altLang="zh-CN" sz="1400">
                  <a:solidFill>
                    <a:srgbClr val="000000"/>
                  </a:solidFill>
                  <a:latin typeface="centrale_sans_xbold"/>
                </a:rPr>
                <a:t>BrightBox </a:t>
              </a:r>
              <a:r>
                <a:rPr lang="zh-CN" altLang="en-US" sz="1400">
                  <a:solidFill>
                    <a:srgbClr val="000000"/>
                  </a:solidFill>
                  <a:latin typeface="centrale_sans_xbold"/>
                </a:rPr>
                <a:t>研究中心</a:t>
              </a:r>
              <a:endParaRPr lang="zh-CN" altLang="en-US" sz="1400">
                <a:solidFill>
                  <a:srgbClr val="000000"/>
                </a:solidFill>
                <a:latin typeface="Tahoma" panose="020B0604030504040204" pitchFamily="34" charset="0"/>
              </a:endParaRPr>
            </a:p>
          </p:txBody>
        </p:sp>
        <p:pic>
          <p:nvPicPr>
            <p:cNvPr id="9" name="图片 8" descr="屏幕剪辑">
              <a:extLst>
                <a:ext uri="{FF2B5EF4-FFF2-40B4-BE49-F238E27FC236}">
                  <a16:creationId xmlns:a16="http://schemas.microsoft.com/office/drawing/2014/main" id="{809AC526-5A37-4088-A1DB-5D60E36B32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6591" y="1417049"/>
              <a:ext cx="2500122" cy="16729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矩形 4">
              <a:extLst>
                <a:ext uri="{FF2B5EF4-FFF2-40B4-BE49-F238E27FC236}">
                  <a16:creationId xmlns:a16="http://schemas.microsoft.com/office/drawing/2014/main" id="{DC3EF279-EB16-4662-981D-D7A11E9FADE3}"/>
                </a:ext>
              </a:extLst>
            </p:cNvPr>
            <p:cNvSpPr>
              <a:spLocks noChangeArrowheads="1"/>
            </p:cNvSpPr>
            <p:nvPr/>
          </p:nvSpPr>
          <p:spPr bwMode="auto">
            <a:xfrm>
              <a:off x="4833407" y="3062902"/>
              <a:ext cx="868664" cy="501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en-US" altLang="zh-CN" sz="1400">
                  <a:solidFill>
                    <a:srgbClr val="000000"/>
                  </a:solidFill>
                  <a:latin typeface="centrale_sans_xbold"/>
                </a:rPr>
                <a:t>Vitro Plus</a:t>
              </a:r>
            </a:p>
            <a:p>
              <a:pPr>
                <a:spcBef>
                  <a:spcPct val="0"/>
                </a:spcBef>
                <a:buClrTx/>
                <a:buSzTx/>
                <a:buFontTx/>
                <a:buNone/>
              </a:pPr>
              <a:r>
                <a:rPr lang="zh-CN" altLang="en-US" sz="1400">
                  <a:solidFill>
                    <a:srgbClr val="000000"/>
                  </a:solidFill>
                  <a:latin typeface="centrale_sans_xbold"/>
                </a:rPr>
                <a:t>（蕨类）</a:t>
              </a:r>
              <a:endParaRPr lang="zh-CN" altLang="en-US" sz="1400">
                <a:solidFill>
                  <a:srgbClr val="000000"/>
                </a:solidFill>
                <a:latin typeface="Tahoma" panose="020B0604030504040204" pitchFamily="34" charset="0"/>
              </a:endParaRPr>
            </a:p>
          </p:txBody>
        </p:sp>
        <p:sp>
          <p:nvSpPr>
            <p:cNvPr id="11" name="矩形 6">
              <a:extLst>
                <a:ext uri="{FF2B5EF4-FFF2-40B4-BE49-F238E27FC236}">
                  <a16:creationId xmlns:a16="http://schemas.microsoft.com/office/drawing/2014/main" id="{29039160-5ABB-4828-B1C7-E4003D1A5B99}"/>
                </a:ext>
              </a:extLst>
            </p:cNvPr>
            <p:cNvSpPr>
              <a:spLocks noChangeArrowheads="1"/>
            </p:cNvSpPr>
            <p:nvPr/>
          </p:nvSpPr>
          <p:spPr bwMode="auto">
            <a:xfrm>
              <a:off x="4868678" y="5377603"/>
              <a:ext cx="675004" cy="29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en-US" altLang="zh-CN" sz="1400">
                  <a:solidFill>
                    <a:srgbClr val="000000"/>
                  </a:solidFill>
                  <a:latin typeface="centrale_sans_xbold"/>
                </a:rPr>
                <a:t>Philips </a:t>
              </a:r>
              <a:endParaRPr lang="zh-CN" altLang="en-US" sz="1400">
                <a:solidFill>
                  <a:srgbClr val="000000"/>
                </a:solidFill>
                <a:latin typeface="Tahoma" panose="020B0604030504040204" pitchFamily="34" charset="0"/>
              </a:endParaRPr>
            </a:p>
          </p:txBody>
        </p:sp>
        <p:sp>
          <p:nvSpPr>
            <p:cNvPr id="12" name="矩形 12">
              <a:extLst>
                <a:ext uri="{FF2B5EF4-FFF2-40B4-BE49-F238E27FC236}">
                  <a16:creationId xmlns:a16="http://schemas.microsoft.com/office/drawing/2014/main" id="{9A6D3D80-E1C7-4F12-B7E8-635E1179FF78}"/>
                </a:ext>
              </a:extLst>
            </p:cNvPr>
            <p:cNvSpPr>
              <a:spLocks noChangeArrowheads="1"/>
            </p:cNvSpPr>
            <p:nvPr/>
          </p:nvSpPr>
          <p:spPr bwMode="auto">
            <a:xfrm>
              <a:off x="7411377" y="3089991"/>
              <a:ext cx="752924" cy="29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en-US" altLang="zh-CN" sz="1400">
                  <a:solidFill>
                    <a:srgbClr val="000000"/>
                  </a:solidFill>
                  <a:latin typeface="centrale_sans_xbold"/>
                </a:rPr>
                <a:t>Plantlab</a:t>
              </a:r>
              <a:endParaRPr lang="zh-CN" altLang="en-US" sz="1400">
                <a:solidFill>
                  <a:srgbClr val="000000"/>
                </a:solidFill>
                <a:latin typeface="Tahoma" panose="020B0604030504040204" pitchFamily="34" charset="0"/>
              </a:endParaRPr>
            </a:p>
          </p:txBody>
        </p:sp>
        <p:sp>
          <p:nvSpPr>
            <p:cNvPr id="13" name="矩形 13">
              <a:extLst>
                <a:ext uri="{FF2B5EF4-FFF2-40B4-BE49-F238E27FC236}">
                  <a16:creationId xmlns:a16="http://schemas.microsoft.com/office/drawing/2014/main" id="{3618574D-A8D8-412E-8F69-3A527E469A13}"/>
                </a:ext>
              </a:extLst>
            </p:cNvPr>
            <p:cNvSpPr>
              <a:spLocks noChangeArrowheads="1"/>
            </p:cNvSpPr>
            <p:nvPr/>
          </p:nvSpPr>
          <p:spPr bwMode="auto">
            <a:xfrm>
              <a:off x="2155486" y="5377603"/>
              <a:ext cx="526813" cy="29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en-US" altLang="zh-CN" sz="1400">
                  <a:solidFill>
                    <a:srgbClr val="000000"/>
                  </a:solidFill>
                  <a:latin typeface="centrale_sans_xbold"/>
                </a:rPr>
                <a:t>Priva</a:t>
              </a:r>
              <a:endParaRPr lang="zh-CN" altLang="en-US" sz="1400">
                <a:solidFill>
                  <a:srgbClr val="000000"/>
                </a:solidFill>
                <a:latin typeface="Tahoma" panose="020B0604030504040204" pitchFamily="34" charset="0"/>
              </a:endParaRPr>
            </a:p>
          </p:txBody>
        </p:sp>
      </p:grpSp>
      <p:pic>
        <p:nvPicPr>
          <p:cNvPr id="14" name="图片 8">
            <a:extLst>
              <a:ext uri="{FF2B5EF4-FFF2-40B4-BE49-F238E27FC236}">
                <a16:creationId xmlns:a16="http://schemas.microsoft.com/office/drawing/2014/main" id="{BF2FD99D-1DBE-4623-B3D2-5D5497D3C8A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67227" y="4522130"/>
            <a:ext cx="2649538"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矩形 17">
            <a:extLst>
              <a:ext uri="{FF2B5EF4-FFF2-40B4-BE49-F238E27FC236}">
                <a16:creationId xmlns:a16="http://schemas.microsoft.com/office/drawing/2014/main" id="{DFEA01B0-A7E9-45FC-A333-2F7133E2A947}"/>
              </a:ext>
            </a:extLst>
          </p:cNvPr>
          <p:cNvSpPr/>
          <p:nvPr/>
        </p:nvSpPr>
        <p:spPr>
          <a:xfrm>
            <a:off x="7696027" y="4746737"/>
            <a:ext cx="2193697" cy="646331"/>
          </a:xfrm>
          <a:prstGeom prst="rect">
            <a:avLst/>
          </a:prstGeom>
        </p:spPr>
        <p:txBody>
          <a:bodyPr wrap="square">
            <a:spAutoFit/>
          </a:bodyPr>
          <a:lstStyle/>
          <a:p>
            <a:pPr algn="ctr">
              <a:spcBef>
                <a:spcPct val="0"/>
              </a:spcBef>
            </a:pPr>
            <a:r>
              <a:rPr lang="zh-CN" altLang="en-US" b="1" i="1" dirty="0">
                <a:solidFill>
                  <a:srgbClr val="000000"/>
                </a:solidFill>
                <a:latin typeface="黑体" panose="02010609060101010101" pitchFamily="49" charset="-122"/>
                <a:ea typeface="黑体" panose="02010609060101010101" pitchFamily="49" charset="-122"/>
              </a:rPr>
              <a:t>荷兰从事植物工厂的代表性单位</a:t>
            </a:r>
          </a:p>
        </p:txBody>
      </p:sp>
      <p:sp>
        <p:nvSpPr>
          <p:cNvPr id="16" name="文本框 15">
            <a:extLst>
              <a:ext uri="{FF2B5EF4-FFF2-40B4-BE49-F238E27FC236}">
                <a16:creationId xmlns:a16="http://schemas.microsoft.com/office/drawing/2014/main" id="{6DBB2EDE-8C5F-4331-8B89-F162AA18DCE1}"/>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3133754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9AD209-854B-4D80-B27A-38189B252A21}"/>
              </a:ext>
            </a:extLst>
          </p:cNvPr>
          <p:cNvSpPr>
            <a:spLocks noGrp="1"/>
          </p:cNvSpPr>
          <p:nvPr>
            <p:ph type="title"/>
          </p:nvPr>
        </p:nvSpPr>
        <p:spPr/>
        <p:txBody>
          <a:bodyPr/>
          <a:lstStyle/>
          <a:p>
            <a:r>
              <a:rPr lang="zh-CN" altLang="en-US" dirty="0"/>
              <a:t>二、我国植物工厂的发展历程</a:t>
            </a:r>
          </a:p>
        </p:txBody>
      </p:sp>
      <p:sp>
        <p:nvSpPr>
          <p:cNvPr id="76" name="文本框 75">
            <a:extLst>
              <a:ext uri="{FF2B5EF4-FFF2-40B4-BE49-F238E27FC236}">
                <a16:creationId xmlns:a16="http://schemas.microsoft.com/office/drawing/2014/main" id="{27B83DA7-82C4-460C-BA3D-CFECBD581B33}"/>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grpSp>
        <p:nvGrpSpPr>
          <p:cNvPr id="92" name="组合 91">
            <a:extLst>
              <a:ext uri="{FF2B5EF4-FFF2-40B4-BE49-F238E27FC236}">
                <a16:creationId xmlns:a16="http://schemas.microsoft.com/office/drawing/2014/main" id="{F945E6D1-1C1E-492B-9D3C-5E31B644993A}"/>
              </a:ext>
            </a:extLst>
          </p:cNvPr>
          <p:cNvGrpSpPr/>
          <p:nvPr/>
        </p:nvGrpSpPr>
        <p:grpSpPr>
          <a:xfrm>
            <a:off x="1343166" y="1031246"/>
            <a:ext cx="8879375" cy="5929512"/>
            <a:chOff x="1343166" y="1031246"/>
            <a:chExt cx="8879375" cy="5929512"/>
          </a:xfrm>
        </p:grpSpPr>
        <p:sp>
          <p:nvSpPr>
            <p:cNvPr id="73" name="右箭头 5">
              <a:extLst>
                <a:ext uri="{FF2B5EF4-FFF2-40B4-BE49-F238E27FC236}">
                  <a16:creationId xmlns:a16="http://schemas.microsoft.com/office/drawing/2014/main" id="{E4482C81-039C-4BC4-9DFB-EB436507A50E}"/>
                </a:ext>
              </a:extLst>
            </p:cNvPr>
            <p:cNvSpPr/>
            <p:nvPr/>
          </p:nvSpPr>
          <p:spPr bwMode="auto">
            <a:xfrm rot="16200000">
              <a:off x="3248964" y="3339579"/>
              <a:ext cx="5110788" cy="648000"/>
            </a:xfrm>
            <a:prstGeom prst="rightArrow">
              <a:avLst/>
            </a:prstGeom>
            <a:solidFill>
              <a:srgbClr val="0000FF"/>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spcBef>
                  <a:spcPct val="50000"/>
                </a:spcBef>
                <a:defRPr/>
              </a:pPr>
              <a:endParaRPr lang="zh-CN" altLang="en-US" sz="3600" b="1">
                <a:solidFill>
                  <a:srgbClr val="28401C"/>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69" name="矩形 68">
              <a:extLst>
                <a:ext uri="{FF2B5EF4-FFF2-40B4-BE49-F238E27FC236}">
                  <a16:creationId xmlns:a16="http://schemas.microsoft.com/office/drawing/2014/main" id="{6D99564E-B515-4AC1-AB2C-473A0C239025}"/>
                </a:ext>
              </a:extLst>
            </p:cNvPr>
            <p:cNvSpPr/>
            <p:nvPr/>
          </p:nvSpPr>
          <p:spPr bwMode="auto">
            <a:xfrm>
              <a:off x="1343166" y="4915650"/>
              <a:ext cx="2880000" cy="646331"/>
            </a:xfrm>
            <a:prstGeom prst="rect">
              <a:avLst/>
            </a:prstGeom>
            <a:solidFill>
              <a:srgbClr val="9DBEE5"/>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a:spAutoFit/>
            </a:bodyPr>
            <a:lstStyle/>
            <a:p>
              <a:pPr>
                <a:spcBef>
                  <a:spcPct val="50000"/>
                </a:spcBef>
                <a:defRPr/>
              </a:pPr>
              <a:r>
                <a:rPr lang="zh-CN" altLang="en-US" dirty="0">
                  <a:solidFill>
                    <a:srgbClr val="000000"/>
                  </a:solidFill>
                  <a:latin typeface="+mn-ea"/>
                </a:rPr>
                <a:t>建成第一个人工光植物工厂实验室（</a:t>
              </a:r>
              <a:r>
                <a:rPr lang="en-US" altLang="zh-CN" dirty="0">
                  <a:solidFill>
                    <a:srgbClr val="000000"/>
                  </a:solidFill>
                  <a:latin typeface="+mn-ea"/>
                </a:rPr>
                <a:t>CAAS</a:t>
              </a:r>
              <a:r>
                <a:rPr lang="zh-CN" altLang="en-US" dirty="0">
                  <a:solidFill>
                    <a:srgbClr val="000000"/>
                  </a:solidFill>
                  <a:latin typeface="+mn-ea"/>
                </a:rPr>
                <a:t>）</a:t>
              </a:r>
            </a:p>
          </p:txBody>
        </p:sp>
        <p:sp>
          <p:nvSpPr>
            <p:cNvPr id="70" name="矩形 69">
              <a:extLst>
                <a:ext uri="{FF2B5EF4-FFF2-40B4-BE49-F238E27FC236}">
                  <a16:creationId xmlns:a16="http://schemas.microsoft.com/office/drawing/2014/main" id="{C84AEE7F-B5D2-4EB1-934A-19CB63A290CE}"/>
                </a:ext>
              </a:extLst>
            </p:cNvPr>
            <p:cNvSpPr/>
            <p:nvPr/>
          </p:nvSpPr>
          <p:spPr bwMode="auto">
            <a:xfrm>
              <a:off x="1448237" y="1221662"/>
              <a:ext cx="2768855" cy="646331"/>
            </a:xfrm>
            <a:prstGeom prst="rect">
              <a:avLst/>
            </a:prstGeom>
            <a:solidFill>
              <a:srgbClr val="99FF99"/>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a:spAutoFit/>
            </a:bodyPr>
            <a:lstStyle/>
            <a:p>
              <a:pPr>
                <a:spcBef>
                  <a:spcPct val="50000"/>
                </a:spcBef>
                <a:defRPr/>
              </a:pPr>
              <a:endParaRPr lang="zh-CN" altLang="en-US" sz="3600" b="1">
                <a:solidFill>
                  <a:srgbClr val="28401C"/>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71" name="矩形 70">
              <a:extLst>
                <a:ext uri="{FF2B5EF4-FFF2-40B4-BE49-F238E27FC236}">
                  <a16:creationId xmlns:a16="http://schemas.microsoft.com/office/drawing/2014/main" id="{C478C171-C414-4A6F-8FBB-DA9BD4365094}"/>
                </a:ext>
              </a:extLst>
            </p:cNvPr>
            <p:cNvSpPr/>
            <p:nvPr/>
          </p:nvSpPr>
          <p:spPr bwMode="auto">
            <a:xfrm>
              <a:off x="1343166" y="3882645"/>
              <a:ext cx="2880001" cy="646330"/>
            </a:xfrm>
            <a:prstGeom prst="rect">
              <a:avLst/>
            </a:prstGeom>
            <a:solidFill>
              <a:srgbClr val="9DBEE5"/>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wrap="square">
              <a:spAutoFit/>
            </a:bodyPr>
            <a:lstStyle/>
            <a:p>
              <a:pPr>
                <a:spcBef>
                  <a:spcPct val="50000"/>
                </a:spcBef>
                <a:defRPr/>
              </a:pPr>
              <a:r>
                <a:rPr lang="zh-CN" altLang="en-US" dirty="0">
                  <a:latin typeface="+mn-ea"/>
                </a:rPr>
                <a:t>植物工厂关键技术研究陆续取得突破</a:t>
              </a:r>
            </a:p>
          </p:txBody>
        </p:sp>
        <p:cxnSp>
          <p:nvCxnSpPr>
            <p:cNvPr id="67" name="直线连接符 8">
              <a:extLst>
                <a:ext uri="{FF2B5EF4-FFF2-40B4-BE49-F238E27FC236}">
                  <a16:creationId xmlns:a16="http://schemas.microsoft.com/office/drawing/2014/main" id="{CB1BF8F5-EE31-4EE7-AD3A-D5A4F880ADE1}"/>
                </a:ext>
              </a:extLst>
            </p:cNvPr>
            <p:cNvCxnSpPr>
              <a:cxnSpLocks noChangeShapeType="1"/>
            </p:cNvCxnSpPr>
            <p:nvPr/>
          </p:nvCxnSpPr>
          <p:spPr bwMode="auto">
            <a:xfrm>
              <a:off x="5691075" y="1315317"/>
              <a:ext cx="0" cy="564544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grpSp>
          <p:nvGrpSpPr>
            <p:cNvPr id="8" name="组 28">
              <a:extLst>
                <a:ext uri="{FF2B5EF4-FFF2-40B4-BE49-F238E27FC236}">
                  <a16:creationId xmlns:a16="http://schemas.microsoft.com/office/drawing/2014/main" id="{8E918AD9-83ED-45AD-8B77-6CA10B9E9D71}"/>
                </a:ext>
              </a:extLst>
            </p:cNvPr>
            <p:cNvGrpSpPr>
              <a:grpSpLocks/>
            </p:cNvGrpSpPr>
            <p:nvPr/>
          </p:nvGrpSpPr>
          <p:grpSpPr bwMode="auto">
            <a:xfrm>
              <a:off x="4868568" y="1673342"/>
              <a:ext cx="1902104" cy="4140494"/>
              <a:chOff x="3349532" y="1090427"/>
              <a:chExt cx="1901967" cy="4139517"/>
            </a:xfrm>
          </p:grpSpPr>
          <p:grpSp>
            <p:nvGrpSpPr>
              <p:cNvPr id="58" name="组 22">
                <a:extLst>
                  <a:ext uri="{FF2B5EF4-FFF2-40B4-BE49-F238E27FC236}">
                    <a16:creationId xmlns:a16="http://schemas.microsoft.com/office/drawing/2014/main" id="{DFCBA60B-D775-4DE9-B237-48BDB0E9C3FF}"/>
                  </a:ext>
                </a:extLst>
              </p:cNvPr>
              <p:cNvGrpSpPr/>
              <p:nvPr/>
            </p:nvGrpSpPr>
            <p:grpSpPr>
              <a:xfrm>
                <a:off x="3349532" y="1090427"/>
                <a:ext cx="1901967" cy="4139517"/>
                <a:chOff x="3349532" y="1090427"/>
                <a:chExt cx="1901967" cy="4139517"/>
              </a:xfrm>
              <a:solidFill>
                <a:srgbClr val="3366FF"/>
              </a:solidFill>
            </p:grpSpPr>
            <p:sp>
              <p:nvSpPr>
                <p:cNvPr id="64" name="椭圆 63">
                  <a:extLst>
                    <a:ext uri="{FF2B5EF4-FFF2-40B4-BE49-F238E27FC236}">
                      <a16:creationId xmlns:a16="http://schemas.microsoft.com/office/drawing/2014/main" id="{08808E4A-00E7-4696-BE58-A5963E996F48}"/>
                    </a:ext>
                  </a:extLst>
                </p:cNvPr>
                <p:cNvSpPr/>
                <p:nvPr/>
              </p:nvSpPr>
              <p:spPr bwMode="auto">
                <a:xfrm>
                  <a:off x="4173814" y="1148085"/>
                  <a:ext cx="152400" cy="152400"/>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a:lstStyle/>
                <a:p>
                  <a:pPr>
                    <a:defRPr/>
                  </a:pPr>
                  <a:endParaRPr lang="zh-CN" altLang="en-US"/>
                </a:p>
              </p:txBody>
            </p:sp>
            <p:cxnSp>
              <p:nvCxnSpPr>
                <p:cNvPr id="65" name="直线连接符 14">
                  <a:extLst>
                    <a:ext uri="{FF2B5EF4-FFF2-40B4-BE49-F238E27FC236}">
                      <a16:creationId xmlns:a16="http://schemas.microsoft.com/office/drawing/2014/main" id="{98091548-1BE6-43FD-9563-14017887534E}"/>
                    </a:ext>
                  </a:extLst>
                </p:cNvPr>
                <p:cNvCxnSpPr>
                  <a:cxnSpLocks/>
                </p:cNvCxnSpPr>
                <p:nvPr/>
              </p:nvCxnSpPr>
              <p:spPr bwMode="auto">
                <a:xfrm>
                  <a:off x="3370724" y="1090427"/>
                  <a:ext cx="898985" cy="14361"/>
                </a:xfrm>
                <a:prstGeom prst="line">
                  <a:avLst/>
                </a:prstGeom>
                <a:solidFill>
                  <a:srgbClr val="0000FF"/>
                </a:solidFill>
                <a:ln w="28575" cmpd="sng">
                  <a:solidFill>
                    <a:srgbClr val="0000F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直线连接符 14">
                  <a:extLst>
                    <a:ext uri="{FF2B5EF4-FFF2-40B4-BE49-F238E27FC236}">
                      <a16:creationId xmlns:a16="http://schemas.microsoft.com/office/drawing/2014/main" id="{8B275788-5C89-401B-BD16-8F1F35E5BC90}"/>
                    </a:ext>
                  </a:extLst>
                </p:cNvPr>
                <p:cNvCxnSpPr>
                  <a:cxnSpLocks/>
                </p:cNvCxnSpPr>
                <p:nvPr/>
              </p:nvCxnSpPr>
              <p:spPr bwMode="auto">
                <a:xfrm>
                  <a:off x="3350448" y="2463186"/>
                  <a:ext cx="898985" cy="14361"/>
                </a:xfrm>
                <a:prstGeom prst="line">
                  <a:avLst/>
                </a:prstGeom>
                <a:solidFill>
                  <a:srgbClr val="0000FF"/>
                </a:solidFill>
                <a:ln w="28575" cmpd="sng">
                  <a:solidFill>
                    <a:srgbClr val="0000F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直线连接符 14">
                  <a:extLst>
                    <a:ext uri="{FF2B5EF4-FFF2-40B4-BE49-F238E27FC236}">
                      <a16:creationId xmlns:a16="http://schemas.microsoft.com/office/drawing/2014/main" id="{57455853-D163-4721-86E3-79D47A03CF8B}"/>
                    </a:ext>
                  </a:extLst>
                </p:cNvPr>
                <p:cNvCxnSpPr>
                  <a:cxnSpLocks/>
                </p:cNvCxnSpPr>
                <p:nvPr/>
              </p:nvCxnSpPr>
              <p:spPr bwMode="auto">
                <a:xfrm>
                  <a:off x="3349533" y="3604699"/>
                  <a:ext cx="898985" cy="14361"/>
                </a:xfrm>
                <a:prstGeom prst="line">
                  <a:avLst/>
                </a:prstGeom>
                <a:solidFill>
                  <a:srgbClr val="0000FF"/>
                </a:solidFill>
                <a:ln w="28575" cmpd="sng">
                  <a:solidFill>
                    <a:srgbClr val="0000F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直线连接符 14">
                  <a:extLst>
                    <a:ext uri="{FF2B5EF4-FFF2-40B4-BE49-F238E27FC236}">
                      <a16:creationId xmlns:a16="http://schemas.microsoft.com/office/drawing/2014/main" id="{F8CCB626-56AD-4E51-AD3E-4061BCB07E44}"/>
                    </a:ext>
                  </a:extLst>
                </p:cNvPr>
                <p:cNvCxnSpPr>
                  <a:cxnSpLocks/>
                </p:cNvCxnSpPr>
                <p:nvPr/>
              </p:nvCxnSpPr>
              <p:spPr bwMode="auto">
                <a:xfrm>
                  <a:off x="3349532" y="4725161"/>
                  <a:ext cx="898985" cy="14361"/>
                </a:xfrm>
                <a:prstGeom prst="line">
                  <a:avLst/>
                </a:prstGeom>
                <a:solidFill>
                  <a:srgbClr val="0000FF"/>
                </a:solidFill>
                <a:ln w="28575" cmpd="sng">
                  <a:solidFill>
                    <a:srgbClr val="0000F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直线连接符 14">
                  <a:extLst>
                    <a:ext uri="{FF2B5EF4-FFF2-40B4-BE49-F238E27FC236}">
                      <a16:creationId xmlns:a16="http://schemas.microsoft.com/office/drawing/2014/main" id="{D5022870-F544-4ECC-8380-6FC2677214AB}"/>
                    </a:ext>
                  </a:extLst>
                </p:cNvPr>
                <p:cNvCxnSpPr>
                  <a:cxnSpLocks/>
                </p:cNvCxnSpPr>
                <p:nvPr/>
              </p:nvCxnSpPr>
              <p:spPr bwMode="auto">
                <a:xfrm>
                  <a:off x="4311532" y="5215583"/>
                  <a:ext cx="898985" cy="14361"/>
                </a:xfrm>
                <a:prstGeom prst="line">
                  <a:avLst/>
                </a:prstGeom>
                <a:solidFill>
                  <a:srgbClr val="0000FF"/>
                </a:solidFill>
                <a:ln w="28575" cmpd="sng">
                  <a:solidFill>
                    <a:srgbClr val="0000F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直线连接符 14">
                  <a:extLst>
                    <a:ext uri="{FF2B5EF4-FFF2-40B4-BE49-F238E27FC236}">
                      <a16:creationId xmlns:a16="http://schemas.microsoft.com/office/drawing/2014/main" id="{1CBDFF1C-DDFD-43A7-ABC1-C736F06736A6}"/>
                    </a:ext>
                  </a:extLst>
                </p:cNvPr>
                <p:cNvCxnSpPr>
                  <a:cxnSpLocks/>
                </p:cNvCxnSpPr>
                <p:nvPr/>
              </p:nvCxnSpPr>
              <p:spPr bwMode="auto">
                <a:xfrm>
                  <a:off x="4328046" y="4150703"/>
                  <a:ext cx="898985" cy="14361"/>
                </a:xfrm>
                <a:prstGeom prst="line">
                  <a:avLst/>
                </a:prstGeom>
                <a:solidFill>
                  <a:srgbClr val="0000FF"/>
                </a:solidFill>
                <a:ln w="28575" cmpd="sng">
                  <a:solidFill>
                    <a:srgbClr val="0000F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直线连接符 14">
                  <a:extLst>
                    <a:ext uri="{FF2B5EF4-FFF2-40B4-BE49-F238E27FC236}">
                      <a16:creationId xmlns:a16="http://schemas.microsoft.com/office/drawing/2014/main" id="{9D1D8F5D-9464-4FE5-928A-78C1E111DF0B}"/>
                    </a:ext>
                  </a:extLst>
                </p:cNvPr>
                <p:cNvCxnSpPr>
                  <a:cxnSpLocks/>
                </p:cNvCxnSpPr>
                <p:nvPr/>
              </p:nvCxnSpPr>
              <p:spPr bwMode="auto">
                <a:xfrm>
                  <a:off x="4300277" y="2864200"/>
                  <a:ext cx="898985" cy="14361"/>
                </a:xfrm>
                <a:prstGeom prst="line">
                  <a:avLst/>
                </a:prstGeom>
                <a:solidFill>
                  <a:srgbClr val="0000FF"/>
                </a:solidFill>
                <a:ln w="28575" cmpd="sng">
                  <a:solidFill>
                    <a:srgbClr val="0000F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直线连接符 14">
                  <a:extLst>
                    <a:ext uri="{FF2B5EF4-FFF2-40B4-BE49-F238E27FC236}">
                      <a16:creationId xmlns:a16="http://schemas.microsoft.com/office/drawing/2014/main" id="{0177644E-C3D2-4B02-9A49-1E313802460F}"/>
                    </a:ext>
                  </a:extLst>
                </p:cNvPr>
                <p:cNvCxnSpPr>
                  <a:cxnSpLocks/>
                </p:cNvCxnSpPr>
                <p:nvPr/>
              </p:nvCxnSpPr>
              <p:spPr bwMode="auto">
                <a:xfrm>
                  <a:off x="4352514" y="1603551"/>
                  <a:ext cx="898985" cy="14361"/>
                </a:xfrm>
                <a:prstGeom prst="line">
                  <a:avLst/>
                </a:prstGeom>
                <a:solidFill>
                  <a:srgbClr val="0000FF"/>
                </a:solidFill>
                <a:ln w="28575" cmpd="sng">
                  <a:solidFill>
                    <a:srgbClr val="0000F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61" name="椭圆 60">
                <a:extLst>
                  <a:ext uri="{FF2B5EF4-FFF2-40B4-BE49-F238E27FC236}">
                    <a16:creationId xmlns:a16="http://schemas.microsoft.com/office/drawing/2014/main" id="{3682BB19-1066-4F25-A62D-DBD8180ADAE0}"/>
                  </a:ext>
                </a:extLst>
              </p:cNvPr>
              <p:cNvSpPr/>
              <p:nvPr/>
            </p:nvSpPr>
            <p:spPr bwMode="auto">
              <a:xfrm rot="10800000">
                <a:off x="4173814" y="1734181"/>
                <a:ext cx="152400" cy="152400"/>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a:lstStyle/>
              <a:p>
                <a:pPr>
                  <a:defRPr/>
                </a:pPr>
                <a:endParaRPr lang="zh-CN" altLang="en-US"/>
              </a:p>
            </p:txBody>
          </p:sp>
        </p:grpSp>
        <p:grpSp>
          <p:nvGrpSpPr>
            <p:cNvPr id="9" name="组 29">
              <a:extLst>
                <a:ext uri="{FF2B5EF4-FFF2-40B4-BE49-F238E27FC236}">
                  <a16:creationId xmlns:a16="http://schemas.microsoft.com/office/drawing/2014/main" id="{4CFDFFAE-E5E9-4D13-8BAE-3027A8D82073}"/>
                </a:ext>
              </a:extLst>
            </p:cNvPr>
            <p:cNvGrpSpPr>
              <a:grpSpLocks/>
            </p:cNvGrpSpPr>
            <p:nvPr/>
          </p:nvGrpSpPr>
          <p:grpSpPr bwMode="auto">
            <a:xfrm>
              <a:off x="5338387" y="2554951"/>
              <a:ext cx="505099" cy="1283910"/>
              <a:chOff x="3821151" y="778214"/>
              <a:chExt cx="505063" cy="1283607"/>
            </a:xfrm>
          </p:grpSpPr>
          <p:sp>
            <p:nvSpPr>
              <p:cNvPr id="49" name="菱形 48">
                <a:extLst>
                  <a:ext uri="{FF2B5EF4-FFF2-40B4-BE49-F238E27FC236}">
                    <a16:creationId xmlns:a16="http://schemas.microsoft.com/office/drawing/2014/main" id="{EF970689-447A-4E22-95E0-3B21F5EA8203}"/>
                  </a:ext>
                </a:extLst>
              </p:cNvPr>
              <p:cNvSpPr/>
              <p:nvPr/>
            </p:nvSpPr>
            <p:spPr bwMode="auto">
              <a:xfrm>
                <a:off x="3821151" y="778214"/>
                <a:ext cx="250807" cy="1283607"/>
              </a:xfrm>
              <a:prstGeom prst="diamond">
                <a:avLst/>
              </a:prstGeom>
              <a:noFill/>
              <a:ln w="9525" cap="flat" cmpd="sng" algn="ctr">
                <a:noFill/>
                <a:prstDash val="solid"/>
                <a:round/>
                <a:headEnd type="none" w="med" len="med"/>
                <a:tailEnd type="none" w="med" len="med"/>
              </a:ln>
              <a:effectLst/>
            </p:spPr>
            <p:txBody>
              <a:bodyPr>
                <a:spAutoFit/>
              </a:bodyPr>
              <a:lstStyle/>
              <a:p>
                <a:pPr>
                  <a:spcBef>
                    <a:spcPct val="50000"/>
                  </a:spcBef>
                  <a:defRPr/>
                </a:pPr>
                <a:endParaRPr lang="zh-CN" altLang="en-US" sz="3600" b="1">
                  <a:solidFill>
                    <a:srgbClr val="28401C"/>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56" name="椭圆 55">
                <a:extLst>
                  <a:ext uri="{FF2B5EF4-FFF2-40B4-BE49-F238E27FC236}">
                    <a16:creationId xmlns:a16="http://schemas.microsoft.com/office/drawing/2014/main" id="{49167451-0C24-4813-B3E9-664618383C87}"/>
                  </a:ext>
                </a:extLst>
              </p:cNvPr>
              <p:cNvSpPr/>
              <p:nvPr/>
            </p:nvSpPr>
            <p:spPr bwMode="auto">
              <a:xfrm>
                <a:off x="4173814" y="1148086"/>
                <a:ext cx="152400" cy="152400"/>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a:lstStyle/>
              <a:p>
                <a:pPr>
                  <a:defRPr/>
                </a:pPr>
                <a:endParaRPr lang="zh-CN" altLang="en-US"/>
              </a:p>
            </p:txBody>
          </p:sp>
          <p:sp>
            <p:nvSpPr>
              <p:cNvPr id="53" name="椭圆 52">
                <a:extLst>
                  <a:ext uri="{FF2B5EF4-FFF2-40B4-BE49-F238E27FC236}">
                    <a16:creationId xmlns:a16="http://schemas.microsoft.com/office/drawing/2014/main" id="{D1E5BA69-9277-4C90-8526-CF58FF17FE18}"/>
                  </a:ext>
                </a:extLst>
              </p:cNvPr>
              <p:cNvSpPr/>
              <p:nvPr/>
            </p:nvSpPr>
            <p:spPr bwMode="auto">
              <a:xfrm rot="10800000">
                <a:off x="4173814" y="1734181"/>
                <a:ext cx="152400" cy="152400"/>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a:lstStyle/>
              <a:p>
                <a:pPr>
                  <a:defRPr/>
                </a:pPr>
                <a:endParaRPr lang="zh-CN" altLang="en-US"/>
              </a:p>
            </p:txBody>
          </p:sp>
        </p:grpSp>
        <p:grpSp>
          <p:nvGrpSpPr>
            <p:cNvPr id="10" name="组 39">
              <a:extLst>
                <a:ext uri="{FF2B5EF4-FFF2-40B4-BE49-F238E27FC236}">
                  <a16:creationId xmlns:a16="http://schemas.microsoft.com/office/drawing/2014/main" id="{740EC1A5-E32C-428A-AE54-424576636EAF}"/>
                </a:ext>
              </a:extLst>
            </p:cNvPr>
            <p:cNvGrpSpPr>
              <a:grpSpLocks/>
            </p:cNvGrpSpPr>
            <p:nvPr/>
          </p:nvGrpSpPr>
          <p:grpSpPr bwMode="auto">
            <a:xfrm>
              <a:off x="5339975" y="3767801"/>
              <a:ext cx="505345" cy="1283910"/>
              <a:chOff x="3820905" y="777935"/>
              <a:chExt cx="505309" cy="1283607"/>
            </a:xfrm>
          </p:grpSpPr>
          <p:sp>
            <p:nvSpPr>
              <p:cNvPr id="40" name="菱形 39">
                <a:extLst>
                  <a:ext uri="{FF2B5EF4-FFF2-40B4-BE49-F238E27FC236}">
                    <a16:creationId xmlns:a16="http://schemas.microsoft.com/office/drawing/2014/main" id="{033A5D95-DC0B-4072-994F-C1B288E13736}"/>
                  </a:ext>
                </a:extLst>
              </p:cNvPr>
              <p:cNvSpPr/>
              <p:nvPr/>
            </p:nvSpPr>
            <p:spPr bwMode="auto">
              <a:xfrm>
                <a:off x="3820905" y="777935"/>
                <a:ext cx="252394" cy="1283607"/>
              </a:xfrm>
              <a:prstGeom prst="diamond">
                <a:avLst/>
              </a:prstGeom>
              <a:noFill/>
              <a:ln w="9525" cap="flat" cmpd="sng" algn="ctr">
                <a:noFill/>
                <a:prstDash val="solid"/>
                <a:round/>
                <a:headEnd type="none" w="med" len="med"/>
                <a:tailEnd type="none" w="med" len="med"/>
              </a:ln>
              <a:effectLst/>
            </p:spPr>
            <p:txBody>
              <a:bodyPr>
                <a:spAutoFit/>
              </a:bodyPr>
              <a:lstStyle/>
              <a:p>
                <a:pPr>
                  <a:spcBef>
                    <a:spcPct val="50000"/>
                  </a:spcBef>
                  <a:defRPr/>
                </a:pPr>
                <a:endParaRPr lang="zh-CN" altLang="en-US" sz="3600" b="1">
                  <a:solidFill>
                    <a:srgbClr val="28401C"/>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47" name="椭圆 46">
                <a:extLst>
                  <a:ext uri="{FF2B5EF4-FFF2-40B4-BE49-F238E27FC236}">
                    <a16:creationId xmlns:a16="http://schemas.microsoft.com/office/drawing/2014/main" id="{4B852208-A16D-48D6-A616-7FB671372067}"/>
                  </a:ext>
                </a:extLst>
              </p:cNvPr>
              <p:cNvSpPr/>
              <p:nvPr/>
            </p:nvSpPr>
            <p:spPr bwMode="auto">
              <a:xfrm>
                <a:off x="4173814" y="1148086"/>
                <a:ext cx="152400" cy="152400"/>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a:lstStyle/>
              <a:p>
                <a:pPr>
                  <a:defRPr/>
                </a:pPr>
                <a:endParaRPr lang="zh-CN" altLang="en-US"/>
              </a:p>
            </p:txBody>
          </p:sp>
          <p:sp>
            <p:nvSpPr>
              <p:cNvPr id="44" name="椭圆 43">
                <a:extLst>
                  <a:ext uri="{FF2B5EF4-FFF2-40B4-BE49-F238E27FC236}">
                    <a16:creationId xmlns:a16="http://schemas.microsoft.com/office/drawing/2014/main" id="{8C97C778-3FD8-4343-9AD8-96797EBF0AE5}"/>
                  </a:ext>
                </a:extLst>
              </p:cNvPr>
              <p:cNvSpPr/>
              <p:nvPr/>
            </p:nvSpPr>
            <p:spPr bwMode="auto">
              <a:xfrm rot="10800000">
                <a:off x="4173814" y="1734181"/>
                <a:ext cx="152400" cy="152400"/>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a:lstStyle/>
              <a:p>
                <a:pPr>
                  <a:defRPr/>
                </a:pPr>
                <a:endParaRPr lang="zh-CN" altLang="en-US"/>
              </a:p>
            </p:txBody>
          </p:sp>
        </p:grpSp>
        <p:grpSp>
          <p:nvGrpSpPr>
            <p:cNvPr id="11" name="组 49">
              <a:extLst>
                <a:ext uri="{FF2B5EF4-FFF2-40B4-BE49-F238E27FC236}">
                  <a16:creationId xmlns:a16="http://schemas.microsoft.com/office/drawing/2014/main" id="{573BA81D-13DD-42ED-A005-E8EADFF995F5}"/>
                </a:ext>
              </a:extLst>
            </p:cNvPr>
            <p:cNvGrpSpPr>
              <a:grpSpLocks/>
            </p:cNvGrpSpPr>
            <p:nvPr/>
          </p:nvGrpSpPr>
          <p:grpSpPr bwMode="auto">
            <a:xfrm>
              <a:off x="5692910" y="5311729"/>
              <a:ext cx="152411" cy="738670"/>
              <a:chOff x="4173814" y="1148085"/>
              <a:chExt cx="152400" cy="738496"/>
            </a:xfrm>
          </p:grpSpPr>
          <p:sp>
            <p:nvSpPr>
              <p:cNvPr id="38" name="椭圆 37">
                <a:extLst>
                  <a:ext uri="{FF2B5EF4-FFF2-40B4-BE49-F238E27FC236}">
                    <a16:creationId xmlns:a16="http://schemas.microsoft.com/office/drawing/2014/main" id="{68BE78FA-641F-4C95-B121-C197C5A15049}"/>
                  </a:ext>
                </a:extLst>
              </p:cNvPr>
              <p:cNvSpPr/>
              <p:nvPr/>
            </p:nvSpPr>
            <p:spPr bwMode="auto">
              <a:xfrm>
                <a:off x="4173814" y="1148085"/>
                <a:ext cx="152400" cy="152400"/>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a:lstStyle/>
              <a:p>
                <a:pPr>
                  <a:defRPr/>
                </a:pPr>
                <a:endParaRPr lang="zh-CN" altLang="en-US"/>
              </a:p>
            </p:txBody>
          </p:sp>
          <p:sp>
            <p:nvSpPr>
              <p:cNvPr id="35" name="椭圆 34">
                <a:extLst>
                  <a:ext uri="{FF2B5EF4-FFF2-40B4-BE49-F238E27FC236}">
                    <a16:creationId xmlns:a16="http://schemas.microsoft.com/office/drawing/2014/main" id="{AB87C939-2B29-4E0B-97E3-10096BB4B74C}"/>
                  </a:ext>
                </a:extLst>
              </p:cNvPr>
              <p:cNvSpPr/>
              <p:nvPr/>
            </p:nvSpPr>
            <p:spPr bwMode="auto">
              <a:xfrm rot="10800000">
                <a:off x="4173814" y="1734181"/>
                <a:ext cx="152400" cy="152400"/>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a:lstStyle/>
              <a:p>
                <a:pPr>
                  <a:defRPr/>
                </a:pPr>
                <a:endParaRPr lang="zh-CN" altLang="en-US"/>
              </a:p>
            </p:txBody>
          </p:sp>
        </p:grpSp>
        <p:grpSp>
          <p:nvGrpSpPr>
            <p:cNvPr id="12" name="组 63">
              <a:extLst>
                <a:ext uri="{FF2B5EF4-FFF2-40B4-BE49-F238E27FC236}">
                  <a16:creationId xmlns:a16="http://schemas.microsoft.com/office/drawing/2014/main" id="{21DE549D-A0FB-4D95-82A8-485147ED34C9}"/>
                </a:ext>
              </a:extLst>
            </p:cNvPr>
            <p:cNvGrpSpPr/>
            <p:nvPr/>
          </p:nvGrpSpPr>
          <p:grpSpPr bwMode="auto">
            <a:xfrm>
              <a:off x="7342541" y="1638994"/>
              <a:ext cx="2880000" cy="4498007"/>
              <a:chOff x="5823327" y="953109"/>
              <a:chExt cx="2879793" cy="4496946"/>
            </a:xfrm>
            <a:solidFill>
              <a:srgbClr val="99FF99"/>
            </a:solidFill>
          </p:grpSpPr>
          <p:sp>
            <p:nvSpPr>
              <p:cNvPr id="28" name="矩形 27">
                <a:extLst>
                  <a:ext uri="{FF2B5EF4-FFF2-40B4-BE49-F238E27FC236}">
                    <a16:creationId xmlns:a16="http://schemas.microsoft.com/office/drawing/2014/main" id="{D0FE869F-EECD-4658-958A-5A84E08146A4}"/>
                  </a:ext>
                </a:extLst>
              </p:cNvPr>
              <p:cNvSpPr/>
              <p:nvPr/>
            </p:nvSpPr>
            <p:spPr bwMode="auto">
              <a:xfrm>
                <a:off x="5823327" y="953109"/>
                <a:ext cx="2879789" cy="923112"/>
              </a:xfrm>
              <a:prstGeom prst="rect">
                <a:avLst/>
              </a:prstGeom>
              <a:solidFill>
                <a:srgbClr val="9DBEE5"/>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a:spAutoFit/>
              </a:bodyPr>
              <a:lstStyle/>
              <a:p>
                <a:pPr>
                  <a:spcBef>
                    <a:spcPct val="50000"/>
                  </a:spcBef>
                  <a:defRPr/>
                </a:pPr>
                <a:r>
                  <a:rPr lang="zh-CN" altLang="en-US" dirty="0">
                    <a:solidFill>
                      <a:srgbClr val="000000"/>
                    </a:solidFill>
                    <a:latin typeface="+mn-ea"/>
                  </a:rPr>
                  <a:t>国家</a:t>
                </a:r>
                <a:r>
                  <a:rPr lang="en-US" altLang="zh-CN" dirty="0">
                    <a:solidFill>
                      <a:srgbClr val="000000"/>
                    </a:solidFill>
                    <a:latin typeface="+mn-ea"/>
                  </a:rPr>
                  <a:t>863</a:t>
                </a:r>
                <a:r>
                  <a:rPr lang="zh-CN" altLang="en-US" dirty="0">
                    <a:solidFill>
                      <a:srgbClr val="000000"/>
                    </a:solidFill>
                    <a:latin typeface="+mn-ea"/>
                  </a:rPr>
                  <a:t>项目</a:t>
                </a:r>
                <a:r>
                  <a:rPr lang="en-US" altLang="zh-CN" dirty="0">
                    <a:solidFill>
                      <a:srgbClr val="000000"/>
                    </a:solidFill>
                    <a:latin typeface="+mn-ea"/>
                  </a:rPr>
                  <a:t>“</a:t>
                </a:r>
                <a:r>
                  <a:rPr lang="zh-CN" altLang="en-US" dirty="0">
                    <a:solidFill>
                      <a:srgbClr val="000000"/>
                    </a:solidFill>
                    <a:latin typeface="+mn-ea"/>
                  </a:rPr>
                  <a:t>智能植物工厂生产技术研究</a:t>
                </a:r>
                <a:r>
                  <a:rPr lang="en-US" altLang="zh-CN" dirty="0">
                    <a:solidFill>
                      <a:srgbClr val="000000"/>
                    </a:solidFill>
                    <a:latin typeface="+mn-ea"/>
                  </a:rPr>
                  <a:t>”</a:t>
                </a:r>
                <a:r>
                  <a:rPr lang="zh-CN" altLang="en-US" dirty="0">
                    <a:solidFill>
                      <a:srgbClr val="000000"/>
                    </a:solidFill>
                    <a:latin typeface="+mn-ea"/>
                  </a:rPr>
                  <a:t>启动（</a:t>
                </a:r>
                <a:r>
                  <a:rPr lang="en-US" altLang="zh-CN" dirty="0">
                    <a:solidFill>
                      <a:srgbClr val="000000"/>
                    </a:solidFill>
                    <a:latin typeface="+mn-ea"/>
                  </a:rPr>
                  <a:t>20</a:t>
                </a:r>
                <a:r>
                  <a:rPr lang="zh-CN" altLang="en-US" dirty="0">
                    <a:solidFill>
                      <a:srgbClr val="000000"/>
                    </a:solidFill>
                    <a:latin typeface="+mn-ea"/>
                  </a:rPr>
                  <a:t>多家科教单位企业参与）</a:t>
                </a:r>
              </a:p>
            </p:txBody>
          </p:sp>
          <p:sp>
            <p:nvSpPr>
              <p:cNvPr id="29" name="矩形 28">
                <a:extLst>
                  <a:ext uri="{FF2B5EF4-FFF2-40B4-BE49-F238E27FC236}">
                    <a16:creationId xmlns:a16="http://schemas.microsoft.com/office/drawing/2014/main" id="{BF804969-CFC9-4E23-80A9-C08A78AEF5EC}"/>
                  </a:ext>
                </a:extLst>
              </p:cNvPr>
              <p:cNvSpPr/>
              <p:nvPr/>
            </p:nvSpPr>
            <p:spPr bwMode="auto">
              <a:xfrm>
                <a:off x="5823327" y="3718843"/>
                <a:ext cx="2879793" cy="646179"/>
              </a:xfrm>
              <a:prstGeom prst="rect">
                <a:avLst/>
              </a:prstGeom>
              <a:solidFill>
                <a:srgbClr val="9DBEE5"/>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a:spAutoFit/>
              </a:bodyPr>
              <a:lstStyle/>
              <a:p>
                <a:pPr>
                  <a:spcBef>
                    <a:spcPct val="50000"/>
                  </a:spcBef>
                  <a:defRPr/>
                </a:pPr>
                <a:r>
                  <a:rPr lang="zh-CN" altLang="en-US" dirty="0">
                    <a:solidFill>
                      <a:srgbClr val="000000"/>
                    </a:solidFill>
                    <a:latin typeface="+mn-ea"/>
                  </a:rPr>
                  <a:t>陆续开展植物工厂关键技术研究</a:t>
                </a:r>
              </a:p>
            </p:txBody>
          </p:sp>
          <p:sp>
            <p:nvSpPr>
              <p:cNvPr id="30" name="矩形 29">
                <a:extLst>
                  <a:ext uri="{FF2B5EF4-FFF2-40B4-BE49-F238E27FC236}">
                    <a16:creationId xmlns:a16="http://schemas.microsoft.com/office/drawing/2014/main" id="{C11F2932-11A5-45F1-A6E8-EA9977F592C5}"/>
                  </a:ext>
                </a:extLst>
              </p:cNvPr>
              <p:cNvSpPr/>
              <p:nvPr/>
            </p:nvSpPr>
            <p:spPr bwMode="auto">
              <a:xfrm>
                <a:off x="5823327" y="4803876"/>
                <a:ext cx="2879793" cy="646179"/>
              </a:xfrm>
              <a:prstGeom prst="rect">
                <a:avLst/>
              </a:prstGeom>
              <a:solidFill>
                <a:srgbClr val="9DBEE5"/>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a:spAutoFit/>
              </a:bodyPr>
              <a:lstStyle/>
              <a:p>
                <a:pPr>
                  <a:spcBef>
                    <a:spcPct val="50000"/>
                  </a:spcBef>
                  <a:defRPr/>
                </a:pPr>
                <a:r>
                  <a:rPr lang="zh-CN" altLang="en-US" dirty="0">
                    <a:latin typeface="+mn-ea"/>
                  </a:rPr>
                  <a:t>植物工厂水耕栽培实验室建立（</a:t>
                </a:r>
                <a:r>
                  <a:rPr lang="en-US" altLang="zh-CN" dirty="0">
                    <a:latin typeface="+mn-ea"/>
                  </a:rPr>
                  <a:t>CAAS</a:t>
                </a:r>
                <a:r>
                  <a:rPr lang="zh-CN" altLang="en-US" dirty="0">
                    <a:latin typeface="+mn-ea"/>
                  </a:rPr>
                  <a:t>）</a:t>
                </a:r>
              </a:p>
            </p:txBody>
          </p:sp>
        </p:grpSp>
        <p:sp>
          <p:nvSpPr>
            <p:cNvPr id="21" name="矩形 78">
              <a:extLst>
                <a:ext uri="{FF2B5EF4-FFF2-40B4-BE49-F238E27FC236}">
                  <a16:creationId xmlns:a16="http://schemas.microsoft.com/office/drawing/2014/main" id="{769D8AD9-5903-4C7D-867C-0947577C7FF7}"/>
                </a:ext>
              </a:extLst>
            </p:cNvPr>
            <p:cNvSpPr>
              <a:spLocks noChangeArrowheads="1"/>
            </p:cNvSpPr>
            <p:nvPr/>
          </p:nvSpPr>
          <p:spPr bwMode="auto">
            <a:xfrm>
              <a:off x="7446939" y="5636864"/>
              <a:ext cx="2664474"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endParaRPr lang="zh-CN" altLang="en-US" sz="1700" b="1" dirty="0">
                <a:latin typeface="黑体" panose="02010609060101010101" pitchFamily="49" charset="-122"/>
              </a:endParaRPr>
            </a:p>
          </p:txBody>
        </p:sp>
        <p:sp>
          <p:nvSpPr>
            <p:cNvPr id="22" name="矩形 79">
              <a:extLst>
                <a:ext uri="{FF2B5EF4-FFF2-40B4-BE49-F238E27FC236}">
                  <a16:creationId xmlns:a16="http://schemas.microsoft.com/office/drawing/2014/main" id="{4224E184-4C0B-43C2-9E44-4EE561078C0E}"/>
                </a:ext>
              </a:extLst>
            </p:cNvPr>
            <p:cNvSpPr>
              <a:spLocks noChangeArrowheads="1"/>
            </p:cNvSpPr>
            <p:nvPr/>
          </p:nvSpPr>
          <p:spPr bwMode="auto">
            <a:xfrm>
              <a:off x="1343166" y="1173646"/>
              <a:ext cx="2880000" cy="923330"/>
            </a:xfrm>
            <a:prstGeom prst="rect">
              <a:avLst/>
            </a:prstGeom>
            <a:solidFill>
              <a:srgbClr val="9DBEE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800" dirty="0">
                  <a:solidFill>
                    <a:srgbClr val="000000"/>
                  </a:solidFill>
                  <a:latin typeface="+mn-ea"/>
                  <a:ea typeface="+mn-ea"/>
                </a:rPr>
                <a:t>国家“十二五”科技创新成就展展出</a:t>
              </a:r>
              <a:r>
                <a:rPr lang="en-US" altLang="zh-CN" sz="1800" dirty="0">
                  <a:solidFill>
                    <a:srgbClr val="000000"/>
                  </a:solidFill>
                  <a:latin typeface="+mn-ea"/>
                  <a:ea typeface="+mn-ea"/>
                </a:rPr>
                <a:t>“</a:t>
              </a:r>
              <a:r>
                <a:rPr lang="zh-CN" altLang="en-US" sz="1800" dirty="0">
                  <a:solidFill>
                    <a:srgbClr val="000000"/>
                  </a:solidFill>
                  <a:latin typeface="+mn-ea"/>
                  <a:ea typeface="+mn-ea"/>
                </a:rPr>
                <a:t>智能</a:t>
              </a:r>
              <a:r>
                <a:rPr lang="en-US" altLang="zh-CN" sz="1800" dirty="0">
                  <a:solidFill>
                    <a:srgbClr val="000000"/>
                  </a:solidFill>
                  <a:latin typeface="+mn-ea"/>
                  <a:ea typeface="+mn-ea"/>
                </a:rPr>
                <a:t>LED</a:t>
              </a:r>
              <a:r>
                <a:rPr lang="zh-CN" altLang="en-US" sz="1800" dirty="0">
                  <a:solidFill>
                    <a:srgbClr val="000000"/>
                  </a:solidFill>
                  <a:latin typeface="+mn-ea"/>
                  <a:ea typeface="+mn-ea"/>
                </a:rPr>
                <a:t>植物工厂</a:t>
              </a:r>
              <a:r>
                <a:rPr lang="en-US" altLang="zh-CN" sz="1800" dirty="0">
                  <a:solidFill>
                    <a:srgbClr val="000000"/>
                  </a:solidFill>
                  <a:latin typeface="+mn-ea"/>
                  <a:ea typeface="+mn-ea"/>
                </a:rPr>
                <a:t>”</a:t>
              </a:r>
              <a:r>
                <a:rPr lang="zh-CN" altLang="en-US" sz="1800" dirty="0">
                  <a:solidFill>
                    <a:srgbClr val="000000"/>
                  </a:solidFill>
                  <a:latin typeface="+mn-ea"/>
                  <a:ea typeface="+mn-ea"/>
                </a:rPr>
                <a:t>，产业发展迅速</a:t>
              </a:r>
            </a:p>
          </p:txBody>
        </p:sp>
        <p:sp>
          <p:nvSpPr>
            <p:cNvPr id="24" name="矩形 81">
              <a:extLst>
                <a:ext uri="{FF2B5EF4-FFF2-40B4-BE49-F238E27FC236}">
                  <a16:creationId xmlns:a16="http://schemas.microsoft.com/office/drawing/2014/main" id="{48BDA6FB-3F6F-40DC-AD8A-0DB0B1FA7167}"/>
                </a:ext>
              </a:extLst>
            </p:cNvPr>
            <p:cNvSpPr>
              <a:spLocks noChangeArrowheads="1"/>
            </p:cNvSpPr>
            <p:nvPr/>
          </p:nvSpPr>
          <p:spPr bwMode="auto">
            <a:xfrm>
              <a:off x="1343166" y="2452623"/>
              <a:ext cx="2880000" cy="1200329"/>
            </a:xfrm>
            <a:prstGeom prst="rect">
              <a:avLst/>
            </a:prstGeom>
            <a:solidFill>
              <a:srgbClr val="9DBEE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800" dirty="0">
                  <a:solidFill>
                    <a:srgbClr val="000000"/>
                  </a:solidFill>
                  <a:latin typeface="+mn-ea"/>
                  <a:ea typeface="+mn-ea"/>
                </a:rPr>
                <a:t>首例家庭植物工厂上海世博会展出；陆续推广（广东、山东、陕西、上海、 江苏、北京、南海岛礁等）</a:t>
              </a:r>
            </a:p>
          </p:txBody>
        </p:sp>
        <p:sp>
          <p:nvSpPr>
            <p:cNvPr id="25" name="矩形 82">
              <a:extLst>
                <a:ext uri="{FF2B5EF4-FFF2-40B4-BE49-F238E27FC236}">
                  <a16:creationId xmlns:a16="http://schemas.microsoft.com/office/drawing/2014/main" id="{259A2DB6-400F-46EB-8954-E196973D3E38}"/>
                </a:ext>
              </a:extLst>
            </p:cNvPr>
            <p:cNvSpPr>
              <a:spLocks noChangeArrowheads="1"/>
            </p:cNvSpPr>
            <p:nvPr/>
          </p:nvSpPr>
          <p:spPr bwMode="auto">
            <a:xfrm>
              <a:off x="7342541" y="2850438"/>
              <a:ext cx="2880000" cy="1200329"/>
            </a:xfrm>
            <a:prstGeom prst="rect">
              <a:avLst/>
            </a:prstGeom>
            <a:solidFill>
              <a:srgbClr val="9DBEE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800" dirty="0">
                  <a:solidFill>
                    <a:srgbClr val="000000"/>
                  </a:solidFill>
                  <a:latin typeface="+mn-ea"/>
                  <a:ea typeface="+mn-ea"/>
                </a:rPr>
                <a:t>建立第一个</a:t>
              </a:r>
              <a:r>
                <a:rPr lang="en-US" altLang="zh-CN" sz="1800" dirty="0">
                  <a:solidFill>
                    <a:srgbClr val="000000"/>
                  </a:solidFill>
                  <a:latin typeface="+mn-ea"/>
                  <a:ea typeface="+mn-ea"/>
                </a:rPr>
                <a:t>LED</a:t>
              </a:r>
              <a:r>
                <a:rPr lang="zh-CN" altLang="en-US" sz="1800" dirty="0">
                  <a:solidFill>
                    <a:srgbClr val="000000"/>
                  </a:solidFill>
                  <a:latin typeface="+mn-ea"/>
                  <a:ea typeface="+mn-ea"/>
                </a:rPr>
                <a:t>植物工厂实验室（</a:t>
              </a:r>
              <a:r>
                <a:rPr lang="en-US" altLang="zh-CN" sz="1800" dirty="0">
                  <a:solidFill>
                    <a:srgbClr val="000000"/>
                  </a:solidFill>
                  <a:latin typeface="+mn-ea"/>
                  <a:ea typeface="+mn-ea"/>
                </a:rPr>
                <a:t>CAAS</a:t>
              </a:r>
              <a:r>
                <a:rPr lang="zh-CN" altLang="en-US" sz="1800" dirty="0">
                  <a:solidFill>
                    <a:srgbClr val="000000"/>
                  </a:solidFill>
                  <a:latin typeface="+mn-ea"/>
                  <a:ea typeface="+mn-ea"/>
                </a:rPr>
                <a:t>）</a:t>
              </a:r>
              <a:endParaRPr lang="en-US" altLang="zh-CN" sz="1800" dirty="0">
                <a:solidFill>
                  <a:srgbClr val="000000"/>
                </a:solidFill>
                <a:latin typeface="+mn-ea"/>
                <a:ea typeface="+mn-ea"/>
              </a:endParaRPr>
            </a:p>
            <a:p>
              <a:pPr>
                <a:spcBef>
                  <a:spcPct val="0"/>
                </a:spcBef>
                <a:buClrTx/>
                <a:buSzTx/>
                <a:buFontTx/>
                <a:buNone/>
              </a:pPr>
              <a:r>
                <a:rPr lang="zh-CN" altLang="en-US" sz="1800" dirty="0">
                  <a:solidFill>
                    <a:srgbClr val="000000"/>
                  </a:solidFill>
                  <a:latin typeface="+mn-ea"/>
                  <a:ea typeface="+mn-ea"/>
                </a:rPr>
                <a:t>建成国内首个商业化智能植物工厂（长春）</a:t>
              </a:r>
            </a:p>
          </p:txBody>
        </p:sp>
        <p:sp>
          <p:nvSpPr>
            <p:cNvPr id="27" name="矩形 85">
              <a:extLst>
                <a:ext uri="{FF2B5EF4-FFF2-40B4-BE49-F238E27FC236}">
                  <a16:creationId xmlns:a16="http://schemas.microsoft.com/office/drawing/2014/main" id="{71CA8021-9609-4835-92AA-A86A2BA186E5}"/>
                </a:ext>
              </a:extLst>
            </p:cNvPr>
            <p:cNvSpPr>
              <a:spLocks noChangeArrowheads="1"/>
            </p:cNvSpPr>
            <p:nvPr/>
          </p:nvSpPr>
          <p:spPr bwMode="auto">
            <a:xfrm>
              <a:off x="7460801" y="4528975"/>
              <a:ext cx="275438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endParaRPr lang="zh-CN" altLang="en-US" sz="1700" b="1" dirty="0">
                <a:solidFill>
                  <a:srgbClr val="000000"/>
                </a:solidFill>
                <a:latin typeface="黑体" panose="02010609060101010101" pitchFamily="49" charset="-122"/>
                <a:ea typeface="黑体" panose="02010609060101010101" pitchFamily="49" charset="-122"/>
              </a:endParaRPr>
            </a:p>
          </p:txBody>
        </p:sp>
        <p:sp>
          <p:nvSpPr>
            <p:cNvPr id="72" name="矩形 71">
              <a:extLst>
                <a:ext uri="{FF2B5EF4-FFF2-40B4-BE49-F238E27FC236}">
                  <a16:creationId xmlns:a16="http://schemas.microsoft.com/office/drawing/2014/main" id="{03611B3D-2484-4134-8991-73029CC649C2}"/>
                </a:ext>
              </a:extLst>
            </p:cNvPr>
            <p:cNvSpPr/>
            <p:nvPr/>
          </p:nvSpPr>
          <p:spPr>
            <a:xfrm>
              <a:off x="6013000" y="1031246"/>
              <a:ext cx="1569660" cy="369332"/>
            </a:xfrm>
            <a:prstGeom prst="rect">
              <a:avLst/>
            </a:prstGeom>
          </p:spPr>
          <p:txBody>
            <a:bodyPr wrap="none">
              <a:spAutoFit/>
            </a:bodyPr>
            <a:lstStyle/>
            <a:p>
              <a:pPr>
                <a:spcBef>
                  <a:spcPct val="0"/>
                </a:spcBef>
                <a:buClrTx/>
                <a:buSzTx/>
                <a:buFontTx/>
                <a:buNone/>
              </a:pPr>
              <a:r>
                <a:rPr lang="zh-CN" altLang="en-US" dirty="0">
                  <a:ea typeface="黑体" panose="02010609060101010101" pitchFamily="49" charset="-122"/>
                </a:rPr>
                <a:t>快速发展时期</a:t>
              </a:r>
            </a:p>
          </p:txBody>
        </p:sp>
        <p:sp>
          <p:nvSpPr>
            <p:cNvPr id="3" name="椭圆 2">
              <a:extLst>
                <a:ext uri="{FF2B5EF4-FFF2-40B4-BE49-F238E27FC236}">
                  <a16:creationId xmlns:a16="http://schemas.microsoft.com/office/drawing/2014/main" id="{A424A508-5AF6-439B-9412-D663E0D5DAA2}"/>
                </a:ext>
              </a:extLst>
            </p:cNvPr>
            <p:cNvSpPr/>
            <p:nvPr/>
          </p:nvSpPr>
          <p:spPr>
            <a:xfrm>
              <a:off x="4276574" y="1298312"/>
              <a:ext cx="1023238" cy="804034"/>
            </a:xfrm>
            <a:prstGeom prst="ellipse">
              <a:avLst/>
            </a:prstGeom>
            <a:solidFill>
              <a:srgbClr val="9D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2016</a:t>
              </a:r>
              <a:endParaRPr lang="zh-CN" altLang="en-US" dirty="0"/>
            </a:p>
          </p:txBody>
        </p:sp>
        <p:sp>
          <p:nvSpPr>
            <p:cNvPr id="77" name="椭圆 76">
              <a:extLst>
                <a:ext uri="{FF2B5EF4-FFF2-40B4-BE49-F238E27FC236}">
                  <a16:creationId xmlns:a16="http://schemas.microsoft.com/office/drawing/2014/main" id="{4E240C0B-FFBB-4431-B9E5-935840CFA369}"/>
                </a:ext>
              </a:extLst>
            </p:cNvPr>
            <p:cNvSpPr/>
            <p:nvPr/>
          </p:nvSpPr>
          <p:spPr>
            <a:xfrm>
              <a:off x="4276574" y="2665783"/>
              <a:ext cx="1023238" cy="804034"/>
            </a:xfrm>
            <a:prstGeom prst="ellipse">
              <a:avLst/>
            </a:prstGeom>
            <a:solidFill>
              <a:srgbClr val="9D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2010</a:t>
              </a:r>
              <a:endParaRPr lang="zh-CN" altLang="en-US" sz="2000" dirty="0"/>
            </a:p>
          </p:txBody>
        </p:sp>
        <p:sp>
          <p:nvSpPr>
            <p:cNvPr id="78" name="椭圆 77">
              <a:extLst>
                <a:ext uri="{FF2B5EF4-FFF2-40B4-BE49-F238E27FC236}">
                  <a16:creationId xmlns:a16="http://schemas.microsoft.com/office/drawing/2014/main" id="{5492238F-1F17-4F03-93AA-B3C8416B0E9D}"/>
                </a:ext>
              </a:extLst>
            </p:cNvPr>
            <p:cNvSpPr/>
            <p:nvPr/>
          </p:nvSpPr>
          <p:spPr>
            <a:xfrm>
              <a:off x="4276574" y="3823318"/>
              <a:ext cx="1023238" cy="804034"/>
            </a:xfrm>
            <a:prstGeom prst="ellipse">
              <a:avLst/>
            </a:prstGeom>
            <a:solidFill>
              <a:srgbClr val="9D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2008</a:t>
              </a:r>
              <a:endParaRPr lang="zh-CN" altLang="en-US" sz="2000" dirty="0"/>
            </a:p>
          </p:txBody>
        </p:sp>
        <p:sp>
          <p:nvSpPr>
            <p:cNvPr id="79" name="椭圆 78">
              <a:extLst>
                <a:ext uri="{FF2B5EF4-FFF2-40B4-BE49-F238E27FC236}">
                  <a16:creationId xmlns:a16="http://schemas.microsoft.com/office/drawing/2014/main" id="{54E8F509-8296-4B9D-8EE8-0A07C95102A6}"/>
                </a:ext>
              </a:extLst>
            </p:cNvPr>
            <p:cNvSpPr/>
            <p:nvPr/>
          </p:nvSpPr>
          <p:spPr>
            <a:xfrm>
              <a:off x="4276574" y="4922184"/>
              <a:ext cx="1023238" cy="804034"/>
            </a:xfrm>
            <a:prstGeom prst="ellipse">
              <a:avLst/>
            </a:prstGeom>
            <a:solidFill>
              <a:srgbClr val="9D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2008</a:t>
              </a:r>
              <a:endParaRPr lang="zh-CN" altLang="en-US" sz="2000" dirty="0"/>
            </a:p>
          </p:txBody>
        </p:sp>
        <p:sp>
          <p:nvSpPr>
            <p:cNvPr id="80" name="椭圆 79">
              <a:extLst>
                <a:ext uri="{FF2B5EF4-FFF2-40B4-BE49-F238E27FC236}">
                  <a16:creationId xmlns:a16="http://schemas.microsoft.com/office/drawing/2014/main" id="{AB3ABC86-F2DD-4934-A42F-38EF94D8D3D0}"/>
                </a:ext>
              </a:extLst>
            </p:cNvPr>
            <p:cNvSpPr/>
            <p:nvPr/>
          </p:nvSpPr>
          <p:spPr>
            <a:xfrm>
              <a:off x="6282394" y="1825314"/>
              <a:ext cx="1023238" cy="804034"/>
            </a:xfrm>
            <a:prstGeom prst="ellipse">
              <a:avLst/>
            </a:prstGeom>
            <a:solidFill>
              <a:srgbClr val="9D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2013</a:t>
              </a:r>
              <a:endParaRPr lang="zh-CN" altLang="en-US" sz="2000" dirty="0"/>
            </a:p>
          </p:txBody>
        </p:sp>
        <p:sp>
          <p:nvSpPr>
            <p:cNvPr id="81" name="椭圆 80">
              <a:extLst>
                <a:ext uri="{FF2B5EF4-FFF2-40B4-BE49-F238E27FC236}">
                  <a16:creationId xmlns:a16="http://schemas.microsoft.com/office/drawing/2014/main" id="{825FAA81-FF89-4823-A257-1AD8942821D4}"/>
                </a:ext>
              </a:extLst>
            </p:cNvPr>
            <p:cNvSpPr/>
            <p:nvPr/>
          </p:nvSpPr>
          <p:spPr>
            <a:xfrm>
              <a:off x="6282394" y="3056293"/>
              <a:ext cx="1023238" cy="804034"/>
            </a:xfrm>
            <a:prstGeom prst="ellipse">
              <a:avLst/>
            </a:prstGeom>
            <a:solidFill>
              <a:srgbClr val="9D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2009</a:t>
              </a:r>
              <a:endParaRPr lang="zh-CN" altLang="en-US" sz="2000" dirty="0"/>
            </a:p>
          </p:txBody>
        </p:sp>
        <p:sp>
          <p:nvSpPr>
            <p:cNvPr id="82" name="椭圆 81">
              <a:extLst>
                <a:ext uri="{FF2B5EF4-FFF2-40B4-BE49-F238E27FC236}">
                  <a16:creationId xmlns:a16="http://schemas.microsoft.com/office/drawing/2014/main" id="{107CFF1C-FBAD-4736-9AE7-0CFAC6D5CDF5}"/>
                </a:ext>
              </a:extLst>
            </p:cNvPr>
            <p:cNvSpPr/>
            <p:nvPr/>
          </p:nvSpPr>
          <p:spPr>
            <a:xfrm>
              <a:off x="6282394" y="4369651"/>
              <a:ext cx="1023238" cy="804034"/>
            </a:xfrm>
            <a:prstGeom prst="ellipse">
              <a:avLst/>
            </a:prstGeom>
            <a:solidFill>
              <a:srgbClr val="9D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2006</a:t>
              </a:r>
              <a:endParaRPr lang="zh-CN" altLang="en-US" sz="2000" dirty="0"/>
            </a:p>
          </p:txBody>
        </p:sp>
      </p:grpSp>
      <p:sp>
        <p:nvSpPr>
          <p:cNvPr id="83" name="椭圆 82">
            <a:extLst>
              <a:ext uri="{FF2B5EF4-FFF2-40B4-BE49-F238E27FC236}">
                <a16:creationId xmlns:a16="http://schemas.microsoft.com/office/drawing/2014/main" id="{E98B0B9B-2C66-4454-968E-71F7D28157BB}"/>
              </a:ext>
            </a:extLst>
          </p:cNvPr>
          <p:cNvSpPr/>
          <p:nvPr/>
        </p:nvSpPr>
        <p:spPr>
          <a:xfrm>
            <a:off x="6282394" y="5388305"/>
            <a:ext cx="1023238" cy="804034"/>
          </a:xfrm>
          <a:prstGeom prst="ellipse">
            <a:avLst/>
          </a:prstGeom>
          <a:solidFill>
            <a:srgbClr val="9D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2002</a:t>
            </a:r>
            <a:endParaRPr lang="zh-CN" altLang="en-US" sz="2000" dirty="0"/>
          </a:p>
        </p:txBody>
      </p:sp>
    </p:spTree>
    <p:extLst>
      <p:ext uri="{BB962C8B-B14F-4D97-AF65-F5344CB8AC3E}">
        <p14:creationId xmlns:p14="http://schemas.microsoft.com/office/powerpoint/2010/main" val="1578641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79B587-5C24-410B-95B9-189FB93CF016}"/>
              </a:ext>
            </a:extLst>
          </p:cNvPr>
          <p:cNvSpPr>
            <a:spLocks noGrp="1"/>
          </p:cNvSpPr>
          <p:nvPr>
            <p:ph type="title"/>
          </p:nvPr>
        </p:nvSpPr>
        <p:spPr/>
        <p:txBody>
          <a:bodyPr/>
          <a:lstStyle/>
          <a:p>
            <a:r>
              <a:rPr lang="zh-CN" altLang="en-US" dirty="0"/>
              <a:t>二、我国植物工厂的发展历程</a:t>
            </a:r>
          </a:p>
        </p:txBody>
      </p:sp>
      <p:sp>
        <p:nvSpPr>
          <p:cNvPr id="3" name="内容占位符 2">
            <a:extLst>
              <a:ext uri="{FF2B5EF4-FFF2-40B4-BE49-F238E27FC236}">
                <a16:creationId xmlns:a16="http://schemas.microsoft.com/office/drawing/2014/main" id="{046FAF1E-4058-4B59-BE4E-C936A1DD4548}"/>
              </a:ext>
            </a:extLst>
          </p:cNvPr>
          <p:cNvSpPr>
            <a:spLocks noGrp="1"/>
          </p:cNvSpPr>
          <p:nvPr>
            <p:ph idx="1"/>
          </p:nvPr>
        </p:nvSpPr>
        <p:spPr/>
        <p:txBody>
          <a:bodyPr/>
          <a:lstStyle/>
          <a:p>
            <a:r>
              <a:rPr lang="zh-CN" altLang="en-US" b="1" dirty="0">
                <a:latin typeface="+mn-ea"/>
              </a:rPr>
              <a:t>国内第一个人工光植物工厂实验室（环发所）</a:t>
            </a:r>
            <a:endParaRPr lang="en-US" altLang="zh-CN" b="1" dirty="0">
              <a:latin typeface="+mn-ea"/>
            </a:endParaRPr>
          </a:p>
          <a:p>
            <a:pPr lvl="1"/>
            <a:r>
              <a:rPr kumimoji="1" lang="en-US" altLang="zh-CN" dirty="0">
                <a:latin typeface="+mn-ea"/>
              </a:rPr>
              <a:t>2005</a:t>
            </a:r>
            <a:r>
              <a:rPr kumimoji="1" lang="zh-CN" altLang="en-US" dirty="0">
                <a:latin typeface="+mn-ea"/>
              </a:rPr>
              <a:t>年建设，</a:t>
            </a:r>
            <a:r>
              <a:rPr kumimoji="1" lang="en-US" altLang="zh-CN" dirty="0">
                <a:latin typeface="+mn-ea"/>
              </a:rPr>
              <a:t>2006</a:t>
            </a:r>
            <a:r>
              <a:rPr kumimoji="1" lang="zh-CN" altLang="en-US" dirty="0">
                <a:latin typeface="+mn-ea"/>
              </a:rPr>
              <a:t>年初建成，面积仅</a:t>
            </a:r>
            <a:r>
              <a:rPr kumimoji="1" lang="en-US" altLang="zh-CN" dirty="0" err="1">
                <a:latin typeface="+mn-ea"/>
              </a:rPr>
              <a:t>20m</a:t>
            </a:r>
            <a:r>
              <a:rPr kumimoji="1" lang="en-US" altLang="zh-CN" baseline="30000" dirty="0" err="1">
                <a:latin typeface="+mn-ea"/>
              </a:rPr>
              <a:t>2</a:t>
            </a:r>
            <a:r>
              <a:rPr kumimoji="1" lang="zh-CN" altLang="en-US" dirty="0">
                <a:latin typeface="+mn-ea"/>
              </a:rPr>
              <a:t>，一半采用</a:t>
            </a:r>
            <a:r>
              <a:rPr kumimoji="1" lang="en-US" altLang="zh-CN" dirty="0">
                <a:latin typeface="+mn-ea"/>
              </a:rPr>
              <a:t>LED</a:t>
            </a:r>
            <a:r>
              <a:rPr kumimoji="1" lang="zh-CN" altLang="en-US" dirty="0">
                <a:latin typeface="+mn-ea"/>
              </a:rPr>
              <a:t>光源</a:t>
            </a:r>
            <a:r>
              <a:rPr kumimoji="1" lang="en-US" altLang="zh-CN" dirty="0">
                <a:latin typeface="+mn-ea"/>
              </a:rPr>
              <a:t>(</a:t>
            </a:r>
            <a:r>
              <a:rPr kumimoji="1" lang="en-US" altLang="zh-CN" b="1" dirty="0">
                <a:solidFill>
                  <a:srgbClr val="0000FF"/>
                </a:solidFill>
                <a:latin typeface="+mn-ea"/>
              </a:rPr>
              <a:t>10</a:t>
            </a:r>
            <a:r>
              <a:rPr kumimoji="1" lang="zh-CN" altLang="en-US" b="1" dirty="0">
                <a:solidFill>
                  <a:srgbClr val="0000FF"/>
                </a:solidFill>
                <a:latin typeface="+mn-ea"/>
              </a:rPr>
              <a:t>万元</a:t>
            </a:r>
            <a:r>
              <a:rPr kumimoji="1" lang="en-US" altLang="zh-CN" b="1" dirty="0">
                <a:solidFill>
                  <a:srgbClr val="0000FF"/>
                </a:solidFill>
                <a:latin typeface="+mn-ea"/>
              </a:rPr>
              <a:t>/</a:t>
            </a:r>
            <a:r>
              <a:rPr kumimoji="1" lang="en-US" altLang="zh-CN" b="1" dirty="0" err="1">
                <a:solidFill>
                  <a:srgbClr val="0000FF"/>
                </a:solidFill>
                <a:latin typeface="+mn-ea"/>
              </a:rPr>
              <a:t>m</a:t>
            </a:r>
            <a:r>
              <a:rPr kumimoji="1" lang="en-US" altLang="zh-CN" b="1" baseline="30000" dirty="0" err="1">
                <a:solidFill>
                  <a:srgbClr val="0000FF"/>
                </a:solidFill>
                <a:latin typeface="+mn-ea"/>
              </a:rPr>
              <a:t>2</a:t>
            </a:r>
            <a:r>
              <a:rPr kumimoji="1" lang="en-US" altLang="zh-CN" dirty="0">
                <a:latin typeface="+mn-ea"/>
              </a:rPr>
              <a:t>)</a:t>
            </a:r>
            <a:r>
              <a:rPr kumimoji="1" lang="zh-CN" altLang="en-US" dirty="0">
                <a:latin typeface="+mn-ea"/>
              </a:rPr>
              <a:t>，一半采用荧光灯（对照）</a:t>
            </a:r>
          </a:p>
        </p:txBody>
      </p:sp>
      <p:pic>
        <p:nvPicPr>
          <p:cNvPr id="4" name="Picture 6" descr="E:\试验照片（流水贡献）\温室\DSCF0165.JPG">
            <a:extLst>
              <a:ext uri="{FF2B5EF4-FFF2-40B4-BE49-F238E27FC236}">
                <a16:creationId xmlns:a16="http://schemas.microsoft.com/office/drawing/2014/main" id="{25FB0F9C-2FB5-4029-80B5-7D6C486A1722}"/>
              </a:ext>
            </a:extLst>
          </p:cNvPr>
          <p:cNvPicPr>
            <a:picLocks noChangeAspect="1" noChangeArrowheads="1"/>
          </p:cNvPicPr>
          <p:nvPr/>
        </p:nvPicPr>
        <p:blipFill>
          <a:blip r:embed="rId2" cstate="screen"/>
          <a:srcRect/>
          <a:stretch>
            <a:fillRect/>
          </a:stretch>
        </p:blipFill>
        <p:spPr bwMode="auto">
          <a:xfrm>
            <a:off x="6477073" y="2887544"/>
            <a:ext cx="2825663" cy="3005894"/>
          </a:xfrm>
          <a:prstGeom prst="roundRect">
            <a:avLst>
              <a:gd name="adj" fmla="val 8594"/>
            </a:avLst>
          </a:prstGeom>
          <a:solidFill>
            <a:srgbClr val="FFFFFF">
              <a:shade val="85000"/>
            </a:srgbClr>
          </a:solidFill>
          <a:ln>
            <a:noFill/>
          </a:ln>
          <a:effectLst/>
        </p:spPr>
      </p:pic>
      <p:pic>
        <p:nvPicPr>
          <p:cNvPr id="5" name="Picture 4" descr="DSCF0330">
            <a:extLst>
              <a:ext uri="{FF2B5EF4-FFF2-40B4-BE49-F238E27FC236}">
                <a16:creationId xmlns:a16="http://schemas.microsoft.com/office/drawing/2014/main" id="{FBF65D33-48F1-44AD-9D0E-7B855058369B}"/>
              </a:ext>
            </a:extLst>
          </p:cNvPr>
          <p:cNvPicPr>
            <a:picLocks noChangeAspect="1" noChangeArrowheads="1"/>
          </p:cNvPicPr>
          <p:nvPr/>
        </p:nvPicPr>
        <p:blipFill>
          <a:blip r:embed="rId3" cstate="screen"/>
          <a:srcRect/>
          <a:stretch>
            <a:fillRect/>
          </a:stretch>
        </p:blipFill>
        <p:spPr bwMode="auto">
          <a:xfrm>
            <a:off x="3021781" y="2887544"/>
            <a:ext cx="2772346" cy="3005894"/>
          </a:xfrm>
          <a:prstGeom prst="roundRect">
            <a:avLst>
              <a:gd name="adj" fmla="val 8594"/>
            </a:avLst>
          </a:prstGeom>
          <a:solidFill>
            <a:srgbClr val="FFFFFF">
              <a:shade val="85000"/>
            </a:srgbClr>
          </a:solidFill>
          <a:ln>
            <a:noFill/>
          </a:ln>
          <a:effectLst/>
        </p:spPr>
      </p:pic>
      <p:sp>
        <p:nvSpPr>
          <p:cNvPr id="7" name="文本框 6">
            <a:extLst>
              <a:ext uri="{FF2B5EF4-FFF2-40B4-BE49-F238E27FC236}">
                <a16:creationId xmlns:a16="http://schemas.microsoft.com/office/drawing/2014/main" id="{0869999B-56AC-4869-B780-3C65AB45EC59}"/>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253346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8"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amond(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DA979-FB23-4CBB-8484-04B251B55A2E}"/>
              </a:ext>
            </a:extLst>
          </p:cNvPr>
          <p:cNvSpPr>
            <a:spLocks noGrp="1"/>
          </p:cNvSpPr>
          <p:nvPr>
            <p:ph type="title"/>
          </p:nvPr>
        </p:nvSpPr>
        <p:spPr/>
        <p:txBody>
          <a:bodyPr/>
          <a:lstStyle/>
          <a:p>
            <a:r>
              <a:rPr lang="zh-CN" altLang="en-US" dirty="0"/>
              <a:t>二、我国植物工厂的发展历程</a:t>
            </a:r>
          </a:p>
        </p:txBody>
      </p:sp>
      <p:sp>
        <p:nvSpPr>
          <p:cNvPr id="3" name="内容占位符 2">
            <a:extLst>
              <a:ext uri="{FF2B5EF4-FFF2-40B4-BE49-F238E27FC236}">
                <a16:creationId xmlns:a16="http://schemas.microsoft.com/office/drawing/2014/main" id="{F2CA26D4-0F85-446E-BEC1-47BEE1ECB0F2}"/>
              </a:ext>
            </a:extLst>
          </p:cNvPr>
          <p:cNvSpPr>
            <a:spLocks noGrp="1"/>
          </p:cNvSpPr>
          <p:nvPr>
            <p:ph idx="1"/>
          </p:nvPr>
        </p:nvSpPr>
        <p:spPr/>
        <p:txBody>
          <a:bodyPr/>
          <a:lstStyle/>
          <a:p>
            <a:pPr marL="706120" indent="-342900">
              <a:lnSpc>
                <a:spcPct val="114000"/>
              </a:lnSpc>
              <a:spcBef>
                <a:spcPts val="1200"/>
              </a:spcBef>
              <a:buClr>
                <a:srgbClr val="002060"/>
              </a:buClr>
              <a:defRPr/>
            </a:pPr>
            <a:r>
              <a:rPr lang="en-US" altLang="zh-CN" kern="100" dirty="0">
                <a:latin typeface="+mn-ea"/>
                <a:cs typeface="Times New Roman" panose="02020603050405020304" pitchFamily="18" charset="0"/>
              </a:rPr>
              <a:t>2006-2008</a:t>
            </a:r>
            <a:r>
              <a:rPr lang="zh-CN" altLang="en-US" kern="100" dirty="0">
                <a:latin typeface="+mn-ea"/>
                <a:cs typeface="Times New Roman" panose="02020603050405020304" pitchFamily="18" charset="0"/>
              </a:rPr>
              <a:t>年，陆续开展</a:t>
            </a:r>
            <a:r>
              <a:rPr lang="en-US" altLang="zh-CN" kern="100" dirty="0">
                <a:latin typeface="+mn-ea"/>
                <a:cs typeface="Times New Roman" panose="02020603050405020304" pitchFamily="18" charset="0"/>
              </a:rPr>
              <a:t>LED</a:t>
            </a:r>
            <a:r>
              <a:rPr lang="zh-CN" altLang="en-US" kern="100" dirty="0">
                <a:latin typeface="+mn-ea"/>
                <a:cs typeface="Times New Roman" panose="02020603050405020304" pitchFamily="18" charset="0"/>
              </a:rPr>
              <a:t>植物栽培试验，</a:t>
            </a:r>
            <a:r>
              <a:rPr lang="zh-CN" altLang="en-US" kern="100" dirty="0">
                <a:solidFill>
                  <a:srgbClr val="0000FF"/>
                </a:solidFill>
                <a:latin typeface="+mn-ea"/>
                <a:cs typeface="Times New Roman" panose="02020603050405020304" pitchFamily="18" charset="0"/>
              </a:rPr>
              <a:t>探明了多种作物的光配方参数；</a:t>
            </a:r>
            <a:endParaRPr lang="en-US" altLang="zh-CN" kern="100" dirty="0">
              <a:solidFill>
                <a:srgbClr val="0000FF"/>
              </a:solidFill>
              <a:latin typeface="+mn-ea"/>
              <a:cs typeface="Times New Roman" panose="02020603050405020304" pitchFamily="18" charset="0"/>
            </a:endParaRPr>
          </a:p>
          <a:p>
            <a:pPr marL="706120" indent="-342900">
              <a:lnSpc>
                <a:spcPct val="114000"/>
              </a:lnSpc>
              <a:spcBef>
                <a:spcPts val="1200"/>
              </a:spcBef>
              <a:buClr>
                <a:srgbClr val="002060"/>
              </a:buClr>
              <a:defRPr/>
            </a:pPr>
            <a:r>
              <a:rPr lang="zh-CN" altLang="en-US" kern="100" dirty="0">
                <a:latin typeface="+mn-ea"/>
                <a:cs typeface="Times New Roman" panose="02020603050405020304" pitchFamily="18" charset="0"/>
              </a:rPr>
              <a:t> 开展植物工厂环境、营养智能调控的相关试验研究，取得了</a:t>
            </a:r>
            <a:r>
              <a:rPr lang="zh-CN" altLang="en-US" kern="100" dirty="0">
                <a:solidFill>
                  <a:srgbClr val="0000FF"/>
                </a:solidFill>
                <a:latin typeface="+mn-ea"/>
                <a:cs typeface="Times New Roman" panose="02020603050405020304" pitchFamily="18" charset="0"/>
              </a:rPr>
              <a:t>多项技术突破</a:t>
            </a:r>
            <a:r>
              <a:rPr lang="zh-CN" altLang="en-US" kern="100" dirty="0">
                <a:latin typeface="+mn-ea"/>
                <a:cs typeface="Times New Roman" panose="02020603050405020304" pitchFamily="18" charset="0"/>
              </a:rPr>
              <a:t>（</a:t>
            </a:r>
            <a:r>
              <a:rPr lang="en-US" altLang="zh-CN" kern="100" dirty="0">
                <a:latin typeface="+mn-ea"/>
                <a:cs typeface="Times New Roman" panose="02020603050405020304" pitchFamily="18" charset="0"/>
              </a:rPr>
              <a:t>2008</a:t>
            </a:r>
            <a:r>
              <a:rPr lang="zh-CN" altLang="en-US" kern="100" dirty="0">
                <a:latin typeface="+mn-ea"/>
                <a:cs typeface="Times New Roman" panose="02020603050405020304" pitchFamily="18" charset="0"/>
              </a:rPr>
              <a:t>年，日本植物工厂学会会长、千叶大学校长</a:t>
            </a:r>
            <a:r>
              <a:rPr lang="zh-CN" altLang="en-US" kern="100" dirty="0">
                <a:solidFill>
                  <a:srgbClr val="0000FF"/>
                </a:solidFill>
                <a:latin typeface="+mn-ea"/>
                <a:cs typeface="Times New Roman" panose="02020603050405020304" pitchFamily="18" charset="0"/>
              </a:rPr>
              <a:t>古在丰树教授访问</a:t>
            </a:r>
            <a:r>
              <a:rPr lang="zh-CN" altLang="en-US" kern="100" dirty="0">
                <a:latin typeface="+mn-ea"/>
                <a:cs typeface="Times New Roman" panose="02020603050405020304" pitchFamily="18" charset="0"/>
              </a:rPr>
              <a:t>，佩服中国进展）</a:t>
            </a:r>
            <a:endParaRPr lang="zh-CN" altLang="en-US" dirty="0">
              <a:latin typeface="+mn-ea"/>
            </a:endParaRPr>
          </a:p>
        </p:txBody>
      </p:sp>
      <p:pic>
        <p:nvPicPr>
          <p:cNvPr id="4" name="图片 2">
            <a:extLst>
              <a:ext uri="{FF2B5EF4-FFF2-40B4-BE49-F238E27FC236}">
                <a16:creationId xmlns:a16="http://schemas.microsoft.com/office/drawing/2014/main" id="{FBDD23F6-4BBB-4C62-885E-91A334A1BB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4410" y="3581216"/>
            <a:ext cx="2668587"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3">
            <a:extLst>
              <a:ext uri="{FF2B5EF4-FFF2-40B4-BE49-F238E27FC236}">
                <a16:creationId xmlns:a16="http://schemas.microsoft.com/office/drawing/2014/main" id="{EFD87035-7086-46EE-88BC-2D1236C5C9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0505" y="3581216"/>
            <a:ext cx="2968625"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
            <a:extLst>
              <a:ext uri="{FF2B5EF4-FFF2-40B4-BE49-F238E27FC236}">
                <a16:creationId xmlns:a16="http://schemas.microsoft.com/office/drawing/2014/main" id="{70362437-4040-46FB-9B65-69C1B4BBE1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1172" y="3581216"/>
            <a:ext cx="2968625"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0A689757-0CA1-45AD-9D0E-CD4BBA461972}"/>
              </a:ext>
            </a:extLst>
          </p:cNvPr>
          <p:cNvSpPr/>
          <p:nvPr/>
        </p:nvSpPr>
        <p:spPr>
          <a:xfrm>
            <a:off x="3464095" y="6233929"/>
            <a:ext cx="2492375" cy="461962"/>
          </a:xfrm>
          <a:prstGeom prst="rect">
            <a:avLst/>
          </a:prstGeom>
        </p:spPr>
        <p:txBody>
          <a:bodyPr wrap="none">
            <a:spAutoFit/>
          </a:bodyPr>
          <a:lstStyle/>
          <a:p>
            <a:pPr eaLnBrk="1" hangingPunct="1">
              <a:defRPr/>
            </a:pPr>
            <a:r>
              <a:rPr lang="en-US" altLang="zh-CN" sz="2400" kern="100" dirty="0">
                <a:ea typeface="黑体" panose="02010609060101010101" pitchFamily="49" charset="-122"/>
                <a:cs typeface="Times New Roman" panose="02020603050405020304" pitchFamily="18" charset="0"/>
              </a:rPr>
              <a:t>LED</a:t>
            </a:r>
            <a:r>
              <a:rPr lang="zh-CN" altLang="en-US" sz="2400" kern="100" dirty="0">
                <a:ea typeface="黑体" panose="02010609060101010101" pitchFamily="49" charset="-122"/>
                <a:cs typeface="Times New Roman" panose="02020603050405020304" pitchFamily="18" charset="0"/>
              </a:rPr>
              <a:t>植物栽培试验</a:t>
            </a:r>
            <a:endParaRPr lang="zh-CN" altLang="en-US" sz="2400" dirty="0"/>
          </a:p>
        </p:txBody>
      </p:sp>
      <p:sp>
        <p:nvSpPr>
          <p:cNvPr id="8" name="矩形 8">
            <a:extLst>
              <a:ext uri="{FF2B5EF4-FFF2-40B4-BE49-F238E27FC236}">
                <a16:creationId xmlns:a16="http://schemas.microsoft.com/office/drawing/2014/main" id="{35A51D97-4AE6-4A77-AF0E-9C5398731164}"/>
              </a:ext>
            </a:extLst>
          </p:cNvPr>
          <p:cNvSpPr>
            <a:spLocks noChangeArrowheads="1"/>
          </p:cNvSpPr>
          <p:nvPr/>
        </p:nvSpPr>
        <p:spPr bwMode="auto">
          <a:xfrm>
            <a:off x="8084721" y="6217472"/>
            <a:ext cx="2041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r>
              <a:rPr lang="zh-CN" altLang="en-US" sz="2400" dirty="0">
                <a:ea typeface="黑体" panose="02010609060101010101" pitchFamily="49" charset="-122"/>
              </a:rPr>
              <a:t>古在丰树访问</a:t>
            </a:r>
          </a:p>
        </p:txBody>
      </p:sp>
    </p:spTree>
    <p:extLst>
      <p:ext uri="{BB962C8B-B14F-4D97-AF65-F5344CB8AC3E}">
        <p14:creationId xmlns:p14="http://schemas.microsoft.com/office/powerpoint/2010/main" val="1834189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19CB8F86-41A1-49C5-8F3D-5984C525694C}"/>
              </a:ext>
            </a:extLst>
          </p:cNvPr>
          <p:cNvSpPr>
            <a:spLocks noGrp="1"/>
          </p:cNvSpPr>
          <p:nvPr>
            <p:ph sz="half" idx="1"/>
          </p:nvPr>
        </p:nvSpPr>
        <p:spPr/>
        <p:txBody>
          <a:bodyPr/>
          <a:lstStyle/>
          <a:p>
            <a:r>
              <a:rPr lang="en-US" altLang="zh-CN" b="1" dirty="0">
                <a:latin typeface="+mn-ea"/>
              </a:rPr>
              <a:t>LED</a:t>
            </a:r>
            <a:r>
              <a:rPr lang="zh-CN" altLang="en-US" b="1" dirty="0">
                <a:latin typeface="+mn-ea"/>
              </a:rPr>
              <a:t>植物工厂（中试）实验室</a:t>
            </a:r>
            <a:endParaRPr lang="en-US" altLang="zh-CN" b="1" dirty="0">
              <a:latin typeface="+mn-ea"/>
            </a:endParaRPr>
          </a:p>
          <a:p>
            <a:pPr lvl="1"/>
            <a:r>
              <a:rPr kumimoji="1" lang="en-US" altLang="zh-CN" sz="2400" dirty="0"/>
              <a:t>2009</a:t>
            </a:r>
            <a:r>
              <a:rPr kumimoji="1" lang="zh-CN" altLang="en-US" sz="2400" dirty="0"/>
              <a:t>年初建成，面积</a:t>
            </a:r>
            <a:r>
              <a:rPr kumimoji="1" lang="en-US" altLang="zh-CN" sz="2400" dirty="0" err="1"/>
              <a:t>100m</a:t>
            </a:r>
            <a:r>
              <a:rPr kumimoji="1" lang="en-US" altLang="zh-CN" sz="2400" baseline="30000" dirty="0" err="1"/>
              <a:t>2</a:t>
            </a:r>
            <a:r>
              <a:rPr kumimoji="1" lang="zh-CN" altLang="en-US" sz="2400" dirty="0"/>
              <a:t>，</a:t>
            </a:r>
            <a:r>
              <a:rPr kumimoji="1" lang="en-US" altLang="zh-CN" sz="2400" dirty="0"/>
              <a:t> </a:t>
            </a:r>
            <a:r>
              <a:rPr kumimoji="1" lang="zh-CN" altLang="en-US" sz="2400" dirty="0"/>
              <a:t>完全采用</a:t>
            </a:r>
            <a:r>
              <a:rPr kumimoji="1" lang="en-US" altLang="zh-CN" sz="2400" dirty="0"/>
              <a:t>LED</a:t>
            </a:r>
            <a:r>
              <a:rPr kumimoji="1" lang="zh-CN" altLang="en-US" sz="2400" dirty="0"/>
              <a:t>光源，配置有传感器、控制器以及计算机智能控制系统。</a:t>
            </a:r>
            <a:endParaRPr lang="en-US" altLang="zh-CN" sz="2400" b="1" dirty="0">
              <a:latin typeface="+mn-ea"/>
            </a:endParaRPr>
          </a:p>
        </p:txBody>
      </p:sp>
      <p:pic>
        <p:nvPicPr>
          <p:cNvPr id="7" name="Picture 6">
            <a:extLst>
              <a:ext uri="{FF2B5EF4-FFF2-40B4-BE49-F238E27FC236}">
                <a16:creationId xmlns:a16="http://schemas.microsoft.com/office/drawing/2014/main" id="{03749C86-0630-4616-A61F-3CE503314A7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406129" y="1770313"/>
            <a:ext cx="4713741" cy="3707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16:creationId xmlns:a16="http://schemas.microsoft.com/office/drawing/2014/main" id="{E612823D-90BD-4B5D-AA29-B42B94614240}"/>
              </a:ext>
            </a:extLst>
          </p:cNvPr>
          <p:cNvSpPr>
            <a:spLocks noGrp="1"/>
          </p:cNvSpPr>
          <p:nvPr>
            <p:ph type="title"/>
          </p:nvPr>
        </p:nvSpPr>
        <p:spPr/>
        <p:txBody>
          <a:bodyPr/>
          <a:lstStyle/>
          <a:p>
            <a:r>
              <a:rPr lang="zh-CN" altLang="en-US" dirty="0"/>
              <a:t>二、我国植物工厂的发展历程</a:t>
            </a:r>
          </a:p>
        </p:txBody>
      </p:sp>
      <p:sp>
        <p:nvSpPr>
          <p:cNvPr id="6" name="文本框 5">
            <a:extLst>
              <a:ext uri="{FF2B5EF4-FFF2-40B4-BE49-F238E27FC236}">
                <a16:creationId xmlns:a16="http://schemas.microsoft.com/office/drawing/2014/main" id="{3DD0E34D-5603-4DE7-92B4-6BA5DA02621A}"/>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160618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D69B15-08CF-445E-B599-12CFB293B636}"/>
              </a:ext>
            </a:extLst>
          </p:cNvPr>
          <p:cNvSpPr>
            <a:spLocks noGrp="1"/>
          </p:cNvSpPr>
          <p:nvPr>
            <p:ph type="title"/>
          </p:nvPr>
        </p:nvSpPr>
        <p:spPr/>
        <p:txBody>
          <a:bodyPr/>
          <a:lstStyle/>
          <a:p>
            <a:r>
              <a:rPr lang="zh-CN" altLang="en-US" dirty="0"/>
              <a:t>二、我国植物工厂的发展历程</a:t>
            </a:r>
          </a:p>
        </p:txBody>
      </p:sp>
      <p:sp>
        <p:nvSpPr>
          <p:cNvPr id="4" name="内容占位符 3">
            <a:extLst>
              <a:ext uri="{FF2B5EF4-FFF2-40B4-BE49-F238E27FC236}">
                <a16:creationId xmlns:a16="http://schemas.microsoft.com/office/drawing/2014/main" id="{BFB321C0-FE9E-49AF-BAF7-6D20F477D381}"/>
              </a:ext>
            </a:extLst>
          </p:cNvPr>
          <p:cNvSpPr>
            <a:spLocks noGrp="1"/>
          </p:cNvSpPr>
          <p:nvPr>
            <p:ph idx="1"/>
          </p:nvPr>
        </p:nvSpPr>
        <p:spPr/>
        <p:txBody>
          <a:bodyPr/>
          <a:lstStyle/>
          <a:p>
            <a:r>
              <a:rPr lang="zh-CN" altLang="en-US" b="1" dirty="0">
                <a:solidFill>
                  <a:srgbClr val="000000"/>
                </a:solidFill>
                <a:latin typeface="+mn-ea"/>
              </a:rPr>
              <a:t> 植物工厂陆续进入商业化应用，规模不断扩大</a:t>
            </a:r>
            <a:endParaRPr lang="zh-CN" altLang="en-US" b="1" dirty="0">
              <a:latin typeface="+mn-ea"/>
            </a:endParaRPr>
          </a:p>
        </p:txBody>
      </p:sp>
      <p:pic>
        <p:nvPicPr>
          <p:cNvPr id="9" name="图片 4">
            <a:extLst>
              <a:ext uri="{FF2B5EF4-FFF2-40B4-BE49-F238E27FC236}">
                <a16:creationId xmlns:a16="http://schemas.microsoft.com/office/drawing/2014/main" id="{269875A6-8F9C-4739-8889-9BDEAC1080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1097" y="2137339"/>
            <a:ext cx="5053012"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70" descr="DSCN2678">
            <a:extLst>
              <a:ext uri="{FF2B5EF4-FFF2-40B4-BE49-F238E27FC236}">
                <a16:creationId xmlns:a16="http://schemas.microsoft.com/office/drawing/2014/main" id="{F4A5284E-C67B-4427-BA02-B61C297769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7363" y="1688465"/>
            <a:ext cx="3297871" cy="2144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5">
            <a:extLst>
              <a:ext uri="{FF2B5EF4-FFF2-40B4-BE49-F238E27FC236}">
                <a16:creationId xmlns:a16="http://schemas.microsoft.com/office/drawing/2014/main" id="{E00F2FC1-6940-4116-B607-893D0EA3EC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7364" y="3958996"/>
            <a:ext cx="3297871" cy="223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a:extLst>
              <a:ext uri="{FF2B5EF4-FFF2-40B4-BE49-F238E27FC236}">
                <a16:creationId xmlns:a16="http://schemas.microsoft.com/office/drawing/2014/main" id="{26B4D157-3C1F-48D5-9228-FE6B8F8E3FEB}"/>
              </a:ext>
            </a:extLst>
          </p:cNvPr>
          <p:cNvSpPr>
            <a:spLocks noGrp="1"/>
          </p:cNvSpPr>
          <p:nvPr>
            <p:ph sz="half" idx="1"/>
          </p:nvPr>
        </p:nvSpPr>
        <p:spPr/>
        <p:txBody>
          <a:bodyPr/>
          <a:lstStyle/>
          <a:p>
            <a:r>
              <a:rPr lang="zh-CN" altLang="en-US" b="1" dirty="0"/>
              <a:t>智能</a:t>
            </a:r>
            <a:r>
              <a:rPr lang="en-US" altLang="zh-CN" b="1" dirty="0"/>
              <a:t>LED</a:t>
            </a:r>
            <a:r>
              <a:rPr lang="zh-CN" altLang="en-US" b="1" dirty="0"/>
              <a:t>植物工厂实验室</a:t>
            </a:r>
            <a:endParaRPr lang="en-US" altLang="zh-CN" b="1" dirty="0"/>
          </a:p>
          <a:p>
            <a:pPr marL="457200" lvl="1" indent="0">
              <a:buNone/>
            </a:pPr>
            <a:r>
              <a:rPr kumimoji="1" lang="en-US" altLang="zh-CN" sz="2400" dirty="0">
                <a:solidFill>
                  <a:schemeClr val="tx1"/>
                </a:solidFill>
              </a:rPr>
              <a:t>2014</a:t>
            </a:r>
            <a:r>
              <a:rPr kumimoji="1" lang="zh-CN" altLang="en-US" sz="2400" dirty="0">
                <a:solidFill>
                  <a:schemeClr val="tx1"/>
                </a:solidFill>
              </a:rPr>
              <a:t>年建成，面积</a:t>
            </a:r>
            <a:r>
              <a:rPr kumimoji="1" lang="en-US" altLang="zh-CN" sz="2400" dirty="0">
                <a:solidFill>
                  <a:schemeClr val="tx1"/>
                </a:solidFill>
              </a:rPr>
              <a:t>100m</a:t>
            </a:r>
            <a:r>
              <a:rPr kumimoji="1" lang="en-US" altLang="zh-CN" sz="2400" baseline="30000" dirty="0">
                <a:solidFill>
                  <a:schemeClr val="tx1"/>
                </a:solidFill>
              </a:rPr>
              <a:t>2</a:t>
            </a:r>
            <a:r>
              <a:rPr kumimoji="1" lang="zh-CN" altLang="en-US" sz="2400" dirty="0">
                <a:solidFill>
                  <a:schemeClr val="tx1"/>
                </a:solidFill>
              </a:rPr>
              <a:t>，</a:t>
            </a:r>
            <a:r>
              <a:rPr kumimoji="1" lang="en-US" altLang="zh-CN" sz="2400" dirty="0">
                <a:solidFill>
                  <a:schemeClr val="tx1"/>
                </a:solidFill>
              </a:rPr>
              <a:t> </a:t>
            </a:r>
            <a:r>
              <a:rPr kumimoji="1" lang="zh-CN" altLang="en-US" sz="2400" dirty="0">
                <a:solidFill>
                  <a:schemeClr val="tx1"/>
                </a:solidFill>
              </a:rPr>
              <a:t>采用基于光配方的</a:t>
            </a:r>
            <a:r>
              <a:rPr kumimoji="1" lang="en-US" altLang="zh-CN" sz="2400" dirty="0">
                <a:solidFill>
                  <a:schemeClr val="tx1"/>
                </a:solidFill>
              </a:rPr>
              <a:t>LED</a:t>
            </a:r>
            <a:r>
              <a:rPr kumimoji="1" lang="zh-CN" altLang="en-US" sz="2400" dirty="0">
                <a:solidFill>
                  <a:schemeClr val="tx1"/>
                </a:solidFill>
              </a:rPr>
              <a:t>光源、光</a:t>
            </a:r>
            <a:r>
              <a:rPr kumimoji="1" lang="en-US" altLang="zh-CN" sz="2400" dirty="0">
                <a:solidFill>
                  <a:schemeClr val="tx1"/>
                </a:solidFill>
              </a:rPr>
              <a:t>-</a:t>
            </a:r>
            <a:r>
              <a:rPr kumimoji="1" lang="zh-CN" altLang="en-US" sz="2400" dirty="0">
                <a:solidFill>
                  <a:schemeClr val="tx1"/>
                </a:solidFill>
              </a:rPr>
              <a:t>温耦合节能控制、基于网络的智能控制系统等技术</a:t>
            </a:r>
            <a:endParaRPr lang="zh-CN" altLang="en-US" sz="2400" b="1" dirty="0"/>
          </a:p>
          <a:p>
            <a:endParaRPr lang="zh-CN" altLang="en-US" dirty="0"/>
          </a:p>
        </p:txBody>
      </p:sp>
      <p:pic>
        <p:nvPicPr>
          <p:cNvPr id="8" name="图片 1">
            <a:extLst>
              <a:ext uri="{FF2B5EF4-FFF2-40B4-BE49-F238E27FC236}">
                <a16:creationId xmlns:a16="http://schemas.microsoft.com/office/drawing/2014/main" id="{3F35E9E1-3D13-4805-87A5-C788EB912B1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172200" y="2147020"/>
            <a:ext cx="5181600" cy="2954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标题 3">
            <a:extLst>
              <a:ext uri="{FF2B5EF4-FFF2-40B4-BE49-F238E27FC236}">
                <a16:creationId xmlns:a16="http://schemas.microsoft.com/office/drawing/2014/main" id="{FE682D05-0DFB-4BA9-8A48-AA8689A90C18}"/>
              </a:ext>
            </a:extLst>
          </p:cNvPr>
          <p:cNvSpPr>
            <a:spLocks noGrp="1"/>
          </p:cNvSpPr>
          <p:nvPr>
            <p:ph type="title"/>
          </p:nvPr>
        </p:nvSpPr>
        <p:spPr/>
        <p:txBody>
          <a:bodyPr/>
          <a:lstStyle/>
          <a:p>
            <a:r>
              <a:rPr lang="zh-CN" altLang="en-US" dirty="0"/>
              <a:t>二、我国植物工厂的发展历程</a:t>
            </a:r>
          </a:p>
        </p:txBody>
      </p:sp>
      <p:sp>
        <p:nvSpPr>
          <p:cNvPr id="6" name="文本框 5">
            <a:extLst>
              <a:ext uri="{FF2B5EF4-FFF2-40B4-BE49-F238E27FC236}">
                <a16:creationId xmlns:a16="http://schemas.microsoft.com/office/drawing/2014/main" id="{3A0A1E9B-4629-4C42-92C6-327715F2DAE2}"/>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2029791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34578379-11E6-47B5-89E6-1997FD051B8F}"/>
              </a:ext>
            </a:extLst>
          </p:cNvPr>
          <p:cNvSpPr>
            <a:spLocks noGrp="1"/>
          </p:cNvSpPr>
          <p:nvPr>
            <p:ph sz="half" idx="1"/>
          </p:nvPr>
        </p:nvSpPr>
        <p:spPr>
          <a:xfrm>
            <a:off x="838200" y="1175657"/>
            <a:ext cx="4449262" cy="4896000"/>
          </a:xfrm>
        </p:spPr>
        <p:txBody>
          <a:bodyPr/>
          <a:lstStyle/>
          <a:p>
            <a:r>
              <a:rPr lang="zh-CN" altLang="en-US" dirty="0"/>
              <a:t>以国家“十二五”科技创新成就展为契机，全国处于快速发展时期；</a:t>
            </a:r>
          </a:p>
          <a:p>
            <a:r>
              <a:rPr lang="zh-CN" altLang="en-US" dirty="0"/>
              <a:t> 大型企业（三安光电、京东、富士康等）、风险投资纷纷介入植物工厂产业。</a:t>
            </a:r>
          </a:p>
          <a:p>
            <a:endParaRPr lang="zh-CN" altLang="en-US" dirty="0"/>
          </a:p>
        </p:txBody>
      </p:sp>
      <p:sp>
        <p:nvSpPr>
          <p:cNvPr id="4" name="标题 3">
            <a:extLst>
              <a:ext uri="{FF2B5EF4-FFF2-40B4-BE49-F238E27FC236}">
                <a16:creationId xmlns:a16="http://schemas.microsoft.com/office/drawing/2014/main" id="{A2FB6A9B-5214-477B-92D2-698C1909F9B4}"/>
              </a:ext>
            </a:extLst>
          </p:cNvPr>
          <p:cNvSpPr>
            <a:spLocks noGrp="1"/>
          </p:cNvSpPr>
          <p:nvPr>
            <p:ph type="title"/>
          </p:nvPr>
        </p:nvSpPr>
        <p:spPr/>
        <p:txBody>
          <a:bodyPr/>
          <a:lstStyle/>
          <a:p>
            <a:r>
              <a:rPr lang="zh-CN" altLang="en-US" dirty="0"/>
              <a:t>二、我国植物工厂的发展历程</a:t>
            </a:r>
          </a:p>
        </p:txBody>
      </p:sp>
      <p:pic>
        <p:nvPicPr>
          <p:cNvPr id="11" name="图片 9">
            <a:extLst>
              <a:ext uri="{FF2B5EF4-FFF2-40B4-BE49-F238E27FC236}">
                <a16:creationId xmlns:a16="http://schemas.microsoft.com/office/drawing/2014/main" id="{A62AF94F-0D57-4859-B3D3-48CA354405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0023" y="1261523"/>
            <a:ext cx="4035425"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Object 3">
            <a:extLst>
              <a:ext uri="{FF2B5EF4-FFF2-40B4-BE49-F238E27FC236}">
                <a16:creationId xmlns:a16="http://schemas.microsoft.com/office/drawing/2014/main" id="{9F1A1070-9C06-4899-A26E-8150C6709126}"/>
              </a:ext>
            </a:extLst>
          </p:cNvPr>
          <p:cNvGraphicFramePr>
            <a:graphicFrameLocks noChangeAspect="1"/>
          </p:cNvGraphicFramePr>
          <p:nvPr>
            <p:extLst>
              <p:ext uri="{D42A27DB-BD31-4B8C-83A1-F6EECF244321}">
                <p14:modId xmlns:p14="http://schemas.microsoft.com/office/powerpoint/2010/main" val="1689546396"/>
              </p:ext>
            </p:extLst>
          </p:nvPr>
        </p:nvGraphicFramePr>
        <p:xfrm>
          <a:off x="8491539" y="3797841"/>
          <a:ext cx="2862261" cy="2134440"/>
        </p:xfrm>
        <a:graphic>
          <a:graphicData uri="http://schemas.openxmlformats.org/presentationml/2006/ole">
            <mc:AlternateContent xmlns:mc="http://schemas.openxmlformats.org/markup-compatibility/2006">
              <mc:Choice xmlns:v="urn:schemas-microsoft-com:vml" Requires="v">
                <p:oleObj r:id="rId4" imgW="3857143" imgH="2876190" progId="Paint.Picture">
                  <p:embed/>
                </p:oleObj>
              </mc:Choice>
              <mc:Fallback>
                <p:oleObj r:id="rId4" imgW="3857143" imgH="2876190" progId="Paint.Picture">
                  <p:embed/>
                  <p:pic>
                    <p:nvPicPr>
                      <p:cNvPr id="44038" name="Object 3">
                        <a:extLst>
                          <a:ext uri="{FF2B5EF4-FFF2-40B4-BE49-F238E27FC236}">
                            <a16:creationId xmlns:a16="http://schemas.microsoft.com/office/drawing/2014/main" id="{57A52C8F-79CA-69DA-7382-93D71BEEEB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1539" y="3797841"/>
                        <a:ext cx="2862261" cy="2134440"/>
                      </a:xfrm>
                      <a:prstGeom prst="rect">
                        <a:avLst/>
                      </a:prstGeom>
                      <a:noFill/>
                      <a:ln>
                        <a:noFill/>
                      </a:ln>
                    </p:spPr>
                  </p:pic>
                </p:oleObj>
              </mc:Fallback>
            </mc:AlternateContent>
          </a:graphicData>
        </a:graphic>
      </p:graphicFrame>
      <p:pic>
        <p:nvPicPr>
          <p:cNvPr id="13" name="Picture 2">
            <a:extLst>
              <a:ext uri="{FF2B5EF4-FFF2-40B4-BE49-F238E27FC236}">
                <a16:creationId xmlns:a16="http://schemas.microsoft.com/office/drawing/2014/main" id="{B21F7285-CD83-4C91-83E3-0DAB50C203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1881" y="1256760"/>
            <a:ext cx="2332038"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图28">
            <a:extLst>
              <a:ext uri="{FF2B5EF4-FFF2-40B4-BE49-F238E27FC236}">
                <a16:creationId xmlns:a16="http://schemas.microsoft.com/office/drawing/2014/main" id="{2655848D-4E41-4F50-A494-51D5596C28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3339" y="3797841"/>
            <a:ext cx="2822665" cy="2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a:extLst>
              <a:ext uri="{FF2B5EF4-FFF2-40B4-BE49-F238E27FC236}">
                <a16:creationId xmlns:a16="http://schemas.microsoft.com/office/drawing/2014/main" id="{2569B804-6718-4C12-9498-130585F0029E}"/>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3947268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1574BEAA-3BA0-4D97-B6E2-83CC973466F0}"/>
              </a:ext>
            </a:extLst>
          </p:cNvPr>
          <p:cNvSpPr>
            <a:spLocks noGrp="1"/>
          </p:cNvSpPr>
          <p:nvPr>
            <p:ph type="title"/>
          </p:nvPr>
        </p:nvSpPr>
        <p:spPr/>
        <p:txBody>
          <a:bodyPr/>
          <a:lstStyle/>
          <a:p>
            <a:r>
              <a:rPr lang="zh-CN" altLang="en-US" dirty="0"/>
              <a:t>二、我国植物工厂的发展历程</a:t>
            </a:r>
          </a:p>
        </p:txBody>
      </p:sp>
      <p:sp>
        <p:nvSpPr>
          <p:cNvPr id="6" name="内容占位符 5">
            <a:extLst>
              <a:ext uri="{FF2B5EF4-FFF2-40B4-BE49-F238E27FC236}">
                <a16:creationId xmlns:a16="http://schemas.microsoft.com/office/drawing/2014/main" id="{944DC82F-B54B-44AF-AFB3-7F6EE27B54C1}"/>
              </a:ext>
            </a:extLst>
          </p:cNvPr>
          <p:cNvSpPr>
            <a:spLocks noGrp="1"/>
          </p:cNvSpPr>
          <p:nvPr>
            <p:ph idx="1"/>
          </p:nvPr>
        </p:nvSpPr>
        <p:spPr/>
        <p:txBody>
          <a:bodyPr/>
          <a:lstStyle/>
          <a:p>
            <a:r>
              <a:rPr lang="zh-CN" altLang="en-US" b="1" dirty="0">
                <a:latin typeface="+mn-ea"/>
              </a:rPr>
              <a:t>面临的瓶颈与问题</a:t>
            </a:r>
            <a:endParaRPr lang="en-US" altLang="zh-CN" b="1" dirty="0">
              <a:latin typeface="+mn-ea"/>
            </a:endParaRPr>
          </a:p>
          <a:p>
            <a:pPr lvl="1">
              <a:lnSpc>
                <a:spcPct val="125000"/>
              </a:lnSpc>
              <a:spcBef>
                <a:spcPts val="1200"/>
              </a:spcBef>
              <a:buClr>
                <a:schemeClr val="tx1"/>
              </a:buClr>
              <a:defRPr/>
            </a:pPr>
            <a:r>
              <a:rPr lang="zh-CN" altLang="zh-CN" kern="100" dirty="0">
                <a:solidFill>
                  <a:srgbClr val="0000FF"/>
                </a:solidFill>
                <a:latin typeface="+mn-ea"/>
              </a:rPr>
              <a:t>初期建设成本</a:t>
            </a:r>
            <a:r>
              <a:rPr lang="zh-CN" altLang="en-US" kern="100" dirty="0">
                <a:solidFill>
                  <a:srgbClr val="0000FF"/>
                </a:solidFill>
                <a:latin typeface="+mn-ea"/>
              </a:rPr>
              <a:t>较</a:t>
            </a:r>
            <a:r>
              <a:rPr lang="zh-CN" altLang="zh-CN" kern="100" dirty="0">
                <a:solidFill>
                  <a:srgbClr val="0000FF"/>
                </a:solidFill>
                <a:latin typeface="+mn-ea"/>
              </a:rPr>
              <a:t>高</a:t>
            </a:r>
            <a:r>
              <a:rPr lang="zh-CN" altLang="en-US" kern="100" dirty="0">
                <a:solidFill>
                  <a:srgbClr val="0000FF"/>
                </a:solidFill>
                <a:latin typeface="+mn-ea"/>
              </a:rPr>
              <a:t>。</a:t>
            </a:r>
            <a:r>
              <a:rPr lang="zh-CN" altLang="en-US" kern="100" dirty="0">
                <a:latin typeface="+mn-ea"/>
              </a:rPr>
              <a:t>外围护结构</a:t>
            </a:r>
            <a:r>
              <a:rPr lang="en-US" altLang="zh-CN" kern="100" dirty="0">
                <a:latin typeface="+mn-ea"/>
              </a:rPr>
              <a:t>+</a:t>
            </a:r>
            <a:r>
              <a:rPr lang="zh-CN" altLang="en-US" kern="100" dirty="0">
                <a:latin typeface="+mn-ea"/>
              </a:rPr>
              <a:t>系统设备等成本，</a:t>
            </a:r>
            <a:r>
              <a:rPr lang="zh-CN" altLang="zh-CN" kern="100" dirty="0">
                <a:latin typeface="+mn-ea"/>
              </a:rPr>
              <a:t>中国</a:t>
            </a:r>
            <a:r>
              <a:rPr lang="zh-CN" altLang="en-US" kern="100" dirty="0">
                <a:latin typeface="+mn-ea"/>
              </a:rPr>
              <a:t>为</a:t>
            </a:r>
            <a:r>
              <a:rPr lang="en-US" altLang="zh-CN" kern="100" dirty="0">
                <a:latin typeface="+mn-ea"/>
              </a:rPr>
              <a:t>4000-10000</a:t>
            </a:r>
            <a:r>
              <a:rPr lang="zh-CN" altLang="zh-CN" kern="100" dirty="0">
                <a:latin typeface="+mn-ea"/>
              </a:rPr>
              <a:t>元</a:t>
            </a:r>
            <a:r>
              <a:rPr lang="en-US" altLang="zh-CN" kern="100" dirty="0">
                <a:latin typeface="+mn-ea"/>
              </a:rPr>
              <a:t>/</a:t>
            </a:r>
            <a:r>
              <a:rPr lang="en-US" altLang="zh-CN" kern="100" dirty="0" err="1">
                <a:latin typeface="+mn-ea"/>
              </a:rPr>
              <a:t>m</a:t>
            </a:r>
            <a:r>
              <a:rPr lang="en-US" altLang="zh-CN" kern="100" baseline="30000" dirty="0" err="1">
                <a:latin typeface="+mn-ea"/>
              </a:rPr>
              <a:t>2</a:t>
            </a:r>
            <a:r>
              <a:rPr lang="zh-CN" altLang="zh-CN" kern="100" dirty="0">
                <a:latin typeface="+mn-ea"/>
              </a:rPr>
              <a:t>（美国、日本是中国</a:t>
            </a:r>
            <a:r>
              <a:rPr lang="en-US" altLang="zh-CN" kern="100" dirty="0">
                <a:latin typeface="+mn-ea"/>
              </a:rPr>
              <a:t>3</a:t>
            </a:r>
            <a:r>
              <a:rPr lang="zh-CN" altLang="zh-CN" kern="100" dirty="0">
                <a:latin typeface="+mn-ea"/>
              </a:rPr>
              <a:t>倍</a:t>
            </a:r>
            <a:r>
              <a:rPr lang="zh-CN" altLang="en-US" kern="100" dirty="0">
                <a:latin typeface="+mn-ea"/>
              </a:rPr>
              <a:t>左右</a:t>
            </a:r>
            <a:r>
              <a:rPr lang="zh-CN" altLang="zh-CN" kern="100" dirty="0">
                <a:latin typeface="+mn-ea"/>
              </a:rPr>
              <a:t>）；</a:t>
            </a:r>
          </a:p>
          <a:p>
            <a:pPr lvl="1">
              <a:lnSpc>
                <a:spcPct val="125000"/>
              </a:lnSpc>
              <a:spcBef>
                <a:spcPts val="1200"/>
              </a:spcBef>
              <a:buClr>
                <a:schemeClr val="tx1"/>
              </a:buClr>
              <a:defRPr/>
            </a:pPr>
            <a:r>
              <a:rPr lang="zh-CN" altLang="en-US" kern="100" dirty="0">
                <a:solidFill>
                  <a:srgbClr val="0000FF"/>
                </a:solidFill>
                <a:latin typeface="+mn-ea"/>
              </a:rPr>
              <a:t>系统（</a:t>
            </a:r>
            <a:r>
              <a:rPr lang="zh-CN" altLang="zh-CN" kern="100" dirty="0">
                <a:solidFill>
                  <a:srgbClr val="0000FF"/>
                </a:solidFill>
                <a:latin typeface="+mn-ea"/>
              </a:rPr>
              <a:t>光源与空调</a:t>
            </a:r>
            <a:r>
              <a:rPr lang="zh-CN" altLang="en-US" kern="100" dirty="0">
                <a:solidFill>
                  <a:srgbClr val="0000FF"/>
                </a:solidFill>
                <a:latin typeface="+mn-ea"/>
              </a:rPr>
              <a:t>等）</a:t>
            </a:r>
            <a:r>
              <a:rPr lang="zh-CN" altLang="zh-CN" kern="100" dirty="0">
                <a:solidFill>
                  <a:srgbClr val="0000FF"/>
                </a:solidFill>
                <a:latin typeface="+mn-ea"/>
              </a:rPr>
              <a:t>能耗较大。</a:t>
            </a:r>
            <a:r>
              <a:rPr lang="zh-CN" altLang="zh-CN" kern="100" dirty="0">
                <a:latin typeface="+mn-ea"/>
              </a:rPr>
              <a:t>照明、空调</a:t>
            </a:r>
            <a:r>
              <a:rPr lang="zh-CN" altLang="en-US" kern="100" dirty="0">
                <a:latin typeface="+mn-ea"/>
              </a:rPr>
              <a:t>能耗</a:t>
            </a:r>
            <a:r>
              <a:rPr lang="zh-CN" altLang="zh-CN" kern="100" dirty="0">
                <a:latin typeface="+mn-ea"/>
              </a:rPr>
              <a:t>约占</a:t>
            </a:r>
            <a:r>
              <a:rPr lang="zh-CN" altLang="en-US" kern="100" dirty="0">
                <a:latin typeface="+mn-ea"/>
              </a:rPr>
              <a:t>总能耗</a:t>
            </a:r>
            <a:r>
              <a:rPr lang="en-US" altLang="zh-CN" kern="100" dirty="0">
                <a:latin typeface="+mn-ea"/>
              </a:rPr>
              <a:t>96%</a:t>
            </a:r>
            <a:r>
              <a:rPr lang="zh-CN" altLang="en-US" kern="100" dirty="0">
                <a:latin typeface="+mn-ea"/>
              </a:rPr>
              <a:t>，</a:t>
            </a:r>
            <a:r>
              <a:rPr lang="zh-CN" altLang="zh-CN" kern="100" dirty="0">
                <a:latin typeface="+mn-ea"/>
              </a:rPr>
              <a:t>节能需求迫切；</a:t>
            </a:r>
            <a:endParaRPr lang="en-US" altLang="zh-CN" kern="100" dirty="0">
              <a:latin typeface="+mn-ea"/>
            </a:endParaRPr>
          </a:p>
          <a:p>
            <a:pPr lvl="1">
              <a:lnSpc>
                <a:spcPct val="125000"/>
              </a:lnSpc>
              <a:spcBef>
                <a:spcPts val="1200"/>
              </a:spcBef>
              <a:buClr>
                <a:schemeClr val="tx1"/>
              </a:buClr>
              <a:defRPr/>
            </a:pPr>
            <a:r>
              <a:rPr lang="zh-CN" altLang="zh-CN" kern="100" dirty="0">
                <a:solidFill>
                  <a:srgbClr val="0000FF"/>
                </a:solidFill>
                <a:latin typeface="+mn-ea"/>
              </a:rPr>
              <a:t>经济效益</a:t>
            </a:r>
            <a:r>
              <a:rPr lang="zh-CN" altLang="en-US" kern="100" dirty="0">
                <a:solidFill>
                  <a:srgbClr val="0000FF"/>
                </a:solidFill>
                <a:latin typeface="+mn-ea"/>
              </a:rPr>
              <a:t>问题</a:t>
            </a:r>
            <a:r>
              <a:rPr lang="zh-CN" altLang="zh-CN" kern="100" dirty="0">
                <a:solidFill>
                  <a:srgbClr val="0000FF"/>
                </a:solidFill>
                <a:latin typeface="+mn-ea"/>
              </a:rPr>
              <a:t>。</a:t>
            </a:r>
            <a:r>
              <a:rPr lang="zh-CN" altLang="en-US" kern="100" dirty="0">
                <a:latin typeface="+mn-ea"/>
              </a:rPr>
              <a:t>产量与品质优势进一步挖掘，创新型商业模式的探索，与城市功能结合等；</a:t>
            </a:r>
            <a:endParaRPr lang="en-US" altLang="zh-CN" kern="100" dirty="0">
              <a:latin typeface="+mn-ea"/>
            </a:endParaRPr>
          </a:p>
          <a:p>
            <a:pPr lvl="1">
              <a:lnSpc>
                <a:spcPct val="125000"/>
              </a:lnSpc>
              <a:spcBef>
                <a:spcPts val="1200"/>
              </a:spcBef>
              <a:buClr>
                <a:schemeClr val="tx1"/>
              </a:buClr>
              <a:defRPr/>
            </a:pPr>
            <a:r>
              <a:rPr lang="zh-CN" altLang="en-US" dirty="0">
                <a:solidFill>
                  <a:srgbClr val="0000FF"/>
                </a:solidFill>
                <a:latin typeface="+mn-ea"/>
              </a:rPr>
              <a:t>亟待突破的课题。</a:t>
            </a:r>
            <a:r>
              <a:rPr lang="zh-CN" altLang="en-US" kern="100" dirty="0">
                <a:latin typeface="+mn-ea"/>
              </a:rPr>
              <a:t>光效、能效及水肥资源最大化利用，高附加值品种培育、蔬菜品质调控、智能化管控等亟待突破。</a:t>
            </a:r>
            <a:endParaRPr lang="en-US" altLang="zh-CN" kern="100" dirty="0">
              <a:latin typeface="+mn-ea"/>
            </a:endParaRPr>
          </a:p>
          <a:p>
            <a:endParaRPr lang="zh-CN" altLang="en-US" b="1" dirty="0">
              <a:latin typeface="+mn-ea"/>
            </a:endParaRPr>
          </a:p>
        </p:txBody>
      </p:sp>
      <p:sp>
        <p:nvSpPr>
          <p:cNvPr id="4" name="文本框 3">
            <a:extLst>
              <a:ext uri="{FF2B5EF4-FFF2-40B4-BE49-F238E27FC236}">
                <a16:creationId xmlns:a16="http://schemas.microsoft.com/office/drawing/2014/main" id="{0BAD0453-1902-4073-ABF5-81E658273EF2}"/>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1755911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87A3A0-8807-4E68-8050-AD2292CF7A03}"/>
              </a:ext>
            </a:extLst>
          </p:cNvPr>
          <p:cNvSpPr>
            <a:spLocks noGrp="1"/>
          </p:cNvSpPr>
          <p:nvPr>
            <p:ph type="title"/>
          </p:nvPr>
        </p:nvSpPr>
        <p:spPr/>
        <p:txBody>
          <a:bodyPr/>
          <a:lstStyle/>
          <a:p>
            <a:r>
              <a:rPr lang="zh-CN" altLang="en-US" dirty="0"/>
              <a:t>本章目录</a:t>
            </a:r>
          </a:p>
        </p:txBody>
      </p:sp>
      <p:sp>
        <p:nvSpPr>
          <p:cNvPr id="3" name="内容占位符 2">
            <a:extLst>
              <a:ext uri="{FF2B5EF4-FFF2-40B4-BE49-F238E27FC236}">
                <a16:creationId xmlns:a16="http://schemas.microsoft.com/office/drawing/2014/main" id="{D9230549-1EAD-40B1-8D32-CB12309E0EEA}"/>
              </a:ext>
            </a:extLst>
          </p:cNvPr>
          <p:cNvSpPr>
            <a:spLocks noGrp="1"/>
          </p:cNvSpPr>
          <p:nvPr>
            <p:ph idx="1"/>
          </p:nvPr>
        </p:nvSpPr>
        <p:spPr/>
        <p:txBody>
          <a:bodyPr>
            <a:normAutofit/>
          </a:bodyPr>
          <a:lstStyle/>
          <a:p>
            <a:pPr algn="l">
              <a:lnSpc>
                <a:spcPct val="150000"/>
              </a:lnSpc>
            </a:pPr>
            <a:r>
              <a:rPr lang="zh-CN" altLang="en-US" dirty="0"/>
              <a:t>第一节 植物工厂概述</a:t>
            </a:r>
            <a:endParaRPr lang="en-US" altLang="zh-CN" dirty="0"/>
          </a:p>
          <a:p>
            <a:pPr algn="l">
              <a:lnSpc>
                <a:spcPct val="150000"/>
              </a:lnSpc>
            </a:pPr>
            <a:r>
              <a:rPr lang="zh-CN" altLang="en-US" dirty="0"/>
              <a:t>第二节 植物工厂的发展历程</a:t>
            </a:r>
            <a:endParaRPr lang="en-US" altLang="zh-CN" dirty="0"/>
          </a:p>
          <a:p>
            <a:pPr algn="l">
              <a:lnSpc>
                <a:spcPct val="150000"/>
              </a:lnSpc>
            </a:pPr>
            <a:r>
              <a:rPr lang="zh-CN" altLang="en-US" dirty="0"/>
              <a:t>第三节 植物工厂系统构成</a:t>
            </a:r>
            <a:endParaRPr lang="en-US" altLang="zh-CN" dirty="0"/>
          </a:p>
          <a:p>
            <a:pPr algn="l">
              <a:lnSpc>
                <a:spcPct val="150000"/>
              </a:lnSpc>
            </a:pPr>
            <a:r>
              <a:rPr lang="zh-CN" altLang="en-US" dirty="0"/>
              <a:t>第四节 植物工厂光环境及其调控技术</a:t>
            </a:r>
            <a:endParaRPr lang="en-US" altLang="zh-CN" dirty="0"/>
          </a:p>
          <a:p>
            <a:pPr algn="l">
              <a:lnSpc>
                <a:spcPct val="150000"/>
              </a:lnSpc>
            </a:pPr>
            <a:r>
              <a:rPr lang="zh-CN" altLang="en-US" dirty="0"/>
              <a:t>第五节 植物工厂应用案例</a:t>
            </a:r>
            <a:endParaRPr lang="en-US" altLang="zh-CN" dirty="0"/>
          </a:p>
        </p:txBody>
      </p:sp>
    </p:spTree>
    <p:extLst>
      <p:ext uri="{BB962C8B-B14F-4D97-AF65-F5344CB8AC3E}">
        <p14:creationId xmlns:p14="http://schemas.microsoft.com/office/powerpoint/2010/main" val="39781013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562ED4BB-9AEF-434F-B7C7-2B5DF8098B9C}"/>
              </a:ext>
            </a:extLst>
          </p:cNvPr>
          <p:cNvSpPr>
            <a:spLocks noGrp="1"/>
          </p:cNvSpPr>
          <p:nvPr>
            <p:ph type="title"/>
          </p:nvPr>
        </p:nvSpPr>
        <p:spPr/>
        <p:txBody>
          <a:bodyPr/>
          <a:lstStyle/>
          <a:p>
            <a:r>
              <a:rPr lang="zh-CN" altLang="en-US" dirty="0"/>
              <a:t>第三节 植物工厂系统构成</a:t>
            </a:r>
          </a:p>
        </p:txBody>
      </p:sp>
      <p:sp>
        <p:nvSpPr>
          <p:cNvPr id="5" name="文本框 4">
            <a:extLst>
              <a:ext uri="{FF2B5EF4-FFF2-40B4-BE49-F238E27FC236}">
                <a16:creationId xmlns:a16="http://schemas.microsoft.com/office/drawing/2014/main" id="{5F976A0F-4C6C-44DB-8A13-CAEE066E1F52}"/>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339300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2EB23526-7674-40BF-90D3-A3CDB3C9C982}"/>
              </a:ext>
            </a:extLst>
          </p:cNvPr>
          <p:cNvSpPr>
            <a:spLocks noGrp="1"/>
          </p:cNvSpPr>
          <p:nvPr>
            <p:ph type="title"/>
          </p:nvPr>
        </p:nvSpPr>
        <p:spPr/>
        <p:txBody>
          <a:bodyPr/>
          <a:lstStyle/>
          <a:p>
            <a:r>
              <a:rPr lang="zh-CN" altLang="en-US" dirty="0"/>
              <a:t>第三节 植物工厂系统构成</a:t>
            </a:r>
          </a:p>
        </p:txBody>
      </p:sp>
      <p:sp>
        <p:nvSpPr>
          <p:cNvPr id="4" name="文本框 3">
            <a:extLst>
              <a:ext uri="{FF2B5EF4-FFF2-40B4-BE49-F238E27FC236}">
                <a16:creationId xmlns:a16="http://schemas.microsoft.com/office/drawing/2014/main" id="{51D9858E-040D-4002-97F0-7CE7E9131235}"/>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pic>
        <p:nvPicPr>
          <p:cNvPr id="9" name="内容占位符 8">
            <a:extLst>
              <a:ext uri="{FF2B5EF4-FFF2-40B4-BE49-F238E27FC236}">
                <a16:creationId xmlns:a16="http://schemas.microsoft.com/office/drawing/2014/main" id="{D13CA2D0-34ED-4D4E-B453-A0A05B3F0AFC}"/>
              </a:ext>
            </a:extLst>
          </p:cNvPr>
          <p:cNvPicPr>
            <a:picLocks noGrp="1" noChangeAspect="1"/>
          </p:cNvPicPr>
          <p:nvPr>
            <p:ph idx="1"/>
          </p:nvPr>
        </p:nvPicPr>
        <p:blipFill rotWithShape="1">
          <a:blip r:embed="rId2"/>
          <a:srcRect t="4106"/>
          <a:stretch/>
        </p:blipFill>
        <p:spPr>
          <a:xfrm>
            <a:off x="1616661" y="1163084"/>
            <a:ext cx="8958679" cy="4531832"/>
          </a:xfrm>
          <a:prstGeom prst="rect">
            <a:avLst/>
          </a:prstGeom>
        </p:spPr>
      </p:pic>
      <p:sp>
        <p:nvSpPr>
          <p:cNvPr id="11" name="矩形 10">
            <a:extLst>
              <a:ext uri="{FF2B5EF4-FFF2-40B4-BE49-F238E27FC236}">
                <a16:creationId xmlns:a16="http://schemas.microsoft.com/office/drawing/2014/main" id="{7078AD83-4633-437C-AF78-4C6C8E272F29}"/>
              </a:ext>
            </a:extLst>
          </p:cNvPr>
          <p:cNvSpPr/>
          <p:nvPr/>
        </p:nvSpPr>
        <p:spPr>
          <a:xfrm>
            <a:off x="4599437" y="5669001"/>
            <a:ext cx="2993127" cy="455253"/>
          </a:xfrm>
          <a:prstGeom prst="rect">
            <a:avLst/>
          </a:prstGeom>
        </p:spPr>
        <p:txBody>
          <a:bodyPr wrap="none">
            <a:spAutoFit/>
          </a:bodyPr>
          <a:lstStyle/>
          <a:p>
            <a:pPr indent="266700" algn="ctr">
              <a:lnSpc>
                <a:spcPct val="150000"/>
              </a:lnSpc>
              <a:spcAft>
                <a:spcPts val="800"/>
              </a:spcAft>
            </a:pPr>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人工光植物工厂系统构成</a:t>
            </a:r>
          </a:p>
        </p:txBody>
      </p:sp>
    </p:spTree>
    <p:extLst>
      <p:ext uri="{BB962C8B-B14F-4D97-AF65-F5344CB8AC3E}">
        <p14:creationId xmlns:p14="http://schemas.microsoft.com/office/powerpoint/2010/main" val="1887376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AADAF9-77AB-446C-9662-8A6D79D6055D}"/>
              </a:ext>
            </a:extLst>
          </p:cNvPr>
          <p:cNvSpPr>
            <a:spLocks noGrp="1"/>
          </p:cNvSpPr>
          <p:nvPr>
            <p:ph type="title"/>
          </p:nvPr>
        </p:nvSpPr>
        <p:spPr/>
        <p:txBody>
          <a:bodyPr/>
          <a:lstStyle/>
          <a:p>
            <a:r>
              <a:rPr lang="zh-CN" altLang="en-US" dirty="0"/>
              <a:t>一、围护结构</a:t>
            </a:r>
          </a:p>
        </p:txBody>
      </p:sp>
      <p:sp>
        <p:nvSpPr>
          <p:cNvPr id="3" name="内容占位符 2">
            <a:extLst>
              <a:ext uri="{FF2B5EF4-FFF2-40B4-BE49-F238E27FC236}">
                <a16:creationId xmlns:a16="http://schemas.microsoft.com/office/drawing/2014/main" id="{DB2BBE95-337E-4AD2-9659-11D9F38EAF41}"/>
              </a:ext>
            </a:extLst>
          </p:cNvPr>
          <p:cNvSpPr>
            <a:spLocks noGrp="1"/>
          </p:cNvSpPr>
          <p:nvPr>
            <p:ph idx="1"/>
          </p:nvPr>
        </p:nvSpPr>
        <p:spPr/>
        <p:txBody>
          <a:bodyPr/>
          <a:lstStyle/>
          <a:p>
            <a:r>
              <a:rPr lang="zh-CN" altLang="en-US" dirty="0">
                <a:solidFill>
                  <a:srgbClr val="0000FF"/>
                </a:solidFill>
              </a:rPr>
              <a:t>围护结构主要作用</a:t>
            </a:r>
            <a:r>
              <a:rPr lang="zh-CN" altLang="en-US" dirty="0"/>
              <a:t>：结构支撑和保温隔热</a:t>
            </a:r>
            <a:endParaRPr lang="en-US" altLang="zh-CN" dirty="0"/>
          </a:p>
          <a:p>
            <a:r>
              <a:rPr lang="zh-CN" altLang="en-US" dirty="0">
                <a:solidFill>
                  <a:srgbClr val="0000FF"/>
                </a:solidFill>
              </a:rPr>
              <a:t>围护结构建造要求：</a:t>
            </a:r>
            <a:r>
              <a:rPr lang="zh-CN" altLang="en-US" dirty="0"/>
              <a:t>建在混凝土结构基础及钢骨架上，外侧采用两面金属、中间填充发泡材料的熟化成型彩钢夹芯板构筑，具有防腐、防潮、保温隔热等特性。</a:t>
            </a:r>
            <a:endParaRPr lang="en-US" altLang="zh-CN" dirty="0"/>
          </a:p>
          <a:p>
            <a:r>
              <a:rPr lang="zh-CN" altLang="en-US" dirty="0">
                <a:solidFill>
                  <a:srgbClr val="0000FF"/>
                </a:solidFill>
              </a:rPr>
              <a:t>洁净板材</a:t>
            </a:r>
            <a:r>
              <a:rPr lang="zh-CN" altLang="en-US" dirty="0"/>
              <a:t>，建于围护结构的内侧，用于隔离内部空间和保证洁净度。</a:t>
            </a:r>
            <a:endParaRPr lang="en-US" altLang="zh-CN" dirty="0"/>
          </a:p>
          <a:p>
            <a:r>
              <a:rPr lang="zh-CN" altLang="en-US" dirty="0"/>
              <a:t>一个功能完善的植物工厂除栽培区外，还应具备育苗区、设备间、采收包装区、储存区等功能区域。</a:t>
            </a:r>
            <a:endParaRPr lang="en-US" altLang="zh-CN" dirty="0"/>
          </a:p>
          <a:p>
            <a:endParaRPr lang="zh-CN" altLang="en-US" dirty="0"/>
          </a:p>
        </p:txBody>
      </p:sp>
      <p:sp>
        <p:nvSpPr>
          <p:cNvPr id="10" name="文本框 9">
            <a:extLst>
              <a:ext uri="{FF2B5EF4-FFF2-40B4-BE49-F238E27FC236}">
                <a16:creationId xmlns:a16="http://schemas.microsoft.com/office/drawing/2014/main" id="{4EBB9E02-7F43-4A52-9E8F-9E586C2FECD9}"/>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10782236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41C33A2D-919F-4A33-BE0B-3D5524910F62}"/>
              </a:ext>
            </a:extLst>
          </p:cNvPr>
          <p:cNvSpPr>
            <a:spLocks noGrp="1"/>
          </p:cNvSpPr>
          <p:nvPr>
            <p:ph sz="half" idx="1"/>
          </p:nvPr>
        </p:nvSpPr>
        <p:spPr/>
        <p:txBody>
          <a:bodyPr>
            <a:normAutofit/>
          </a:bodyPr>
          <a:lstStyle/>
          <a:p>
            <a:r>
              <a:rPr lang="zh-CN" altLang="en-US" dirty="0">
                <a:solidFill>
                  <a:srgbClr val="0000FF"/>
                </a:solidFill>
              </a:rPr>
              <a:t>环境控制系统：</a:t>
            </a:r>
            <a:r>
              <a:rPr lang="zh-CN" altLang="en-US" dirty="0"/>
              <a:t>通常位于植物工厂内部或外部设备间中，由空调机组、传感器、控制器等部件组成。</a:t>
            </a:r>
            <a:endParaRPr lang="en-US" altLang="zh-CN" dirty="0"/>
          </a:p>
          <a:p>
            <a:r>
              <a:rPr lang="zh-CN" altLang="en-US" dirty="0">
                <a:solidFill>
                  <a:srgbClr val="0000FF"/>
                </a:solidFill>
              </a:rPr>
              <a:t>功能：</a:t>
            </a:r>
            <a:r>
              <a:rPr lang="zh-CN" altLang="en-US" dirty="0"/>
              <a:t>将植物工厂内部或室外的空气通过多级过滤处理，调节空气温度和湿度后送到设施内，实现对温度、湿度、空气清净度以及空气循环的调控。</a:t>
            </a:r>
            <a:endParaRPr lang="en-US" altLang="zh-CN" dirty="0"/>
          </a:p>
          <a:p>
            <a:r>
              <a:rPr lang="zh-CN" altLang="en-US" dirty="0">
                <a:solidFill>
                  <a:srgbClr val="0000FF"/>
                </a:solidFill>
              </a:rPr>
              <a:t>控制目标</a:t>
            </a:r>
            <a:r>
              <a:rPr lang="zh-CN" altLang="en-US" dirty="0"/>
              <a:t>：温度、相对湿度、</a:t>
            </a:r>
            <a:r>
              <a:rPr lang="en-US" altLang="zh-CN" dirty="0"/>
              <a:t>CO2 </a:t>
            </a:r>
            <a:r>
              <a:rPr lang="zh-CN" altLang="en-US" dirty="0"/>
              <a:t>浓度及气流等环境因子</a:t>
            </a:r>
            <a:endParaRPr lang="en-US" altLang="zh-CN" dirty="0"/>
          </a:p>
        </p:txBody>
      </p:sp>
      <p:sp>
        <p:nvSpPr>
          <p:cNvPr id="2" name="标题 1">
            <a:extLst>
              <a:ext uri="{FF2B5EF4-FFF2-40B4-BE49-F238E27FC236}">
                <a16:creationId xmlns:a16="http://schemas.microsoft.com/office/drawing/2014/main" id="{72B8725F-567E-48BE-8DC0-B3CA121A328E}"/>
              </a:ext>
            </a:extLst>
          </p:cNvPr>
          <p:cNvSpPr>
            <a:spLocks noGrp="1"/>
          </p:cNvSpPr>
          <p:nvPr>
            <p:ph type="title"/>
          </p:nvPr>
        </p:nvSpPr>
        <p:spPr/>
        <p:txBody>
          <a:bodyPr/>
          <a:lstStyle/>
          <a:p>
            <a:r>
              <a:rPr lang="zh-CN" altLang="en-US" dirty="0"/>
              <a:t>二、环境控制系统</a:t>
            </a:r>
          </a:p>
        </p:txBody>
      </p:sp>
      <p:pic>
        <p:nvPicPr>
          <p:cNvPr id="5" name="内容占位符 3">
            <a:extLst>
              <a:ext uri="{FF2B5EF4-FFF2-40B4-BE49-F238E27FC236}">
                <a16:creationId xmlns:a16="http://schemas.microsoft.com/office/drawing/2014/main" id="{010EADBF-AD80-4DF7-8FE3-3C2B4C817A69}"/>
              </a:ext>
            </a:extLst>
          </p:cNvPr>
          <p:cNvPicPr>
            <a:picLocks/>
          </p:cNvPicPr>
          <p:nvPr/>
        </p:nvPicPr>
        <p:blipFill>
          <a:blip r:embed="rId2" cstate="print">
            <a:extLst>
              <a:ext uri="{28A0092B-C50C-407E-A947-70E740481C1C}">
                <a14:useLocalDpi xmlns:a14="http://schemas.microsoft.com/office/drawing/2010/main" val="0"/>
              </a:ext>
            </a:extLst>
          </a:blip>
          <a:srcRect/>
          <a:stretch>
            <a:fillRect/>
          </a:stretch>
        </p:blipFill>
        <p:spPr>
          <a:xfrm>
            <a:off x="6172202" y="985032"/>
            <a:ext cx="3167107" cy="3529966"/>
          </a:xfrm>
          <a:prstGeom prst="rect">
            <a:avLst/>
          </a:prstGeom>
          <a:noFill/>
          <a:ln>
            <a:noFill/>
          </a:ln>
        </p:spPr>
      </p:pic>
      <p:pic>
        <p:nvPicPr>
          <p:cNvPr id="6" name="图片 5">
            <a:extLst>
              <a:ext uri="{FF2B5EF4-FFF2-40B4-BE49-F238E27FC236}">
                <a16:creationId xmlns:a16="http://schemas.microsoft.com/office/drawing/2014/main" id="{E6280CF0-8BFD-4856-976F-42DE245032AB}"/>
              </a:ext>
            </a:extLst>
          </p:cNvPr>
          <p:cNvPicPr/>
          <p:nvPr/>
        </p:nvPicPr>
        <p:blipFill>
          <a:blip r:embed="rId3">
            <a:extLst>
              <a:ext uri="{28A0092B-C50C-407E-A947-70E740481C1C}">
                <a14:useLocalDpi xmlns:a14="http://schemas.microsoft.com/office/drawing/2010/main" val="0"/>
              </a:ext>
            </a:extLst>
          </a:blip>
          <a:srcRect/>
          <a:stretch>
            <a:fillRect/>
          </a:stretch>
        </p:blipFill>
        <p:spPr>
          <a:xfrm>
            <a:off x="8766074" y="2891154"/>
            <a:ext cx="2907766" cy="3529966"/>
          </a:xfrm>
          <a:prstGeom prst="rect">
            <a:avLst/>
          </a:prstGeom>
          <a:noFill/>
          <a:ln>
            <a:noFill/>
          </a:ln>
        </p:spPr>
      </p:pic>
      <p:sp>
        <p:nvSpPr>
          <p:cNvPr id="8" name="矩形 7">
            <a:extLst>
              <a:ext uri="{FF2B5EF4-FFF2-40B4-BE49-F238E27FC236}">
                <a16:creationId xmlns:a16="http://schemas.microsoft.com/office/drawing/2014/main" id="{20A6838C-324C-49AC-A8A2-1DEB55F46F70}"/>
              </a:ext>
            </a:extLst>
          </p:cNvPr>
          <p:cNvSpPr/>
          <p:nvPr/>
        </p:nvSpPr>
        <p:spPr>
          <a:xfrm>
            <a:off x="9524499" y="985032"/>
            <a:ext cx="2149341" cy="923330"/>
          </a:xfrm>
          <a:prstGeom prst="rect">
            <a:avLst/>
          </a:prstGeom>
        </p:spPr>
        <p:txBody>
          <a:bodyPr wrap="square">
            <a:spAutoFit/>
          </a:bodyPr>
          <a:lstStyle/>
          <a:p>
            <a:pPr algn="ctr"/>
            <a:r>
              <a:rPr lang="zh-CN" altLang="zh-CN" kern="100" dirty="0">
                <a:latin typeface="+mn-ea"/>
                <a:cs typeface="Times New Roman" panose="02020603050405020304" pitchFamily="18" charset="0"/>
              </a:rPr>
              <a:t>空调机组</a:t>
            </a:r>
            <a:endParaRPr lang="en-US" altLang="zh-CN" kern="100" dirty="0">
              <a:latin typeface="+mn-ea"/>
              <a:cs typeface="Times New Roman" panose="02020603050405020304" pitchFamily="18" charset="0"/>
            </a:endParaRPr>
          </a:p>
          <a:p>
            <a:pPr algn="ctr"/>
            <a:r>
              <a:rPr lang="zh-CN" altLang="zh-CN" kern="100" dirty="0">
                <a:latin typeface="+mn-ea"/>
                <a:cs typeface="Times New Roman" panose="02020603050405020304" pitchFamily="18" charset="0"/>
              </a:rPr>
              <a:t>（中国农业科学院顺义基地植物工厂</a:t>
            </a:r>
            <a:r>
              <a:rPr lang="zh-CN" altLang="en-US" kern="100" dirty="0">
                <a:latin typeface="+mn-ea"/>
                <a:cs typeface="Times New Roman" panose="02020603050405020304" pitchFamily="18" charset="0"/>
              </a:rPr>
              <a:t>）</a:t>
            </a:r>
            <a:endParaRPr lang="zh-CN" altLang="en-US" dirty="0">
              <a:latin typeface="+mn-ea"/>
            </a:endParaRPr>
          </a:p>
        </p:txBody>
      </p:sp>
      <p:sp>
        <p:nvSpPr>
          <p:cNvPr id="9" name="矩形 8">
            <a:extLst>
              <a:ext uri="{FF2B5EF4-FFF2-40B4-BE49-F238E27FC236}">
                <a16:creationId xmlns:a16="http://schemas.microsoft.com/office/drawing/2014/main" id="{E6832881-EFF0-43AC-9D93-D2951754411A}"/>
              </a:ext>
            </a:extLst>
          </p:cNvPr>
          <p:cNvSpPr/>
          <p:nvPr/>
        </p:nvSpPr>
        <p:spPr>
          <a:xfrm>
            <a:off x="6918960" y="5585272"/>
            <a:ext cx="2072639" cy="646331"/>
          </a:xfrm>
          <a:prstGeom prst="rect">
            <a:avLst/>
          </a:prstGeom>
        </p:spPr>
        <p:txBody>
          <a:bodyPr wrap="square">
            <a:spAutoFit/>
          </a:bodyPr>
          <a:lstStyle/>
          <a:p>
            <a:pPr algn="ctr"/>
            <a:r>
              <a:rPr lang="zh-CN" altLang="zh-CN" kern="100" dirty="0">
                <a:latin typeface="+mn-ea"/>
                <a:cs typeface="Times New Roman" panose="02020603050405020304" pitchFamily="18" charset="0"/>
              </a:rPr>
              <a:t>空调机组</a:t>
            </a:r>
            <a:endParaRPr lang="en-US" altLang="zh-CN" kern="100" dirty="0">
              <a:latin typeface="+mn-ea"/>
              <a:cs typeface="Times New Roman" panose="02020603050405020304" pitchFamily="18" charset="0"/>
            </a:endParaRPr>
          </a:p>
          <a:p>
            <a:pPr algn="ctr"/>
            <a:r>
              <a:rPr lang="zh-CN" altLang="en-US" kern="100" dirty="0">
                <a:latin typeface="+mn-ea"/>
                <a:cs typeface="Times New Roman" panose="02020603050405020304" pitchFamily="18" charset="0"/>
              </a:rPr>
              <a:t>（</a:t>
            </a:r>
            <a:r>
              <a:rPr lang="zh-CN" altLang="zh-CN" kern="100" dirty="0">
                <a:latin typeface="+mn-ea"/>
                <a:cs typeface="Times New Roman" panose="02020603050405020304" pitchFamily="18" charset="0"/>
              </a:rPr>
              <a:t>扬子植物工厂）</a:t>
            </a:r>
            <a:endParaRPr lang="zh-CN" altLang="en-US" dirty="0">
              <a:latin typeface="+mn-ea"/>
            </a:endParaRPr>
          </a:p>
        </p:txBody>
      </p:sp>
    </p:spTree>
    <p:extLst>
      <p:ext uri="{BB962C8B-B14F-4D97-AF65-F5344CB8AC3E}">
        <p14:creationId xmlns:p14="http://schemas.microsoft.com/office/powerpoint/2010/main" val="919671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53F839-53D2-4C91-9741-096A4BC3AC77}"/>
              </a:ext>
            </a:extLst>
          </p:cNvPr>
          <p:cNvSpPr>
            <a:spLocks noGrp="1"/>
          </p:cNvSpPr>
          <p:nvPr>
            <p:ph type="title"/>
          </p:nvPr>
        </p:nvSpPr>
        <p:spPr/>
        <p:txBody>
          <a:bodyPr/>
          <a:lstStyle/>
          <a:p>
            <a:r>
              <a:rPr lang="zh-CN" altLang="en-US" dirty="0"/>
              <a:t>二、环境控制系统</a:t>
            </a:r>
          </a:p>
        </p:txBody>
      </p:sp>
      <p:sp>
        <p:nvSpPr>
          <p:cNvPr id="8" name="内容占位符 7">
            <a:extLst>
              <a:ext uri="{FF2B5EF4-FFF2-40B4-BE49-F238E27FC236}">
                <a16:creationId xmlns:a16="http://schemas.microsoft.com/office/drawing/2014/main" id="{F8137F60-725C-45DF-B062-7B723C423809}"/>
              </a:ext>
            </a:extLst>
          </p:cNvPr>
          <p:cNvSpPr>
            <a:spLocks noGrp="1"/>
          </p:cNvSpPr>
          <p:nvPr>
            <p:ph idx="1"/>
          </p:nvPr>
        </p:nvSpPr>
        <p:spPr/>
        <p:txBody>
          <a:bodyPr/>
          <a:lstStyle/>
          <a:p>
            <a:r>
              <a:rPr lang="zh-CN" altLang="en-US" dirty="0"/>
              <a:t>主要</a:t>
            </a:r>
            <a:r>
              <a:rPr lang="zh-CN" altLang="en-US" dirty="0">
                <a:solidFill>
                  <a:srgbClr val="0000FF"/>
                </a:solidFill>
              </a:rPr>
              <a:t>调控装备</a:t>
            </a:r>
            <a:r>
              <a:rPr lang="zh-CN" altLang="en-US" dirty="0"/>
              <a:t>：净化空调、加湿除湿装置、循环风机、风道、二氧化碳钢瓶及其释放系统。</a:t>
            </a:r>
            <a:endParaRPr lang="en-US" altLang="zh-CN" dirty="0"/>
          </a:p>
          <a:p>
            <a:r>
              <a:rPr lang="zh-CN" altLang="en-US" dirty="0">
                <a:solidFill>
                  <a:srgbClr val="0000FF"/>
                </a:solidFill>
              </a:rPr>
              <a:t>空调制冷形式</a:t>
            </a:r>
            <a:r>
              <a:rPr lang="zh-CN" altLang="en-US" dirty="0"/>
              <a:t>：电驱动压缩式、热驱动吸收式</a:t>
            </a:r>
          </a:p>
          <a:p>
            <a:pPr marL="0" indent="0">
              <a:buNone/>
            </a:pPr>
            <a:endParaRPr lang="zh-CN" altLang="en-US" dirty="0"/>
          </a:p>
        </p:txBody>
      </p:sp>
      <p:pic>
        <p:nvPicPr>
          <p:cNvPr id="9" name="内容占位符 8" descr="C:\Users\Administrator\Desktop\1.jpg">
            <a:extLst>
              <a:ext uri="{FF2B5EF4-FFF2-40B4-BE49-F238E27FC236}">
                <a16:creationId xmlns:a16="http://schemas.microsoft.com/office/drawing/2014/main" id="{87C81093-E997-43BD-8165-C3BD46D37194}"/>
              </a:ext>
            </a:extLst>
          </p:cNvPr>
          <p:cNvPicPr>
            <a:picLocks noGrp="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3344545" y="2964252"/>
            <a:ext cx="5057775" cy="2419350"/>
          </a:xfrm>
          <a:prstGeom prst="rect">
            <a:avLst/>
          </a:prstGeom>
          <a:noFill/>
          <a:ln>
            <a:noFill/>
          </a:ln>
        </p:spPr>
      </p:pic>
      <p:sp>
        <p:nvSpPr>
          <p:cNvPr id="11" name="矩形 10">
            <a:extLst>
              <a:ext uri="{FF2B5EF4-FFF2-40B4-BE49-F238E27FC236}">
                <a16:creationId xmlns:a16="http://schemas.microsoft.com/office/drawing/2014/main" id="{A807B2E0-F990-4DF4-BE12-7B344A78B128}"/>
              </a:ext>
            </a:extLst>
          </p:cNvPr>
          <p:cNvSpPr/>
          <p:nvPr/>
        </p:nvSpPr>
        <p:spPr>
          <a:xfrm>
            <a:off x="5080337" y="5515706"/>
            <a:ext cx="2031325" cy="369332"/>
          </a:xfrm>
          <a:prstGeom prst="rect">
            <a:avLst/>
          </a:prstGeom>
        </p:spPr>
        <p:txBody>
          <a:bodyPr wrap="square">
            <a:spAutoFit/>
          </a:bodyPr>
          <a:lstStyle/>
          <a:p>
            <a:r>
              <a:rPr lang="zh-CN" altLang="zh-CN" b="1" kern="100" dirty="0">
                <a:latin typeface="Times New Roman" panose="02020603050405020304" pitchFamily="18" charset="0"/>
                <a:ea typeface="宋体" panose="02010600030101010101" pitchFamily="2" charset="-122"/>
                <a:cs typeface="Times New Roman" panose="02020603050405020304" pitchFamily="18" charset="0"/>
              </a:rPr>
              <a:t>空调制冷形式分类</a:t>
            </a:r>
            <a:endParaRPr lang="zh-CN" altLang="en-US" b="1" dirty="0"/>
          </a:p>
        </p:txBody>
      </p:sp>
      <p:sp>
        <p:nvSpPr>
          <p:cNvPr id="12" name="文本框 11">
            <a:extLst>
              <a:ext uri="{FF2B5EF4-FFF2-40B4-BE49-F238E27FC236}">
                <a16:creationId xmlns:a16="http://schemas.microsoft.com/office/drawing/2014/main" id="{B13A2BC0-99F9-4C97-8DD0-C8B2EC433D50}"/>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36247653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3873AB-F7EC-4E55-AF7F-5EF39EB03489}"/>
              </a:ext>
            </a:extLst>
          </p:cNvPr>
          <p:cNvSpPr>
            <a:spLocks noGrp="1"/>
          </p:cNvSpPr>
          <p:nvPr>
            <p:ph type="title"/>
          </p:nvPr>
        </p:nvSpPr>
        <p:spPr/>
        <p:txBody>
          <a:bodyPr/>
          <a:lstStyle/>
          <a:p>
            <a:r>
              <a:rPr lang="zh-CN" altLang="en-US" dirty="0"/>
              <a:t>三、净化系统</a:t>
            </a:r>
          </a:p>
        </p:txBody>
      </p:sp>
      <p:sp>
        <p:nvSpPr>
          <p:cNvPr id="3" name="内容占位符 2">
            <a:extLst>
              <a:ext uri="{FF2B5EF4-FFF2-40B4-BE49-F238E27FC236}">
                <a16:creationId xmlns:a16="http://schemas.microsoft.com/office/drawing/2014/main" id="{CB66BF54-4AD8-4FA8-A8BA-7C575CDD003A}"/>
              </a:ext>
            </a:extLst>
          </p:cNvPr>
          <p:cNvSpPr>
            <a:spLocks noGrp="1"/>
          </p:cNvSpPr>
          <p:nvPr>
            <p:ph idx="1"/>
          </p:nvPr>
        </p:nvSpPr>
        <p:spPr/>
        <p:txBody>
          <a:bodyPr/>
          <a:lstStyle/>
          <a:p>
            <a:r>
              <a:rPr lang="zh-CN" altLang="en-US" b="1" dirty="0"/>
              <a:t>（一）洁净度</a:t>
            </a:r>
            <a:endParaRPr lang="en-US" altLang="zh-CN" b="1" dirty="0"/>
          </a:p>
          <a:p>
            <a:pPr lvl="1"/>
            <a:r>
              <a:rPr lang="zh-CN" altLang="en-US" dirty="0">
                <a:solidFill>
                  <a:srgbClr val="0000FF"/>
                </a:solidFill>
              </a:rPr>
              <a:t>定义</a:t>
            </a:r>
            <a:r>
              <a:rPr lang="zh-CN" altLang="en-US" dirty="0"/>
              <a:t>：洁净度是指空气环境中所含尘埃量多少的程度，一般指单位体积的空气中所含大于等于某一粒径粒子的数量。现有洁净度标准一般可参照美国标准（</a:t>
            </a:r>
            <a:r>
              <a:rPr lang="en-US" altLang="zh-CN" dirty="0"/>
              <a:t>federal standard</a:t>
            </a:r>
            <a:r>
              <a:rPr lang="zh-CN" altLang="en-US" dirty="0"/>
              <a:t>） </a:t>
            </a:r>
            <a:r>
              <a:rPr lang="en-US" altLang="zh-CN" dirty="0" err="1"/>
              <a:t>209E</a:t>
            </a:r>
            <a:r>
              <a:rPr lang="zh-CN" altLang="en-US" dirty="0"/>
              <a:t>（</a:t>
            </a:r>
            <a:r>
              <a:rPr lang="en-US" altLang="zh-CN" dirty="0"/>
              <a:t>FS-</a:t>
            </a:r>
            <a:r>
              <a:rPr lang="en-US" altLang="zh-CN" dirty="0" err="1"/>
              <a:t>209E</a:t>
            </a:r>
            <a:r>
              <a:rPr lang="zh-CN" altLang="en-US" dirty="0"/>
              <a:t>）</a:t>
            </a:r>
            <a:endParaRPr lang="en-US" altLang="zh-CN" dirty="0"/>
          </a:p>
          <a:p>
            <a:pPr lvl="1"/>
            <a:r>
              <a:rPr lang="zh-CN" altLang="en-US" dirty="0"/>
              <a:t>如标准中的</a:t>
            </a:r>
            <a:r>
              <a:rPr lang="en-US" altLang="zh-CN" dirty="0"/>
              <a:t>100 </a:t>
            </a:r>
            <a:r>
              <a:rPr lang="zh-CN" altLang="en-US" dirty="0"/>
              <a:t>级，表示空气中≥ </a:t>
            </a:r>
            <a:r>
              <a:rPr lang="en-US" altLang="zh-CN" dirty="0"/>
              <a:t>0.5 </a:t>
            </a:r>
            <a:r>
              <a:rPr lang="en-US" altLang="zh-CN" dirty="0" err="1"/>
              <a:t>μm</a:t>
            </a:r>
            <a:r>
              <a:rPr lang="en-US" altLang="zh-CN" dirty="0"/>
              <a:t> </a:t>
            </a:r>
            <a:r>
              <a:rPr lang="zh-CN" altLang="en-US" dirty="0"/>
              <a:t>粒径的粒子浓度为</a:t>
            </a:r>
            <a:r>
              <a:rPr lang="en-US" altLang="zh-CN" dirty="0"/>
              <a:t>100 </a:t>
            </a:r>
            <a:r>
              <a:rPr lang="zh-CN" altLang="en-US" dirty="0"/>
              <a:t>个</a:t>
            </a:r>
            <a:r>
              <a:rPr lang="en-US" altLang="zh-CN" dirty="0"/>
              <a:t>/</a:t>
            </a:r>
            <a:r>
              <a:rPr lang="zh-CN" altLang="en-US" dirty="0"/>
              <a:t>立方英尺（</a:t>
            </a:r>
            <a:r>
              <a:rPr lang="en-US" altLang="zh-CN" dirty="0"/>
              <a:t>pc/</a:t>
            </a:r>
            <a:r>
              <a:rPr lang="en-US" altLang="zh-CN" dirty="0" err="1"/>
              <a:t>ft3</a:t>
            </a:r>
            <a:r>
              <a:rPr lang="zh-CN" altLang="en-US" dirty="0"/>
              <a:t>），数字越小，洁净度越高。</a:t>
            </a:r>
            <a:endParaRPr lang="en-US" altLang="zh-CN" dirty="0"/>
          </a:p>
          <a:p>
            <a:pPr lvl="1"/>
            <a:endParaRPr lang="zh-CN" altLang="en-US" dirty="0"/>
          </a:p>
        </p:txBody>
      </p:sp>
      <p:pic>
        <p:nvPicPr>
          <p:cNvPr id="6" name="图片 5" descr="C:\Users\ADMINI~1\AppData\Local\Temp\1593406401(1).png">
            <a:extLst>
              <a:ext uri="{FF2B5EF4-FFF2-40B4-BE49-F238E27FC236}">
                <a16:creationId xmlns:a16="http://schemas.microsoft.com/office/drawing/2014/main" id="{20A27BAC-28F0-4EA5-9DB6-5C66FF041DA2}"/>
              </a:ext>
            </a:extLst>
          </p:cNvPr>
          <p:cNvPicPr/>
          <p:nvPr/>
        </p:nvPicPr>
        <p:blipFill>
          <a:blip r:embed="rId2">
            <a:extLst>
              <a:ext uri="{28A0092B-C50C-407E-A947-70E740481C1C}">
                <a14:useLocalDpi xmlns:a14="http://schemas.microsoft.com/office/drawing/2010/main" val="0"/>
              </a:ext>
            </a:extLst>
          </a:blip>
          <a:srcRect/>
          <a:stretch>
            <a:fillRect/>
          </a:stretch>
        </p:blipFill>
        <p:spPr>
          <a:xfrm>
            <a:off x="3200717" y="4383722"/>
            <a:ext cx="6532563" cy="2372678"/>
          </a:xfrm>
          <a:prstGeom prst="rect">
            <a:avLst/>
          </a:prstGeom>
          <a:noFill/>
          <a:ln>
            <a:noFill/>
          </a:ln>
        </p:spPr>
      </p:pic>
      <p:sp>
        <p:nvSpPr>
          <p:cNvPr id="8" name="矩形 7">
            <a:extLst>
              <a:ext uri="{FF2B5EF4-FFF2-40B4-BE49-F238E27FC236}">
                <a16:creationId xmlns:a16="http://schemas.microsoft.com/office/drawing/2014/main" id="{41A8FF7C-32F2-4447-8BAE-9093D00B9FFC}"/>
              </a:ext>
            </a:extLst>
          </p:cNvPr>
          <p:cNvSpPr/>
          <p:nvPr/>
        </p:nvSpPr>
        <p:spPr>
          <a:xfrm>
            <a:off x="4807146" y="4119514"/>
            <a:ext cx="3140603" cy="369332"/>
          </a:xfrm>
          <a:prstGeom prst="rect">
            <a:avLst/>
          </a:prstGeom>
        </p:spPr>
        <p:txBody>
          <a:bodyPr wrap="none">
            <a:spAutoFit/>
          </a:bodyPr>
          <a:lstStyle/>
          <a:p>
            <a:r>
              <a:rPr lang="en-US" altLang="zh-CN" kern="100" dirty="0">
                <a:latin typeface="Times New Roman" panose="02020603050405020304" pitchFamily="18" charset="0"/>
                <a:ea typeface="宋体" panose="02010600030101010101" pitchFamily="2" charset="-122"/>
              </a:rPr>
              <a:t>FS-</a:t>
            </a:r>
            <a:r>
              <a:rPr lang="en-US" altLang="zh-CN" kern="100" dirty="0" err="1">
                <a:latin typeface="Times New Roman" panose="02020603050405020304" pitchFamily="18" charset="0"/>
                <a:ea typeface="宋体" panose="02010600030101010101" pitchFamily="2" charset="-122"/>
              </a:rPr>
              <a:t>209E</a:t>
            </a:r>
            <a:r>
              <a:rPr lang="en-US" altLang="zh-CN" kern="100" dirty="0">
                <a:latin typeface="Times New Roman" panose="02020603050405020304" pitchFamily="18" charset="0"/>
                <a:ea typeface="宋体" panose="02010600030101010101" pitchFamily="2" charset="-122"/>
              </a:rPr>
              <a:t> </a:t>
            </a:r>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空气微粒清洁度等级</a:t>
            </a:r>
            <a:endParaRPr lang="zh-CN" altLang="en-US" dirty="0"/>
          </a:p>
        </p:txBody>
      </p:sp>
    </p:spTree>
    <p:extLst>
      <p:ext uri="{BB962C8B-B14F-4D97-AF65-F5344CB8AC3E}">
        <p14:creationId xmlns:p14="http://schemas.microsoft.com/office/powerpoint/2010/main" val="108226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29DF57-2B59-4E11-AF6F-E34686AE8068}"/>
              </a:ext>
            </a:extLst>
          </p:cNvPr>
          <p:cNvSpPr>
            <a:spLocks noGrp="1"/>
          </p:cNvSpPr>
          <p:nvPr>
            <p:ph type="title"/>
          </p:nvPr>
        </p:nvSpPr>
        <p:spPr/>
        <p:txBody>
          <a:bodyPr/>
          <a:lstStyle/>
          <a:p>
            <a:r>
              <a:rPr lang="zh-CN" altLang="en-US" dirty="0"/>
              <a:t>三、净化系统</a:t>
            </a:r>
          </a:p>
        </p:txBody>
      </p:sp>
      <p:sp>
        <p:nvSpPr>
          <p:cNvPr id="3" name="内容占位符 2">
            <a:extLst>
              <a:ext uri="{FF2B5EF4-FFF2-40B4-BE49-F238E27FC236}">
                <a16:creationId xmlns:a16="http://schemas.microsoft.com/office/drawing/2014/main" id="{04930C92-7AE8-4B71-BC2E-3DA7647B5C02}"/>
              </a:ext>
            </a:extLst>
          </p:cNvPr>
          <p:cNvSpPr>
            <a:spLocks noGrp="1"/>
          </p:cNvSpPr>
          <p:nvPr>
            <p:ph idx="1"/>
          </p:nvPr>
        </p:nvSpPr>
        <p:spPr/>
        <p:txBody>
          <a:bodyPr>
            <a:normAutofit/>
          </a:bodyPr>
          <a:lstStyle/>
          <a:p>
            <a:r>
              <a:rPr lang="zh-CN" altLang="en-US" b="1" dirty="0"/>
              <a:t>（二）空气净化</a:t>
            </a:r>
            <a:endParaRPr lang="en-US" altLang="zh-CN" b="1" dirty="0"/>
          </a:p>
          <a:p>
            <a:pPr lvl="1"/>
            <a:r>
              <a:rPr lang="zh-CN" altLang="en-US" dirty="0">
                <a:solidFill>
                  <a:srgbClr val="0000FF"/>
                </a:solidFill>
              </a:rPr>
              <a:t>空气过滤器：</a:t>
            </a:r>
            <a:r>
              <a:rPr lang="zh-CN" altLang="en-US" dirty="0"/>
              <a:t>是通过多孔过滤材料的作用从气固两相流中捕集粉尘，并使气体得以净化的设备。</a:t>
            </a:r>
            <a:endParaRPr lang="en-US" altLang="zh-CN" dirty="0"/>
          </a:p>
          <a:p>
            <a:pPr lvl="1"/>
            <a:r>
              <a:rPr lang="zh-CN" altLang="en-US" dirty="0"/>
              <a:t>空气过滤器主要根据滤芯的类别一般分为</a:t>
            </a:r>
            <a:r>
              <a:rPr lang="en-US" altLang="zh-CN" dirty="0"/>
              <a:t>3 </a:t>
            </a:r>
            <a:r>
              <a:rPr lang="zh-CN" altLang="en-US" dirty="0"/>
              <a:t>种：</a:t>
            </a:r>
            <a:endParaRPr lang="en-US" altLang="zh-CN" dirty="0"/>
          </a:p>
          <a:p>
            <a:pPr lvl="2"/>
            <a:r>
              <a:rPr lang="zh-CN" altLang="en-US" dirty="0">
                <a:solidFill>
                  <a:srgbClr val="0000FF"/>
                </a:solidFill>
              </a:rPr>
              <a:t>初效过滤器</a:t>
            </a:r>
            <a:r>
              <a:rPr lang="zh-CN" altLang="en-US" dirty="0"/>
              <a:t>：用于空气净化系统的初级过滤，通过初效过滤器能去除粒径</a:t>
            </a:r>
            <a:r>
              <a:rPr lang="en-US" altLang="zh-CN" dirty="0"/>
              <a:t>5 </a:t>
            </a:r>
            <a:r>
              <a:rPr lang="en-US" altLang="zh-CN" dirty="0" err="1"/>
              <a:t>μm</a:t>
            </a:r>
            <a:r>
              <a:rPr lang="en-US" altLang="zh-CN" dirty="0"/>
              <a:t> </a:t>
            </a:r>
            <a:r>
              <a:rPr lang="zh-CN" altLang="en-US" dirty="0"/>
              <a:t>以上的尘埃粒子；</a:t>
            </a:r>
            <a:endParaRPr lang="en-US" altLang="zh-CN" dirty="0"/>
          </a:p>
          <a:p>
            <a:pPr lvl="2"/>
            <a:r>
              <a:rPr lang="zh-CN" altLang="en-US" dirty="0">
                <a:solidFill>
                  <a:srgbClr val="0000FF"/>
                </a:solidFill>
              </a:rPr>
              <a:t>中效过滤器：</a:t>
            </a:r>
            <a:r>
              <a:rPr lang="zh-CN" altLang="en-US" dirty="0"/>
              <a:t>可捕集粒径</a:t>
            </a:r>
            <a:r>
              <a:rPr lang="en-US" altLang="zh-CN" dirty="0"/>
              <a:t>1-5 </a:t>
            </a:r>
            <a:r>
              <a:rPr lang="en-US" altLang="zh-CN" dirty="0" err="1"/>
              <a:t>μm</a:t>
            </a:r>
            <a:r>
              <a:rPr lang="en-US" altLang="zh-CN" dirty="0"/>
              <a:t> </a:t>
            </a:r>
            <a:r>
              <a:rPr lang="zh-CN" altLang="en-US" dirty="0"/>
              <a:t>的颗粒灰尘及各种悬浮物，具有结构稳定、风量大、阻力小、容尘量高及降低破漏风险等特点；</a:t>
            </a:r>
            <a:endParaRPr lang="en-US" altLang="zh-CN" dirty="0"/>
          </a:p>
          <a:p>
            <a:pPr lvl="2"/>
            <a:r>
              <a:rPr lang="zh-CN" altLang="en-US" dirty="0">
                <a:solidFill>
                  <a:srgbClr val="0000FF"/>
                </a:solidFill>
              </a:rPr>
              <a:t>高效过滤器：</a:t>
            </a:r>
            <a:r>
              <a:rPr lang="zh-CN" altLang="en-US" dirty="0"/>
              <a:t>主要用于捕集粒径</a:t>
            </a:r>
            <a:r>
              <a:rPr lang="en-US" altLang="zh-CN" dirty="0"/>
              <a:t>0.5 </a:t>
            </a:r>
            <a:r>
              <a:rPr lang="en-US" altLang="zh-CN" dirty="0" err="1"/>
              <a:t>μm</a:t>
            </a:r>
            <a:r>
              <a:rPr lang="en-US" altLang="zh-CN" dirty="0"/>
              <a:t> </a:t>
            </a:r>
            <a:r>
              <a:rPr lang="zh-CN" altLang="en-US" dirty="0"/>
              <a:t>以下的颗粒灰尘及各种悬浮物。</a:t>
            </a:r>
          </a:p>
        </p:txBody>
      </p:sp>
      <p:sp>
        <p:nvSpPr>
          <p:cNvPr id="6" name="文本框 5">
            <a:extLst>
              <a:ext uri="{FF2B5EF4-FFF2-40B4-BE49-F238E27FC236}">
                <a16:creationId xmlns:a16="http://schemas.microsoft.com/office/drawing/2014/main" id="{C194D4BA-0FD7-423C-A474-BE6FDA981F08}"/>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2382598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29DF57-2B59-4E11-AF6F-E34686AE8068}"/>
              </a:ext>
            </a:extLst>
          </p:cNvPr>
          <p:cNvSpPr>
            <a:spLocks noGrp="1"/>
          </p:cNvSpPr>
          <p:nvPr>
            <p:ph type="title"/>
          </p:nvPr>
        </p:nvSpPr>
        <p:spPr/>
        <p:txBody>
          <a:bodyPr/>
          <a:lstStyle/>
          <a:p>
            <a:r>
              <a:rPr lang="zh-CN" altLang="en-US" dirty="0"/>
              <a:t>三、净化系统</a:t>
            </a:r>
          </a:p>
        </p:txBody>
      </p:sp>
      <p:sp>
        <p:nvSpPr>
          <p:cNvPr id="3" name="内容占位符 2">
            <a:extLst>
              <a:ext uri="{FF2B5EF4-FFF2-40B4-BE49-F238E27FC236}">
                <a16:creationId xmlns:a16="http://schemas.microsoft.com/office/drawing/2014/main" id="{04930C92-7AE8-4B71-BC2E-3DA7647B5C02}"/>
              </a:ext>
            </a:extLst>
          </p:cNvPr>
          <p:cNvSpPr>
            <a:spLocks noGrp="1"/>
          </p:cNvSpPr>
          <p:nvPr>
            <p:ph idx="1"/>
          </p:nvPr>
        </p:nvSpPr>
        <p:spPr/>
        <p:txBody>
          <a:bodyPr>
            <a:normAutofit lnSpcReduction="10000"/>
          </a:bodyPr>
          <a:lstStyle/>
          <a:p>
            <a:r>
              <a:rPr lang="zh-CN" altLang="en-US" b="1" dirty="0"/>
              <a:t>（三）压力控制</a:t>
            </a:r>
            <a:endParaRPr lang="en-US" altLang="zh-CN" b="1" dirty="0"/>
          </a:p>
          <a:p>
            <a:r>
              <a:rPr lang="zh-CN" altLang="en-US" dirty="0"/>
              <a:t>根据洁净室设计规范，室内必须维持一定的正压，有效避免洁净室被邻室污染或污染邻室，防止外部污染物进入洁净室而破坏室内洁净度。</a:t>
            </a:r>
            <a:endParaRPr lang="en-US" altLang="zh-CN" dirty="0"/>
          </a:p>
          <a:p>
            <a:r>
              <a:rPr lang="zh-CN" altLang="en-US" dirty="0"/>
              <a:t>植物工厂内不同功能区域的压力从低到高依次为：非洁净区、更衣室、缓冲间、洁净内走廊和生产区，</a:t>
            </a:r>
            <a:endParaRPr lang="en-US" altLang="zh-CN" dirty="0"/>
          </a:p>
          <a:p>
            <a:r>
              <a:rPr lang="zh-CN" altLang="en-US" dirty="0"/>
              <a:t>不同等级的洁净室以及洁净区与非洁净区之间的静压差， 应不小于</a:t>
            </a:r>
            <a:r>
              <a:rPr lang="en-US" altLang="zh-CN" dirty="0"/>
              <a:t>5 Pa</a:t>
            </a:r>
            <a:r>
              <a:rPr lang="zh-CN" altLang="en-US" dirty="0"/>
              <a:t>，洁净区与室外的静压差，应不小于</a:t>
            </a:r>
            <a:r>
              <a:rPr lang="en-US" altLang="zh-CN" dirty="0"/>
              <a:t>10 Pa</a:t>
            </a:r>
            <a:r>
              <a:rPr lang="zh-CN" altLang="en-US" dirty="0"/>
              <a:t>，洁净室与非洁净区至少维持</a:t>
            </a:r>
            <a:r>
              <a:rPr lang="en-US" altLang="zh-CN" dirty="0"/>
              <a:t>30 Pa </a:t>
            </a:r>
            <a:r>
              <a:rPr lang="zh-CN" altLang="en-US" dirty="0"/>
              <a:t>正压压差。</a:t>
            </a:r>
            <a:endParaRPr lang="en-US" altLang="zh-CN" dirty="0"/>
          </a:p>
          <a:p>
            <a:r>
              <a:rPr lang="zh-CN" altLang="en-US" dirty="0"/>
              <a:t>内部压差产生的原理是通过调节送风量大于回风量、排风量、渗漏风量来维持正压。</a:t>
            </a:r>
            <a:endParaRPr lang="en-US" altLang="zh-CN" dirty="0"/>
          </a:p>
          <a:p>
            <a:endParaRPr lang="en-US" altLang="zh-CN" dirty="0"/>
          </a:p>
          <a:p>
            <a:endParaRPr lang="zh-CN" altLang="en-US" dirty="0"/>
          </a:p>
        </p:txBody>
      </p:sp>
      <p:sp>
        <p:nvSpPr>
          <p:cNvPr id="8" name="文本框 7">
            <a:extLst>
              <a:ext uri="{FF2B5EF4-FFF2-40B4-BE49-F238E27FC236}">
                <a16:creationId xmlns:a16="http://schemas.microsoft.com/office/drawing/2014/main" id="{823FD952-C15B-4EDA-A4A4-9F2273E312FD}"/>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3937520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29DF57-2B59-4E11-AF6F-E34686AE8068}"/>
              </a:ext>
            </a:extLst>
          </p:cNvPr>
          <p:cNvSpPr>
            <a:spLocks noGrp="1"/>
          </p:cNvSpPr>
          <p:nvPr>
            <p:ph type="title"/>
          </p:nvPr>
        </p:nvSpPr>
        <p:spPr/>
        <p:txBody>
          <a:bodyPr/>
          <a:lstStyle/>
          <a:p>
            <a:r>
              <a:rPr lang="zh-CN" altLang="en-US" dirty="0"/>
              <a:t>三、净化系统</a:t>
            </a:r>
          </a:p>
        </p:txBody>
      </p:sp>
      <p:sp>
        <p:nvSpPr>
          <p:cNvPr id="3" name="内容占位符 2">
            <a:extLst>
              <a:ext uri="{FF2B5EF4-FFF2-40B4-BE49-F238E27FC236}">
                <a16:creationId xmlns:a16="http://schemas.microsoft.com/office/drawing/2014/main" id="{04930C92-7AE8-4B71-BC2E-3DA7647B5C02}"/>
              </a:ext>
            </a:extLst>
          </p:cNvPr>
          <p:cNvSpPr>
            <a:spLocks noGrp="1"/>
          </p:cNvSpPr>
          <p:nvPr>
            <p:ph idx="1"/>
          </p:nvPr>
        </p:nvSpPr>
        <p:spPr/>
        <p:txBody>
          <a:bodyPr>
            <a:normAutofit/>
          </a:bodyPr>
          <a:lstStyle/>
          <a:p>
            <a:r>
              <a:rPr lang="zh-CN" altLang="en-US" b="1" dirty="0"/>
              <a:t>（四）污染控制</a:t>
            </a:r>
            <a:endParaRPr lang="en-US" altLang="zh-CN" b="1" dirty="0"/>
          </a:p>
          <a:p>
            <a:pPr lvl="1"/>
            <a:r>
              <a:rPr lang="zh-CN" altLang="en-US" dirty="0"/>
              <a:t>植物工厂主要污染源：外源污染、内源污染。</a:t>
            </a:r>
            <a:endParaRPr lang="en-US" altLang="zh-CN" dirty="0"/>
          </a:p>
          <a:p>
            <a:pPr lvl="2"/>
            <a:r>
              <a:rPr lang="zh-CN" altLang="en-US" dirty="0">
                <a:solidFill>
                  <a:srgbClr val="0000FF"/>
                </a:solidFill>
              </a:rPr>
              <a:t>外源污染</a:t>
            </a:r>
            <a:r>
              <a:rPr lang="zh-CN" altLang="en-US" dirty="0"/>
              <a:t>包括间隙渗入、空调送风、工作服、种子、栽培装置、育苗耗材、建筑物、风管材料以及供水等；</a:t>
            </a:r>
            <a:endParaRPr lang="en-US" altLang="zh-CN" dirty="0"/>
          </a:p>
          <a:p>
            <a:pPr lvl="2"/>
            <a:r>
              <a:rPr lang="zh-CN" altLang="en-US" dirty="0">
                <a:solidFill>
                  <a:srgbClr val="0000FF"/>
                </a:solidFill>
              </a:rPr>
              <a:t>内源污染</a:t>
            </a:r>
            <a:r>
              <a:rPr lang="zh-CN" altLang="en-US" dirty="0"/>
              <a:t>包括工作人员、营养液、蔬菜活体、工具以及包装材料等。</a:t>
            </a:r>
            <a:endParaRPr lang="en-US" altLang="zh-CN" dirty="0"/>
          </a:p>
          <a:p>
            <a:pPr marL="0" indent="0">
              <a:buNone/>
            </a:pPr>
            <a:endParaRPr lang="zh-CN" altLang="en-US" dirty="0"/>
          </a:p>
        </p:txBody>
      </p:sp>
      <p:sp>
        <p:nvSpPr>
          <p:cNvPr id="4" name="文本框 3">
            <a:extLst>
              <a:ext uri="{FF2B5EF4-FFF2-40B4-BE49-F238E27FC236}">
                <a16:creationId xmlns:a16="http://schemas.microsoft.com/office/drawing/2014/main" id="{4596BD6A-1974-4C63-A045-6F84E2C55F42}"/>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2300631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439BB0-E47F-401B-9D8A-02C1B7C732AC}"/>
              </a:ext>
            </a:extLst>
          </p:cNvPr>
          <p:cNvSpPr>
            <a:spLocks noGrp="1"/>
          </p:cNvSpPr>
          <p:nvPr>
            <p:ph type="title"/>
          </p:nvPr>
        </p:nvSpPr>
        <p:spPr/>
        <p:txBody>
          <a:bodyPr/>
          <a:lstStyle/>
          <a:p>
            <a:r>
              <a:rPr lang="zh-CN" altLang="en-US" dirty="0"/>
              <a:t>四、人工光源系统</a:t>
            </a:r>
          </a:p>
        </p:txBody>
      </p:sp>
      <p:sp>
        <p:nvSpPr>
          <p:cNvPr id="3" name="内容占位符 2">
            <a:extLst>
              <a:ext uri="{FF2B5EF4-FFF2-40B4-BE49-F238E27FC236}">
                <a16:creationId xmlns:a16="http://schemas.microsoft.com/office/drawing/2014/main" id="{B425FD4D-81BA-4087-A316-A804C4F50424}"/>
              </a:ext>
            </a:extLst>
          </p:cNvPr>
          <p:cNvSpPr>
            <a:spLocks noGrp="1"/>
          </p:cNvSpPr>
          <p:nvPr>
            <p:ph idx="1"/>
          </p:nvPr>
        </p:nvSpPr>
        <p:spPr/>
        <p:txBody>
          <a:bodyPr/>
          <a:lstStyle/>
          <a:p>
            <a:r>
              <a:rPr lang="zh-CN" altLang="en-US" dirty="0">
                <a:latin typeface="+mn-ea"/>
                <a:cs typeface="Times New Roman" panose="02020603050405020304" pitchFamily="18" charset="0"/>
              </a:rPr>
              <a:t>早期植物工厂人工光源，如</a:t>
            </a:r>
            <a:r>
              <a:rPr lang="zh-CN" altLang="en-US" dirty="0">
                <a:solidFill>
                  <a:srgbClr val="0000FF"/>
                </a:solidFill>
                <a:latin typeface="+mn-ea"/>
                <a:cs typeface="Times New Roman" panose="02020603050405020304" pitchFamily="18" charset="0"/>
              </a:rPr>
              <a:t>高压钠灯（</a:t>
            </a:r>
            <a:r>
              <a:rPr lang="en-US" altLang="ja-JP" dirty="0">
                <a:solidFill>
                  <a:srgbClr val="0000FF"/>
                </a:solidFill>
                <a:latin typeface="+mn-ea"/>
                <a:cs typeface="Times New Roman" panose="02020603050405020304" pitchFamily="18" charset="0"/>
              </a:rPr>
              <a:t>HPS</a:t>
            </a:r>
            <a:r>
              <a:rPr lang="zh-CN" altLang="en-US" dirty="0">
                <a:solidFill>
                  <a:srgbClr val="0000FF"/>
                </a:solidFill>
                <a:latin typeface="+mn-ea"/>
                <a:cs typeface="Times New Roman" panose="02020603050405020304" pitchFamily="18" charset="0"/>
              </a:rPr>
              <a:t>，</a:t>
            </a:r>
            <a:r>
              <a:rPr lang="en-US" altLang="zh-CN" dirty="0">
                <a:solidFill>
                  <a:srgbClr val="0000FF"/>
                </a:solidFill>
                <a:latin typeface="+mn-ea"/>
                <a:cs typeface="Times New Roman" panose="02020603050405020304" pitchFamily="18" charset="0"/>
              </a:rPr>
              <a:t>1995</a:t>
            </a:r>
            <a:r>
              <a:rPr lang="zh-CN" altLang="en-US" dirty="0">
                <a:solidFill>
                  <a:srgbClr val="0000FF"/>
                </a:solidFill>
                <a:latin typeface="+mn-ea"/>
                <a:cs typeface="Times New Roman" panose="02020603050405020304" pitchFamily="18" charset="0"/>
              </a:rPr>
              <a:t>年以前）、荧光灯（</a:t>
            </a:r>
            <a:r>
              <a:rPr lang="en-US" altLang="zh-CN" dirty="0">
                <a:solidFill>
                  <a:srgbClr val="0000FF"/>
                </a:solidFill>
                <a:latin typeface="+mn-ea"/>
                <a:cs typeface="Times New Roman" panose="02020603050405020304" pitchFamily="18" charset="0"/>
              </a:rPr>
              <a:t>FL</a:t>
            </a:r>
            <a:r>
              <a:rPr lang="zh-CN" altLang="en-US" dirty="0">
                <a:solidFill>
                  <a:srgbClr val="0000FF"/>
                </a:solidFill>
                <a:latin typeface="+mn-ea"/>
                <a:cs typeface="Times New Roman" panose="02020603050405020304" pitchFamily="18" charset="0"/>
              </a:rPr>
              <a:t>，</a:t>
            </a:r>
            <a:r>
              <a:rPr lang="en-US" altLang="zh-CN" dirty="0">
                <a:solidFill>
                  <a:srgbClr val="0000FF"/>
                </a:solidFill>
                <a:latin typeface="+mn-ea"/>
                <a:cs typeface="Times New Roman" panose="02020603050405020304" pitchFamily="18" charset="0"/>
              </a:rPr>
              <a:t>1996</a:t>
            </a:r>
            <a:r>
              <a:rPr lang="zh-CN" altLang="en-US" dirty="0">
                <a:solidFill>
                  <a:srgbClr val="0000FF"/>
                </a:solidFill>
                <a:latin typeface="+mn-ea"/>
                <a:cs typeface="Times New Roman" panose="02020603050405020304" pitchFamily="18" charset="0"/>
              </a:rPr>
              <a:t>年以后）</a:t>
            </a:r>
            <a:r>
              <a:rPr lang="zh-CN" altLang="en-US" dirty="0">
                <a:latin typeface="+mn-ea"/>
                <a:cs typeface="Times New Roman" panose="02020603050405020304" pitchFamily="18" charset="0"/>
              </a:rPr>
              <a:t>等 ，光谱与植物光合需求差距较大，不是植物工厂理想光源。</a:t>
            </a:r>
            <a:endParaRPr lang="zh-CN" altLang="en-US" dirty="0">
              <a:latin typeface="+mn-ea"/>
            </a:endParaRPr>
          </a:p>
        </p:txBody>
      </p:sp>
      <p:pic>
        <p:nvPicPr>
          <p:cNvPr id="4" name="Picture 3" descr="12">
            <a:extLst>
              <a:ext uri="{FF2B5EF4-FFF2-40B4-BE49-F238E27FC236}">
                <a16:creationId xmlns:a16="http://schemas.microsoft.com/office/drawing/2014/main" id="{147C5908-BECC-4667-AA03-53EA6A32B4F2}"/>
              </a:ext>
            </a:extLst>
          </p:cNvPr>
          <p:cNvPicPr>
            <a:picLocks noChangeAspect="1" noChangeArrowheads="1"/>
          </p:cNvPicPr>
          <p:nvPr/>
        </p:nvPicPr>
        <p:blipFill rotWithShape="1">
          <a:blip r:embed="rId2">
            <a:lum bright="-2000" contrast="20000"/>
            <a:extLst>
              <a:ext uri="{28A0092B-C50C-407E-A947-70E740481C1C}">
                <a14:useLocalDpi xmlns:a14="http://schemas.microsoft.com/office/drawing/2010/main" val="0"/>
              </a:ext>
            </a:extLst>
          </a:blip>
          <a:srcRect t="13328" b="6574"/>
          <a:stretch/>
        </p:blipFill>
        <p:spPr bwMode="auto">
          <a:xfrm>
            <a:off x="2579856" y="2257439"/>
            <a:ext cx="3290018" cy="21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MG_2082">
            <a:extLst>
              <a:ext uri="{FF2B5EF4-FFF2-40B4-BE49-F238E27FC236}">
                <a16:creationId xmlns:a16="http://schemas.microsoft.com/office/drawing/2014/main" id="{9EE8923E-86C9-448A-B94F-5122F42152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076" b="6500"/>
          <a:stretch>
            <a:fillRect/>
          </a:stretch>
        </p:blipFill>
        <p:spPr bwMode="auto">
          <a:xfrm>
            <a:off x="6065212" y="2257439"/>
            <a:ext cx="3546932" cy="21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2">
            <a:extLst>
              <a:ext uri="{FF2B5EF4-FFF2-40B4-BE49-F238E27FC236}">
                <a16:creationId xmlns:a16="http://schemas.microsoft.com/office/drawing/2014/main" id="{BB33AAA4-C3BD-4041-A781-B71A119440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5212" y="4464600"/>
            <a:ext cx="3428061" cy="173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26" descr="高压钠灯光谱 副本">
            <a:extLst>
              <a:ext uri="{FF2B5EF4-FFF2-40B4-BE49-F238E27FC236}">
                <a16:creationId xmlns:a16="http://schemas.microsoft.com/office/drawing/2014/main" id="{9D302A20-C83A-4568-80DC-8D36243908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5881" y="4389467"/>
            <a:ext cx="3577607" cy="173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0143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562ED4BB-9AEF-434F-B7C7-2B5DF8098B9C}"/>
              </a:ext>
            </a:extLst>
          </p:cNvPr>
          <p:cNvSpPr>
            <a:spLocks noGrp="1"/>
          </p:cNvSpPr>
          <p:nvPr>
            <p:ph type="title"/>
          </p:nvPr>
        </p:nvSpPr>
        <p:spPr/>
        <p:txBody>
          <a:bodyPr/>
          <a:lstStyle/>
          <a:p>
            <a:r>
              <a:rPr lang="zh-CN" altLang="en-US" dirty="0"/>
              <a:t>第一节 植物工厂概述</a:t>
            </a:r>
          </a:p>
        </p:txBody>
      </p:sp>
      <p:sp>
        <p:nvSpPr>
          <p:cNvPr id="5" name="文本框 4">
            <a:extLst>
              <a:ext uri="{FF2B5EF4-FFF2-40B4-BE49-F238E27FC236}">
                <a16:creationId xmlns:a16="http://schemas.microsoft.com/office/drawing/2014/main" id="{5F976A0F-4C6C-44DB-8A13-CAEE066E1F52}"/>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2740647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C59396-1D48-4E44-B9C5-DDFC90877D01}"/>
              </a:ext>
            </a:extLst>
          </p:cNvPr>
          <p:cNvSpPr>
            <a:spLocks noGrp="1"/>
          </p:cNvSpPr>
          <p:nvPr>
            <p:ph type="title"/>
          </p:nvPr>
        </p:nvSpPr>
        <p:spPr/>
        <p:txBody>
          <a:bodyPr/>
          <a:lstStyle/>
          <a:p>
            <a:r>
              <a:rPr lang="zh-CN" altLang="en-US" dirty="0"/>
              <a:t>四、人工光源系统</a:t>
            </a:r>
          </a:p>
        </p:txBody>
      </p:sp>
      <p:sp>
        <p:nvSpPr>
          <p:cNvPr id="3" name="内容占位符 2">
            <a:extLst>
              <a:ext uri="{FF2B5EF4-FFF2-40B4-BE49-F238E27FC236}">
                <a16:creationId xmlns:a16="http://schemas.microsoft.com/office/drawing/2014/main" id="{A9C38E2F-00B7-4EB5-91E0-BC3D16C67DB7}"/>
              </a:ext>
            </a:extLst>
          </p:cNvPr>
          <p:cNvSpPr>
            <a:spLocks noGrp="1"/>
          </p:cNvSpPr>
          <p:nvPr>
            <p:ph idx="1"/>
          </p:nvPr>
        </p:nvSpPr>
        <p:spPr/>
        <p:txBody>
          <a:bodyPr/>
          <a:lstStyle/>
          <a:p>
            <a:r>
              <a:rPr lang="zh-CN" altLang="en-US" dirty="0"/>
              <a:t>目前植物工厂主要采用</a:t>
            </a:r>
            <a:r>
              <a:rPr lang="en-US" altLang="zh-CN" dirty="0"/>
              <a:t>LED </a:t>
            </a:r>
            <a:r>
              <a:rPr lang="zh-CN" altLang="en-US" dirty="0"/>
              <a:t>作为人工光源，具有发热小、光配方精确可调控、安装适配模式多样、寿命长、光衰缓慢等优点，而且还能够根据生产目的和植物品种进行灵活定制。</a:t>
            </a:r>
            <a:endParaRPr lang="en-US" altLang="zh-CN" dirty="0"/>
          </a:p>
          <a:p>
            <a:pPr marL="407670" indent="-342900">
              <a:lnSpc>
                <a:spcPct val="135000"/>
              </a:lnSpc>
              <a:spcBef>
                <a:spcPts val="600"/>
              </a:spcBef>
              <a:buClr>
                <a:srgbClr val="0000FF"/>
              </a:buClr>
              <a:buSzPct val="85000"/>
              <a:defRPr/>
            </a:pPr>
            <a:r>
              <a:rPr lang="zh-CN" altLang="en-US" dirty="0">
                <a:solidFill>
                  <a:srgbClr val="0000FF"/>
                </a:solidFill>
              </a:rPr>
              <a:t>单色光</a:t>
            </a:r>
            <a:r>
              <a:rPr lang="zh-CN" altLang="en-US" dirty="0"/>
              <a:t>，可按植物需求任意组合光质（</a:t>
            </a:r>
            <a:r>
              <a:rPr lang="en-US" altLang="zh-CN" dirty="0"/>
              <a:t>R/B</a:t>
            </a:r>
            <a:r>
              <a:rPr lang="zh-CN" altLang="en-US" dirty="0"/>
              <a:t>；</a:t>
            </a:r>
            <a:r>
              <a:rPr lang="en-US" altLang="zh-CN" dirty="0"/>
              <a:t>R/G/B/FR</a:t>
            </a:r>
            <a:r>
              <a:rPr lang="zh-CN" altLang="en-US" dirty="0"/>
              <a:t>）；</a:t>
            </a:r>
            <a:endParaRPr lang="en-US" altLang="zh-CN" dirty="0"/>
          </a:p>
          <a:p>
            <a:pPr marL="407670" indent="-342900">
              <a:lnSpc>
                <a:spcPct val="135000"/>
              </a:lnSpc>
              <a:spcBef>
                <a:spcPct val="0"/>
              </a:spcBef>
              <a:buClr>
                <a:srgbClr val="0000FF"/>
              </a:buClr>
              <a:buSzPct val="85000"/>
              <a:defRPr/>
            </a:pPr>
            <a:r>
              <a:rPr lang="zh-CN" altLang="en-US" dirty="0">
                <a:solidFill>
                  <a:srgbClr val="0000FF"/>
                </a:solidFill>
              </a:rPr>
              <a:t>冷光源</a:t>
            </a:r>
            <a:r>
              <a:rPr lang="zh-CN" altLang="en-US" dirty="0"/>
              <a:t>，发热少，节能，耗电仅为荧光灯</a:t>
            </a:r>
            <a:r>
              <a:rPr lang="en-US" altLang="zh-CN" dirty="0"/>
              <a:t>1/2、HPS</a:t>
            </a:r>
            <a:r>
              <a:rPr lang="zh-CN" altLang="en-US" dirty="0"/>
              <a:t>的</a:t>
            </a:r>
            <a:r>
              <a:rPr lang="en-US" altLang="zh-CN" dirty="0"/>
              <a:t>1/5</a:t>
            </a:r>
            <a:r>
              <a:rPr lang="zh-CN" altLang="en-US" dirty="0"/>
              <a:t>；</a:t>
            </a:r>
            <a:endParaRPr lang="en-US" altLang="zh-CN" dirty="0"/>
          </a:p>
          <a:p>
            <a:pPr marL="407670" indent="-342900">
              <a:lnSpc>
                <a:spcPct val="135000"/>
              </a:lnSpc>
              <a:spcBef>
                <a:spcPct val="0"/>
              </a:spcBef>
              <a:buClr>
                <a:srgbClr val="0000FF"/>
              </a:buClr>
              <a:buSzPct val="85000"/>
              <a:defRPr/>
            </a:pPr>
            <a:r>
              <a:rPr lang="zh-CN" altLang="en-US" dirty="0">
                <a:solidFill>
                  <a:srgbClr val="0000FF"/>
                </a:solidFill>
              </a:rPr>
              <a:t>空间利用率高</a:t>
            </a:r>
            <a:r>
              <a:rPr lang="zh-CN" altLang="en-US" dirty="0"/>
              <a:t>，层间距最小为</a:t>
            </a:r>
            <a:r>
              <a:rPr lang="en-US" altLang="zh-CN" dirty="0"/>
              <a:t>300 mm</a:t>
            </a:r>
            <a:r>
              <a:rPr lang="zh-CN" altLang="en-US" dirty="0"/>
              <a:t> ；</a:t>
            </a:r>
            <a:endParaRPr lang="en-US" altLang="zh-CN" dirty="0"/>
          </a:p>
          <a:p>
            <a:pPr marL="407670" indent="-342900">
              <a:lnSpc>
                <a:spcPct val="135000"/>
              </a:lnSpc>
              <a:spcBef>
                <a:spcPct val="0"/>
              </a:spcBef>
              <a:buClr>
                <a:srgbClr val="0000FF"/>
              </a:buClr>
              <a:buSzPct val="85000"/>
              <a:defRPr/>
            </a:pPr>
            <a:r>
              <a:rPr lang="zh-CN" altLang="en-US" dirty="0">
                <a:solidFill>
                  <a:srgbClr val="0000FF"/>
                </a:solidFill>
              </a:rPr>
              <a:t>可控性强</a:t>
            </a:r>
            <a:r>
              <a:rPr lang="zh-CN" altLang="en-US" dirty="0"/>
              <a:t>，光强、光质和光周期智能可调</a:t>
            </a:r>
          </a:p>
        </p:txBody>
      </p:sp>
    </p:spTree>
    <p:extLst>
      <p:ext uri="{BB962C8B-B14F-4D97-AF65-F5344CB8AC3E}">
        <p14:creationId xmlns:p14="http://schemas.microsoft.com/office/powerpoint/2010/main" val="11147267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9A602808-6011-4238-AD7D-745F418BD585}"/>
              </a:ext>
            </a:extLst>
          </p:cNvPr>
          <p:cNvSpPr>
            <a:spLocks noGrp="1"/>
          </p:cNvSpPr>
          <p:nvPr>
            <p:ph sz="half" idx="1"/>
          </p:nvPr>
        </p:nvSpPr>
        <p:spPr/>
        <p:txBody>
          <a:bodyPr>
            <a:normAutofit/>
          </a:bodyPr>
          <a:lstStyle/>
          <a:p>
            <a:r>
              <a:rPr lang="zh-CN" altLang="en-US" dirty="0">
                <a:solidFill>
                  <a:srgbClr val="0000FF"/>
                </a:solidFill>
              </a:rPr>
              <a:t>主要组成部分</a:t>
            </a:r>
            <a:r>
              <a:rPr lang="zh-CN" altLang="en-US" dirty="0"/>
              <a:t>：栽培架、栽培槽以及营养液循环等。</a:t>
            </a:r>
            <a:endParaRPr lang="en-US" altLang="zh-CN" dirty="0"/>
          </a:p>
          <a:p>
            <a:r>
              <a:rPr lang="zh-CN" altLang="en-US" dirty="0"/>
              <a:t>栽培槽中的营养液均从储液池中由水泵供给，出于节约土地与造价的考虑，储液池的容积通常小于栽培槽总容积，需配液</a:t>
            </a:r>
            <a:r>
              <a:rPr lang="en-US" altLang="zh-CN" dirty="0"/>
              <a:t>2-3 </a:t>
            </a:r>
            <a:r>
              <a:rPr lang="zh-CN" altLang="en-US" dirty="0"/>
              <a:t>次才能形成循环回路。</a:t>
            </a:r>
            <a:endParaRPr lang="en-US" altLang="zh-CN" dirty="0"/>
          </a:p>
          <a:p>
            <a:r>
              <a:rPr lang="zh-CN" altLang="en-US" dirty="0">
                <a:solidFill>
                  <a:srgbClr val="0000FF"/>
                </a:solidFill>
              </a:rPr>
              <a:t>供液模式</a:t>
            </a:r>
            <a:r>
              <a:rPr lang="zh-CN" altLang="en-US" dirty="0"/>
              <a:t>根据营养液管路敷设特征分为顺序供液和同时供液。</a:t>
            </a:r>
          </a:p>
        </p:txBody>
      </p:sp>
      <p:sp>
        <p:nvSpPr>
          <p:cNvPr id="2" name="标题 1">
            <a:extLst>
              <a:ext uri="{FF2B5EF4-FFF2-40B4-BE49-F238E27FC236}">
                <a16:creationId xmlns:a16="http://schemas.microsoft.com/office/drawing/2014/main" id="{EDD43B7E-5202-489C-A321-1AC7BEAFE2C7}"/>
              </a:ext>
            </a:extLst>
          </p:cNvPr>
          <p:cNvSpPr>
            <a:spLocks noGrp="1"/>
          </p:cNvSpPr>
          <p:nvPr>
            <p:ph type="title"/>
          </p:nvPr>
        </p:nvSpPr>
        <p:spPr/>
        <p:txBody>
          <a:bodyPr/>
          <a:lstStyle/>
          <a:p>
            <a:r>
              <a:rPr lang="zh-CN" altLang="en-US" dirty="0"/>
              <a:t>五、营养液栽培系统</a:t>
            </a:r>
          </a:p>
        </p:txBody>
      </p:sp>
      <p:pic>
        <p:nvPicPr>
          <p:cNvPr id="4" name="图片 3">
            <a:extLst>
              <a:ext uri="{FF2B5EF4-FFF2-40B4-BE49-F238E27FC236}">
                <a16:creationId xmlns:a16="http://schemas.microsoft.com/office/drawing/2014/main" id="{C0B1EB99-00C6-4AAE-ADC5-FCF58AE108F6}"/>
              </a:ext>
            </a:extLst>
          </p:cNvPr>
          <p:cNvPicPr/>
          <p:nvPr/>
        </p:nvPicPr>
        <p:blipFill>
          <a:blip r:embed="rId2">
            <a:extLst>
              <a:ext uri="{28A0092B-C50C-407E-A947-70E740481C1C}">
                <a14:useLocalDpi xmlns:a14="http://schemas.microsoft.com/office/drawing/2010/main" val="0"/>
              </a:ext>
            </a:extLst>
          </a:blip>
          <a:srcRect/>
          <a:stretch>
            <a:fillRect/>
          </a:stretch>
        </p:blipFill>
        <p:spPr>
          <a:xfrm>
            <a:off x="7218998" y="1083417"/>
            <a:ext cx="2981960" cy="2448560"/>
          </a:xfrm>
          <a:prstGeom prst="rect">
            <a:avLst/>
          </a:prstGeom>
          <a:noFill/>
          <a:ln>
            <a:noFill/>
          </a:ln>
        </p:spPr>
      </p:pic>
      <p:pic>
        <p:nvPicPr>
          <p:cNvPr id="5" name="图片 4">
            <a:extLst>
              <a:ext uri="{FF2B5EF4-FFF2-40B4-BE49-F238E27FC236}">
                <a16:creationId xmlns:a16="http://schemas.microsoft.com/office/drawing/2014/main" id="{D81279E7-9451-4F83-AFB3-7D312D0653A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a:xfrm>
            <a:off x="7218998" y="3531977"/>
            <a:ext cx="2981960" cy="2106823"/>
          </a:xfrm>
          <a:prstGeom prst="rect">
            <a:avLst/>
          </a:prstGeom>
          <a:noFill/>
          <a:ln>
            <a:noFill/>
          </a:ln>
        </p:spPr>
      </p:pic>
      <p:sp>
        <p:nvSpPr>
          <p:cNvPr id="11" name="矩形 10">
            <a:extLst>
              <a:ext uri="{FF2B5EF4-FFF2-40B4-BE49-F238E27FC236}">
                <a16:creationId xmlns:a16="http://schemas.microsoft.com/office/drawing/2014/main" id="{28D7C662-A739-4F1B-B740-06C8FEE19C45}"/>
              </a:ext>
            </a:extLst>
          </p:cNvPr>
          <p:cNvSpPr/>
          <p:nvPr/>
        </p:nvSpPr>
        <p:spPr>
          <a:xfrm>
            <a:off x="7817233" y="5638800"/>
            <a:ext cx="1785489" cy="369332"/>
          </a:xfrm>
          <a:prstGeom prst="rect">
            <a:avLst/>
          </a:prstGeom>
        </p:spPr>
        <p:txBody>
          <a:bodyPr wrap="none">
            <a:spAutoFit/>
          </a:bodyPr>
          <a:lstStyle/>
          <a:p>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新型</a:t>
            </a:r>
            <a:r>
              <a:rPr lang="en-US" altLang="zh-CN" kern="100" dirty="0">
                <a:latin typeface="Times New Roman" panose="02020603050405020304" pitchFamily="18" charset="0"/>
                <a:ea typeface="宋体" panose="02010600030101010101" pitchFamily="2" charset="-122"/>
              </a:rPr>
              <a:t>EPP </a:t>
            </a:r>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栽培槽</a:t>
            </a:r>
            <a:endParaRPr lang="zh-CN" altLang="en-US" dirty="0"/>
          </a:p>
        </p:txBody>
      </p:sp>
      <p:sp>
        <p:nvSpPr>
          <p:cNvPr id="12" name="文本框 11">
            <a:extLst>
              <a:ext uri="{FF2B5EF4-FFF2-40B4-BE49-F238E27FC236}">
                <a16:creationId xmlns:a16="http://schemas.microsoft.com/office/drawing/2014/main" id="{F1AE99A7-7317-4DBB-BBA0-A8F57440B9AF}"/>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29778088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342AFD8D-B24B-44EC-A25A-BC4D8CBAA4FC}"/>
              </a:ext>
            </a:extLst>
          </p:cNvPr>
          <p:cNvSpPr>
            <a:spLocks noGrp="1"/>
          </p:cNvSpPr>
          <p:nvPr>
            <p:ph type="title"/>
          </p:nvPr>
        </p:nvSpPr>
        <p:spPr/>
        <p:txBody>
          <a:bodyPr/>
          <a:lstStyle/>
          <a:p>
            <a:r>
              <a:rPr lang="zh-CN" altLang="en-US" dirty="0"/>
              <a:t>六、智能控制系统</a:t>
            </a:r>
          </a:p>
        </p:txBody>
      </p:sp>
      <p:sp>
        <p:nvSpPr>
          <p:cNvPr id="5" name="内容占位符 4">
            <a:extLst>
              <a:ext uri="{FF2B5EF4-FFF2-40B4-BE49-F238E27FC236}">
                <a16:creationId xmlns:a16="http://schemas.microsoft.com/office/drawing/2014/main" id="{12129650-7C94-494B-BA50-3402D1918C20}"/>
              </a:ext>
            </a:extLst>
          </p:cNvPr>
          <p:cNvSpPr>
            <a:spLocks noGrp="1"/>
          </p:cNvSpPr>
          <p:nvPr>
            <p:ph idx="1"/>
          </p:nvPr>
        </p:nvSpPr>
        <p:spPr/>
        <p:txBody>
          <a:bodyPr>
            <a:normAutofit lnSpcReduction="10000"/>
          </a:bodyPr>
          <a:lstStyle/>
          <a:p>
            <a:r>
              <a:rPr lang="zh-CN" altLang="en-US" dirty="0">
                <a:solidFill>
                  <a:srgbClr val="0000FF"/>
                </a:solidFill>
              </a:rPr>
              <a:t>定义：</a:t>
            </a:r>
            <a:r>
              <a:rPr lang="zh-CN" altLang="en-US" dirty="0"/>
              <a:t>人工光植物工厂中的智能控制系统通过传感器对植物工厂内光照、温度、湿度、</a:t>
            </a:r>
            <a:r>
              <a:rPr lang="en-US" altLang="zh-CN" dirty="0"/>
              <a:t>CO2</a:t>
            </a:r>
            <a:r>
              <a:rPr lang="zh-CN" altLang="en-US" dirty="0"/>
              <a:t>、气流及营养液</a:t>
            </a:r>
            <a:r>
              <a:rPr lang="en-US" altLang="zh-CN" dirty="0"/>
              <a:t>EC</a:t>
            </a:r>
            <a:r>
              <a:rPr lang="zh-CN" altLang="en-US" dirty="0"/>
              <a:t>、</a:t>
            </a:r>
            <a:r>
              <a:rPr lang="en-US" altLang="zh-CN" dirty="0"/>
              <a:t>pH </a:t>
            </a:r>
            <a:r>
              <a:rPr lang="zh-CN" altLang="en-US" dirty="0"/>
              <a:t>等参数进行采集后，由计算机控制空调系统的开闭、风机运行速度、光源控制器、二氧化碳控制阀等的运行状态。</a:t>
            </a:r>
            <a:endParaRPr lang="en-US" altLang="zh-CN" dirty="0"/>
          </a:p>
          <a:p>
            <a:r>
              <a:rPr lang="zh-CN" altLang="en-US" dirty="0">
                <a:solidFill>
                  <a:srgbClr val="0000FF"/>
                </a:solidFill>
              </a:rPr>
              <a:t>主要类型</a:t>
            </a:r>
            <a:r>
              <a:rPr lang="zh-CN" altLang="en-US" dirty="0"/>
              <a:t>：</a:t>
            </a:r>
            <a:endParaRPr lang="en-US" altLang="zh-CN" dirty="0"/>
          </a:p>
          <a:p>
            <a:pPr lvl="1"/>
            <a:r>
              <a:rPr lang="zh-CN" altLang="en-US" dirty="0"/>
              <a:t>单片机控制系统、</a:t>
            </a:r>
            <a:endParaRPr lang="en-US" altLang="zh-CN" dirty="0"/>
          </a:p>
          <a:p>
            <a:pPr lvl="1"/>
            <a:r>
              <a:rPr lang="zh-CN" altLang="en-US" dirty="0"/>
              <a:t>工控机控制系统、</a:t>
            </a:r>
            <a:endParaRPr lang="en-US" altLang="zh-CN" dirty="0"/>
          </a:p>
          <a:p>
            <a:pPr lvl="1"/>
            <a:r>
              <a:rPr lang="zh-CN" altLang="en-US" dirty="0"/>
              <a:t>可编程式控制器控制系统、</a:t>
            </a:r>
            <a:endParaRPr lang="en-US" altLang="zh-CN" dirty="0"/>
          </a:p>
          <a:p>
            <a:pPr lvl="1"/>
            <a:r>
              <a:rPr lang="zh-CN" altLang="en-US" dirty="0"/>
              <a:t>基于现场总线的分布式智能控制系统、</a:t>
            </a:r>
            <a:endParaRPr lang="en-US" altLang="zh-CN" dirty="0"/>
          </a:p>
          <a:p>
            <a:pPr lvl="1"/>
            <a:r>
              <a:rPr lang="zh-CN" altLang="en-US" dirty="0"/>
              <a:t>基于 </a:t>
            </a:r>
            <a:r>
              <a:rPr lang="en-US" altLang="zh-CN" dirty="0"/>
              <a:t>ZigBee </a:t>
            </a:r>
            <a:r>
              <a:rPr lang="zh-CN" altLang="en-US" dirty="0"/>
              <a:t>技术的无线网络智能控制系统、</a:t>
            </a:r>
            <a:endParaRPr lang="en-US" altLang="zh-CN" dirty="0"/>
          </a:p>
          <a:p>
            <a:pPr lvl="1"/>
            <a:r>
              <a:rPr lang="zh-CN" altLang="en-US" dirty="0"/>
              <a:t>嵌入式 </a:t>
            </a:r>
            <a:r>
              <a:rPr lang="en-US" altLang="zh-CN" dirty="0"/>
              <a:t>Linux </a:t>
            </a:r>
            <a:r>
              <a:rPr lang="zh-CN" altLang="en-US" dirty="0"/>
              <a:t>系统等。</a:t>
            </a:r>
            <a:endParaRPr lang="en-US" altLang="zh-CN" dirty="0"/>
          </a:p>
          <a:p>
            <a:endParaRPr lang="zh-CN" altLang="en-US" dirty="0"/>
          </a:p>
        </p:txBody>
      </p:sp>
      <p:sp>
        <p:nvSpPr>
          <p:cNvPr id="6" name="文本框 5">
            <a:extLst>
              <a:ext uri="{FF2B5EF4-FFF2-40B4-BE49-F238E27FC236}">
                <a16:creationId xmlns:a16="http://schemas.microsoft.com/office/drawing/2014/main" id="{042226EF-4FA7-4636-A47E-242B74B91A06}"/>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21524123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133695-A26D-4C08-8813-F223F89384DE}"/>
              </a:ext>
            </a:extLst>
          </p:cNvPr>
          <p:cNvSpPr>
            <a:spLocks noGrp="1"/>
          </p:cNvSpPr>
          <p:nvPr>
            <p:ph type="title"/>
          </p:nvPr>
        </p:nvSpPr>
        <p:spPr/>
        <p:txBody>
          <a:bodyPr/>
          <a:lstStyle/>
          <a:p>
            <a:r>
              <a:rPr lang="zh-CN" altLang="en-US" dirty="0"/>
              <a:t>七、辅助机械</a:t>
            </a:r>
          </a:p>
        </p:txBody>
      </p:sp>
      <p:sp>
        <p:nvSpPr>
          <p:cNvPr id="3" name="内容占位符 2">
            <a:extLst>
              <a:ext uri="{FF2B5EF4-FFF2-40B4-BE49-F238E27FC236}">
                <a16:creationId xmlns:a16="http://schemas.microsoft.com/office/drawing/2014/main" id="{995C1FD6-1243-43FE-BBFF-C1BFA7F7441C}"/>
              </a:ext>
            </a:extLst>
          </p:cNvPr>
          <p:cNvSpPr>
            <a:spLocks noGrp="1"/>
          </p:cNvSpPr>
          <p:nvPr>
            <p:ph idx="1"/>
          </p:nvPr>
        </p:nvSpPr>
        <p:spPr/>
        <p:txBody>
          <a:bodyPr>
            <a:normAutofit lnSpcReduction="10000"/>
          </a:bodyPr>
          <a:lstStyle/>
          <a:p>
            <a:r>
              <a:rPr lang="zh-CN" altLang="en-US" b="1" dirty="0"/>
              <a:t>（一）播种机</a:t>
            </a:r>
            <a:endParaRPr lang="en-US" altLang="zh-CN" b="1" dirty="0"/>
          </a:p>
          <a:p>
            <a:pPr lvl="1"/>
            <a:r>
              <a:rPr lang="zh-CN" altLang="en-US" dirty="0"/>
              <a:t>在设施作物生产中较为常见，多以塑料穴盘为播种对象，采用针式或滚筒式真空结构，将种子吸附在其小孔上，当吸附机构或穴盘相对运动至预设位置时，空穴上方的小孔失去真空吸力，种子落到下方的穴盘内， 后经覆土、浇水等工序，完成播种过程。</a:t>
            </a:r>
            <a:endParaRPr lang="en-US" altLang="zh-CN" dirty="0"/>
          </a:p>
          <a:p>
            <a:r>
              <a:rPr lang="zh-CN" altLang="en-US" b="1" dirty="0"/>
              <a:t>（二）移栽机</a:t>
            </a:r>
            <a:endParaRPr lang="en-US" altLang="zh-CN" b="1" dirty="0"/>
          </a:p>
          <a:p>
            <a:pPr lvl="1"/>
            <a:r>
              <a:rPr lang="zh-CN" altLang="en-US" dirty="0"/>
              <a:t>移栽机主要以穴盘苗为操作对象，将其以一定密度移至栽培区域。</a:t>
            </a:r>
            <a:endParaRPr lang="en-US" altLang="zh-CN" dirty="0"/>
          </a:p>
          <a:p>
            <a:pPr lvl="1"/>
            <a:r>
              <a:rPr lang="zh-CN" altLang="en-US" dirty="0"/>
              <a:t>在</a:t>
            </a:r>
            <a:r>
              <a:rPr lang="zh-CN" altLang="en-US" dirty="0">
                <a:solidFill>
                  <a:srgbClr val="0000FF"/>
                </a:solidFill>
              </a:rPr>
              <a:t>露地栽培</a:t>
            </a:r>
            <a:r>
              <a:rPr lang="zh-CN" altLang="en-US" dirty="0"/>
              <a:t>中，移栽机多为轮式可移动型，兼具土壤起垄和覆土功能，将穴盘苗以设定的间距栽植于土壤中。</a:t>
            </a:r>
            <a:endParaRPr lang="en-US" altLang="zh-CN" dirty="0"/>
          </a:p>
          <a:p>
            <a:pPr lvl="1"/>
            <a:r>
              <a:rPr lang="zh-CN" altLang="en-US" dirty="0"/>
              <a:t>在</a:t>
            </a:r>
            <a:r>
              <a:rPr lang="zh-CN" altLang="en-US" dirty="0">
                <a:solidFill>
                  <a:srgbClr val="0000FF"/>
                </a:solidFill>
              </a:rPr>
              <a:t>设施无土栽培</a:t>
            </a:r>
            <a:r>
              <a:rPr lang="zh-CN" altLang="en-US" dirty="0"/>
              <a:t>应用情况下，移栽机通常为固定台式，将幼苗穴盘置于配套流水线上，采用机械手将幼苗移出，置于栽培槽上。</a:t>
            </a:r>
          </a:p>
        </p:txBody>
      </p:sp>
      <p:sp>
        <p:nvSpPr>
          <p:cNvPr id="4" name="文本框 3">
            <a:extLst>
              <a:ext uri="{FF2B5EF4-FFF2-40B4-BE49-F238E27FC236}">
                <a16:creationId xmlns:a16="http://schemas.microsoft.com/office/drawing/2014/main" id="{2C1ECE16-0AA4-411F-BD80-F65B249FB345}"/>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25165418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2016F6-35E1-460B-9465-6732BEF8BAC6}"/>
              </a:ext>
            </a:extLst>
          </p:cNvPr>
          <p:cNvSpPr>
            <a:spLocks noGrp="1"/>
          </p:cNvSpPr>
          <p:nvPr>
            <p:ph type="title"/>
          </p:nvPr>
        </p:nvSpPr>
        <p:spPr/>
        <p:txBody>
          <a:bodyPr/>
          <a:lstStyle/>
          <a:p>
            <a:r>
              <a:rPr lang="zh-CN" altLang="en-US" dirty="0"/>
              <a:t>七、辅助机械</a:t>
            </a:r>
          </a:p>
        </p:txBody>
      </p:sp>
      <p:sp>
        <p:nvSpPr>
          <p:cNvPr id="3" name="内容占位符 2">
            <a:extLst>
              <a:ext uri="{FF2B5EF4-FFF2-40B4-BE49-F238E27FC236}">
                <a16:creationId xmlns:a16="http://schemas.microsoft.com/office/drawing/2014/main" id="{B3DEF31E-4173-494F-BCC2-A1978444AA58}"/>
              </a:ext>
            </a:extLst>
          </p:cNvPr>
          <p:cNvSpPr>
            <a:spLocks noGrp="1"/>
          </p:cNvSpPr>
          <p:nvPr>
            <p:ph idx="1"/>
          </p:nvPr>
        </p:nvSpPr>
        <p:spPr/>
        <p:txBody>
          <a:bodyPr>
            <a:noAutofit/>
          </a:bodyPr>
          <a:lstStyle/>
          <a:p>
            <a:r>
              <a:rPr lang="zh-CN" altLang="en-US" b="1" dirty="0"/>
              <a:t>（三）采收包装机</a:t>
            </a:r>
            <a:endParaRPr lang="en-US" altLang="zh-CN" b="1" dirty="0"/>
          </a:p>
          <a:p>
            <a:pPr lvl="1"/>
            <a:r>
              <a:rPr lang="zh-CN" altLang="en-US" dirty="0"/>
              <a:t>采收和包装</a:t>
            </a:r>
            <a:r>
              <a:rPr lang="zh-CN" altLang="en-US" dirty="0">
                <a:solidFill>
                  <a:srgbClr val="0000FF"/>
                </a:solidFill>
              </a:rPr>
              <a:t>操作对象</a:t>
            </a:r>
            <a:r>
              <a:rPr lang="zh-CN" altLang="en-US" dirty="0"/>
              <a:t>由植株个体转变为栽培板单元，较定植、移栽阶段更加标准化，过程中涉及栽培板的运输、成菜的取放、根系切除、老叶去除以及产品包装等一系列工序。</a:t>
            </a:r>
            <a:endParaRPr lang="en-US" altLang="zh-CN" dirty="0"/>
          </a:p>
          <a:p>
            <a:pPr lvl="1"/>
            <a:r>
              <a:rPr lang="zh-CN" altLang="en-US" dirty="0"/>
              <a:t>栽培板运输可采用</a:t>
            </a:r>
            <a:r>
              <a:rPr lang="zh-CN" altLang="en-US" dirty="0">
                <a:solidFill>
                  <a:srgbClr val="0000FF"/>
                </a:solidFill>
              </a:rPr>
              <a:t>移栽收获机器人</a:t>
            </a:r>
            <a:r>
              <a:rPr lang="zh-CN" altLang="en-US" dirty="0"/>
              <a:t>等智能栽培板物流系统完成。</a:t>
            </a:r>
            <a:endParaRPr lang="en-US" altLang="zh-CN" dirty="0"/>
          </a:p>
          <a:p>
            <a:r>
              <a:rPr lang="zh-CN" altLang="en-US" b="1" dirty="0"/>
              <a:t>（四）升降机</a:t>
            </a:r>
            <a:endParaRPr lang="en-US" altLang="zh-CN" b="1" dirty="0"/>
          </a:p>
          <a:p>
            <a:pPr lvl="1"/>
            <a:r>
              <a:rPr lang="zh-CN" altLang="en-US" dirty="0">
                <a:solidFill>
                  <a:srgbClr val="0000FF"/>
                </a:solidFill>
              </a:rPr>
              <a:t>两端固定式升降机</a:t>
            </a:r>
            <a:r>
              <a:rPr lang="zh-CN" altLang="en-US" dirty="0"/>
              <a:t>位于栽培架两端，操作人员立于升降平台上，在一端将定植有（幼）小苗的栽培板置于栽培槽上， 另一端进行大（成）菜的采收工作。</a:t>
            </a:r>
            <a:endParaRPr lang="en-US" altLang="zh-CN" dirty="0"/>
          </a:p>
          <a:p>
            <a:pPr lvl="1"/>
            <a:r>
              <a:rPr lang="zh-CN" altLang="en-US" dirty="0">
                <a:solidFill>
                  <a:srgbClr val="0000FF"/>
                </a:solidFill>
              </a:rPr>
              <a:t>架间可移动式升降机</a:t>
            </a:r>
            <a:r>
              <a:rPr lang="zh-CN" altLang="en-US" dirty="0"/>
              <a:t>依靠轮子或轨道在相邻栽培架间移动、升降。</a:t>
            </a:r>
            <a:endParaRPr lang="en-US" altLang="zh-CN" dirty="0"/>
          </a:p>
        </p:txBody>
      </p:sp>
      <p:sp>
        <p:nvSpPr>
          <p:cNvPr id="8" name="文本框 7">
            <a:extLst>
              <a:ext uri="{FF2B5EF4-FFF2-40B4-BE49-F238E27FC236}">
                <a16:creationId xmlns:a16="http://schemas.microsoft.com/office/drawing/2014/main" id="{63595F35-BFFD-4377-86DF-5E4014E6E335}"/>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4803189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562ED4BB-9AEF-434F-B7C7-2B5DF8098B9C}"/>
              </a:ext>
            </a:extLst>
          </p:cNvPr>
          <p:cNvSpPr>
            <a:spLocks noGrp="1"/>
          </p:cNvSpPr>
          <p:nvPr>
            <p:ph type="title"/>
          </p:nvPr>
        </p:nvSpPr>
        <p:spPr/>
        <p:txBody>
          <a:bodyPr/>
          <a:lstStyle/>
          <a:p>
            <a:r>
              <a:rPr lang="zh-CN" altLang="en-US" dirty="0"/>
              <a:t>第四节 植物工厂光环境</a:t>
            </a:r>
            <a:br>
              <a:rPr lang="en-US" altLang="zh-CN" dirty="0"/>
            </a:br>
            <a:r>
              <a:rPr lang="zh-CN" altLang="en-US" dirty="0"/>
              <a:t>及其调控技术</a:t>
            </a:r>
          </a:p>
        </p:txBody>
      </p:sp>
      <p:sp>
        <p:nvSpPr>
          <p:cNvPr id="5" name="文本框 4">
            <a:extLst>
              <a:ext uri="{FF2B5EF4-FFF2-40B4-BE49-F238E27FC236}">
                <a16:creationId xmlns:a16="http://schemas.microsoft.com/office/drawing/2014/main" id="{5F976A0F-4C6C-44DB-8A13-CAEE066E1F52}"/>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28180821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818C665-368A-43F2-80F1-BBC391CA1937}"/>
              </a:ext>
            </a:extLst>
          </p:cNvPr>
          <p:cNvSpPr>
            <a:spLocks noGrp="1"/>
          </p:cNvSpPr>
          <p:nvPr>
            <p:ph type="title"/>
          </p:nvPr>
        </p:nvSpPr>
        <p:spPr/>
        <p:txBody>
          <a:bodyPr/>
          <a:lstStyle/>
          <a:p>
            <a:r>
              <a:rPr lang="zh-CN" altLang="en-US" dirty="0"/>
              <a:t>一、人工光源</a:t>
            </a:r>
          </a:p>
        </p:txBody>
      </p:sp>
      <p:sp>
        <p:nvSpPr>
          <p:cNvPr id="4" name="内容占位符 3">
            <a:extLst>
              <a:ext uri="{FF2B5EF4-FFF2-40B4-BE49-F238E27FC236}">
                <a16:creationId xmlns:a16="http://schemas.microsoft.com/office/drawing/2014/main" id="{454C65BC-7920-4C1D-9744-279F294BEC88}"/>
              </a:ext>
            </a:extLst>
          </p:cNvPr>
          <p:cNvSpPr>
            <a:spLocks noGrp="1"/>
          </p:cNvSpPr>
          <p:nvPr>
            <p:ph idx="1"/>
          </p:nvPr>
        </p:nvSpPr>
        <p:spPr/>
        <p:txBody>
          <a:bodyPr>
            <a:normAutofit/>
          </a:bodyPr>
          <a:lstStyle/>
          <a:p>
            <a:r>
              <a:rPr lang="zh-CN" altLang="en-US" b="1" dirty="0"/>
              <a:t>（一）植物生产对人工光源的要求</a:t>
            </a:r>
            <a:endParaRPr lang="en-US" altLang="zh-CN" b="1" dirty="0"/>
          </a:p>
          <a:p>
            <a:pPr lvl="1"/>
            <a:r>
              <a:rPr lang="zh-CN" altLang="en-US" dirty="0">
                <a:solidFill>
                  <a:srgbClr val="0000FF"/>
                </a:solidFill>
              </a:rPr>
              <a:t>光谱性能方面</a:t>
            </a:r>
            <a:r>
              <a:rPr lang="zh-CN" altLang="en-US" dirty="0"/>
              <a:t>：既能保证植物光合对光质的需求，又要尽可能减少无效光谱和能源消耗。</a:t>
            </a:r>
          </a:p>
          <a:p>
            <a:pPr lvl="1"/>
            <a:r>
              <a:rPr lang="zh-CN" altLang="en-US" dirty="0">
                <a:solidFill>
                  <a:srgbClr val="0000FF"/>
                </a:solidFill>
              </a:rPr>
              <a:t>发光效率方面</a:t>
            </a:r>
            <a:r>
              <a:rPr lang="zh-CN" altLang="en-US" dirty="0"/>
              <a:t>：要求发出的光合有效辐射量与消耗功率之比达到较高水平。</a:t>
            </a:r>
            <a:endParaRPr lang="en-US" altLang="zh-CN" dirty="0"/>
          </a:p>
          <a:p>
            <a:pPr lvl="1"/>
            <a:r>
              <a:rPr lang="zh-CN" altLang="en-US" dirty="0">
                <a:solidFill>
                  <a:srgbClr val="0000FF"/>
                </a:solidFill>
              </a:rPr>
              <a:t>使用寿命方面</a:t>
            </a:r>
            <a:r>
              <a:rPr lang="zh-CN" altLang="en-US" dirty="0"/>
              <a:t>：希望使用寿命尽可能长一些，光衰小一些，价格相对低一些等。</a:t>
            </a:r>
          </a:p>
          <a:p>
            <a:endParaRPr lang="zh-CN" altLang="en-US" b="1" dirty="0"/>
          </a:p>
        </p:txBody>
      </p:sp>
      <p:sp>
        <p:nvSpPr>
          <p:cNvPr id="5" name="文本框 4">
            <a:extLst>
              <a:ext uri="{FF2B5EF4-FFF2-40B4-BE49-F238E27FC236}">
                <a16:creationId xmlns:a16="http://schemas.microsoft.com/office/drawing/2014/main" id="{5DA9F3F6-7299-41E3-AAB6-82109F5BE2BA}"/>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33175340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326A3D-1F0F-453B-96EA-BC1E0B6A8DA7}"/>
              </a:ext>
            </a:extLst>
          </p:cNvPr>
          <p:cNvSpPr>
            <a:spLocks noGrp="1"/>
          </p:cNvSpPr>
          <p:nvPr>
            <p:ph type="title"/>
          </p:nvPr>
        </p:nvSpPr>
        <p:spPr/>
        <p:txBody>
          <a:bodyPr/>
          <a:lstStyle/>
          <a:p>
            <a:r>
              <a:rPr lang="zh-CN" altLang="en-US" dirty="0"/>
              <a:t>一、人工光源</a:t>
            </a:r>
          </a:p>
        </p:txBody>
      </p:sp>
      <p:sp>
        <p:nvSpPr>
          <p:cNvPr id="3" name="内容占位符 2">
            <a:extLst>
              <a:ext uri="{FF2B5EF4-FFF2-40B4-BE49-F238E27FC236}">
                <a16:creationId xmlns:a16="http://schemas.microsoft.com/office/drawing/2014/main" id="{8C52598A-0EC4-4C7C-A9F5-0F7F2EAB8A80}"/>
              </a:ext>
            </a:extLst>
          </p:cNvPr>
          <p:cNvSpPr>
            <a:spLocks noGrp="1"/>
          </p:cNvSpPr>
          <p:nvPr>
            <p:ph idx="1"/>
          </p:nvPr>
        </p:nvSpPr>
        <p:spPr/>
        <p:txBody>
          <a:bodyPr>
            <a:normAutofit lnSpcReduction="10000"/>
          </a:bodyPr>
          <a:lstStyle/>
          <a:p>
            <a:r>
              <a:rPr lang="zh-CN" altLang="en-US" b="1" dirty="0"/>
              <a:t>（二）植物工厂的主要人工光源</a:t>
            </a:r>
            <a:endParaRPr lang="en-US" altLang="zh-CN" b="1" dirty="0"/>
          </a:p>
          <a:p>
            <a:r>
              <a:rPr lang="en-US" altLang="zh-CN" dirty="0"/>
              <a:t>1.</a:t>
            </a:r>
            <a:r>
              <a:rPr lang="zh-CN" altLang="en-US" dirty="0"/>
              <a:t>高压钠灯：</a:t>
            </a:r>
            <a:endParaRPr lang="en-US" altLang="zh-CN" dirty="0"/>
          </a:p>
          <a:p>
            <a:pPr lvl="1"/>
            <a:r>
              <a:rPr lang="zh-CN" altLang="en-US" dirty="0">
                <a:solidFill>
                  <a:srgbClr val="0000FF"/>
                </a:solidFill>
              </a:rPr>
              <a:t>定义：</a:t>
            </a:r>
            <a:r>
              <a:rPr lang="zh-CN" altLang="en-US" dirty="0"/>
              <a:t>是在放电管内充高压钠蒸气，并添加少量氙（</a:t>
            </a:r>
            <a:r>
              <a:rPr lang="en-US" altLang="zh-CN" dirty="0" err="1"/>
              <a:t>Xe</a:t>
            </a:r>
            <a:r>
              <a:rPr lang="zh-CN" altLang="en-US" dirty="0"/>
              <a:t>）和汞（</a:t>
            </a:r>
            <a:r>
              <a:rPr lang="en-US" altLang="zh-CN" dirty="0"/>
              <a:t>Hg</a:t>
            </a:r>
            <a:r>
              <a:rPr lang="zh-CN" altLang="en-US" dirty="0"/>
              <a:t>）等金属的卤化物帮助起辉的一种高效光源。</a:t>
            </a:r>
            <a:endParaRPr lang="en-US" altLang="zh-CN" dirty="0"/>
          </a:p>
          <a:p>
            <a:pPr lvl="1"/>
            <a:r>
              <a:rPr lang="zh-CN" altLang="en-US" dirty="0">
                <a:solidFill>
                  <a:srgbClr val="0000FF"/>
                </a:solidFill>
              </a:rPr>
              <a:t>特点</a:t>
            </a:r>
            <a:r>
              <a:rPr lang="zh-CN" altLang="en-US" dirty="0"/>
              <a:t>：发光效率高，功率大；寿命长（</a:t>
            </a:r>
            <a:r>
              <a:rPr lang="en-US" altLang="zh-CN" dirty="0"/>
              <a:t>12 000~20 000 h</a:t>
            </a:r>
            <a:r>
              <a:rPr lang="zh-CN" altLang="en-US" dirty="0"/>
              <a:t>）； 但其光谱分布范围较窄，以黄橙色光为主。</a:t>
            </a:r>
            <a:endParaRPr lang="en-US" altLang="zh-CN" dirty="0"/>
          </a:p>
          <a:p>
            <a:pPr lvl="1"/>
            <a:r>
              <a:rPr lang="zh-CN" altLang="en-US" dirty="0">
                <a:solidFill>
                  <a:srgbClr val="0000FF"/>
                </a:solidFill>
              </a:rPr>
              <a:t>应用</a:t>
            </a:r>
            <a:r>
              <a:rPr lang="zh-CN" altLang="en-US" dirty="0"/>
              <a:t>：由于缺少植物生长必需的红色和蓝色光谱，还会发出大量的红外热，不利于多层立体式栽培。人工光植物工厂已经很少采用，或采取降温措施（如采用玻璃隔离或降温水罩）减少热量向栽培床散失；</a:t>
            </a:r>
            <a:endParaRPr lang="en-US" altLang="zh-CN" dirty="0"/>
          </a:p>
          <a:p>
            <a:pPr lvl="1"/>
            <a:r>
              <a:rPr lang="zh-CN" altLang="en-US" dirty="0"/>
              <a:t>针对光谱成分中蓝光缺乏的问题，通过在两个高压钠灯之间加入一些蓝色</a:t>
            </a:r>
            <a:r>
              <a:rPr lang="en-US" altLang="zh-CN" dirty="0"/>
              <a:t>LED </a:t>
            </a:r>
            <a:r>
              <a:rPr lang="zh-CN" altLang="en-US" dirty="0"/>
              <a:t>光源，以弥补其蓝色光谱的不足。</a:t>
            </a:r>
          </a:p>
        </p:txBody>
      </p:sp>
      <p:sp>
        <p:nvSpPr>
          <p:cNvPr id="12" name="文本框 11">
            <a:extLst>
              <a:ext uri="{FF2B5EF4-FFF2-40B4-BE49-F238E27FC236}">
                <a16:creationId xmlns:a16="http://schemas.microsoft.com/office/drawing/2014/main" id="{02C21128-BBDC-4910-9D15-E66BB8B7D10D}"/>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28010472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326A3D-1F0F-453B-96EA-BC1E0B6A8DA7}"/>
              </a:ext>
            </a:extLst>
          </p:cNvPr>
          <p:cNvSpPr>
            <a:spLocks noGrp="1"/>
          </p:cNvSpPr>
          <p:nvPr>
            <p:ph type="title"/>
          </p:nvPr>
        </p:nvSpPr>
        <p:spPr/>
        <p:txBody>
          <a:bodyPr/>
          <a:lstStyle/>
          <a:p>
            <a:r>
              <a:rPr lang="zh-CN" altLang="en-US" dirty="0"/>
              <a:t>一、人工光源</a:t>
            </a:r>
          </a:p>
        </p:txBody>
      </p:sp>
      <p:sp>
        <p:nvSpPr>
          <p:cNvPr id="3" name="内容占位符 2">
            <a:extLst>
              <a:ext uri="{FF2B5EF4-FFF2-40B4-BE49-F238E27FC236}">
                <a16:creationId xmlns:a16="http://schemas.microsoft.com/office/drawing/2014/main" id="{8C52598A-0EC4-4C7C-A9F5-0F7F2EAB8A80}"/>
              </a:ext>
            </a:extLst>
          </p:cNvPr>
          <p:cNvSpPr>
            <a:spLocks noGrp="1"/>
          </p:cNvSpPr>
          <p:nvPr>
            <p:ph idx="1"/>
          </p:nvPr>
        </p:nvSpPr>
        <p:spPr/>
        <p:txBody>
          <a:bodyPr>
            <a:normAutofit/>
          </a:bodyPr>
          <a:lstStyle/>
          <a:p>
            <a:r>
              <a:rPr lang="zh-CN" altLang="en-US" b="1" dirty="0"/>
              <a:t>（二）植物工厂的主要人工光源</a:t>
            </a:r>
            <a:endParaRPr lang="en-US" altLang="zh-CN" b="1" dirty="0"/>
          </a:p>
          <a:p>
            <a:r>
              <a:rPr lang="en-US" altLang="zh-CN" dirty="0"/>
              <a:t>2.</a:t>
            </a:r>
            <a:r>
              <a:rPr lang="zh-CN" altLang="en-US" dirty="0"/>
              <a:t>荧光灯</a:t>
            </a:r>
            <a:endParaRPr lang="en-US" altLang="zh-CN" dirty="0"/>
          </a:p>
          <a:p>
            <a:pPr lvl="1"/>
            <a:r>
              <a:rPr lang="zh-CN" altLang="en-US" dirty="0">
                <a:solidFill>
                  <a:srgbClr val="0000FF"/>
                </a:solidFill>
              </a:rPr>
              <a:t>定义：</a:t>
            </a:r>
            <a:r>
              <a:rPr lang="zh-CN" altLang="en-US" dirty="0"/>
              <a:t>低压气体放电灯，玻璃管内充有水银蒸气和惰性气体，管内壁涂有荧光粉，光色随管内所涂荧光材料的不同而异。</a:t>
            </a:r>
            <a:endParaRPr lang="en-US" altLang="zh-CN" dirty="0"/>
          </a:p>
          <a:p>
            <a:pPr lvl="1"/>
            <a:r>
              <a:rPr lang="zh-CN" altLang="en-US" dirty="0">
                <a:solidFill>
                  <a:srgbClr val="0000FF"/>
                </a:solidFill>
              </a:rPr>
              <a:t>特点：</a:t>
            </a:r>
            <a:r>
              <a:rPr lang="zh-CN" altLang="en-US" dirty="0"/>
              <a:t>荧光灯光谱性能好，发光效率较高， 功率较小，寿命长（</a:t>
            </a:r>
            <a:r>
              <a:rPr lang="en-US" altLang="zh-CN" dirty="0"/>
              <a:t>12 000 h</a:t>
            </a:r>
            <a:r>
              <a:rPr lang="zh-CN" altLang="en-US" dirty="0"/>
              <a:t>），成本相对较低。此外，荧光灯自身发热量较小，可以贴近植物照射</a:t>
            </a:r>
            <a:endParaRPr lang="en-US" altLang="zh-CN" dirty="0"/>
          </a:p>
          <a:p>
            <a:pPr lvl="1"/>
            <a:r>
              <a:rPr lang="zh-CN" altLang="en-US" dirty="0">
                <a:solidFill>
                  <a:srgbClr val="0000FF"/>
                </a:solidFill>
              </a:rPr>
              <a:t>应用：</a:t>
            </a:r>
            <a:r>
              <a:rPr lang="zh-CN" altLang="en-US" dirty="0"/>
              <a:t>为了弥补红色光谱的不足，通常在荧光灯管之间增加一些红色</a:t>
            </a:r>
            <a:r>
              <a:rPr lang="en-US" altLang="zh-CN" dirty="0"/>
              <a:t>LED </a:t>
            </a:r>
            <a:r>
              <a:rPr lang="zh-CN" altLang="en-US" dirty="0"/>
              <a:t>光源。</a:t>
            </a:r>
          </a:p>
        </p:txBody>
      </p:sp>
      <p:sp>
        <p:nvSpPr>
          <p:cNvPr id="8" name="文本框 7">
            <a:extLst>
              <a:ext uri="{FF2B5EF4-FFF2-40B4-BE49-F238E27FC236}">
                <a16:creationId xmlns:a16="http://schemas.microsoft.com/office/drawing/2014/main" id="{1FD2CEC4-6AC3-493C-B10C-3466ABFEF9F2}"/>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35612762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326A3D-1F0F-453B-96EA-BC1E0B6A8DA7}"/>
              </a:ext>
            </a:extLst>
          </p:cNvPr>
          <p:cNvSpPr>
            <a:spLocks noGrp="1"/>
          </p:cNvSpPr>
          <p:nvPr>
            <p:ph type="title"/>
          </p:nvPr>
        </p:nvSpPr>
        <p:spPr/>
        <p:txBody>
          <a:bodyPr/>
          <a:lstStyle/>
          <a:p>
            <a:r>
              <a:rPr lang="zh-CN" altLang="en-US" dirty="0"/>
              <a:t>一、人工光源</a:t>
            </a:r>
          </a:p>
        </p:txBody>
      </p:sp>
      <p:sp>
        <p:nvSpPr>
          <p:cNvPr id="3" name="内容占位符 2">
            <a:extLst>
              <a:ext uri="{FF2B5EF4-FFF2-40B4-BE49-F238E27FC236}">
                <a16:creationId xmlns:a16="http://schemas.microsoft.com/office/drawing/2014/main" id="{8C52598A-0EC4-4C7C-A9F5-0F7F2EAB8A80}"/>
              </a:ext>
            </a:extLst>
          </p:cNvPr>
          <p:cNvSpPr>
            <a:spLocks noGrp="1"/>
          </p:cNvSpPr>
          <p:nvPr>
            <p:ph idx="1"/>
          </p:nvPr>
        </p:nvSpPr>
        <p:spPr/>
        <p:txBody>
          <a:bodyPr>
            <a:normAutofit/>
          </a:bodyPr>
          <a:lstStyle/>
          <a:p>
            <a:r>
              <a:rPr lang="zh-CN" altLang="en-US" b="1" dirty="0"/>
              <a:t>（二）植物工厂的主要人工光源</a:t>
            </a:r>
            <a:endParaRPr lang="en-US" altLang="zh-CN" b="1" dirty="0"/>
          </a:p>
          <a:p>
            <a:r>
              <a:rPr lang="en-US" altLang="zh-CN" dirty="0"/>
              <a:t>3.</a:t>
            </a:r>
            <a:r>
              <a:rPr lang="zh-CN" altLang="en-US" dirty="0"/>
              <a:t>发光二极管</a:t>
            </a:r>
            <a:endParaRPr lang="en-US" altLang="zh-CN" dirty="0"/>
          </a:p>
          <a:p>
            <a:pPr lvl="1"/>
            <a:r>
              <a:rPr lang="zh-CN" altLang="en-US" dirty="0">
                <a:solidFill>
                  <a:srgbClr val="0000FF"/>
                </a:solidFill>
              </a:rPr>
              <a:t>定义</a:t>
            </a:r>
            <a:r>
              <a:rPr lang="zh-CN" altLang="en-US" dirty="0"/>
              <a:t>：利用固体半导体芯片作为发光材料，当两端加上正向电压，使半导体中的载流子发生复合，放出过剩的能量而引起光子发射，产生可见光。</a:t>
            </a:r>
            <a:endParaRPr lang="en-US" altLang="zh-CN" dirty="0"/>
          </a:p>
          <a:p>
            <a:pPr lvl="1"/>
            <a:r>
              <a:rPr lang="zh-CN" altLang="en-US" dirty="0">
                <a:solidFill>
                  <a:srgbClr val="0000FF"/>
                </a:solidFill>
              </a:rPr>
              <a:t>优势</a:t>
            </a:r>
            <a:r>
              <a:rPr lang="zh-CN" altLang="en-US" dirty="0"/>
              <a:t>：节能、环保、寿命长、单色光、冷光源</a:t>
            </a:r>
            <a:endParaRPr lang="en-US" altLang="zh-CN" dirty="0"/>
          </a:p>
          <a:p>
            <a:pPr lvl="1"/>
            <a:r>
              <a:rPr lang="zh-CN" altLang="en-US" dirty="0"/>
              <a:t>基于以上优势，</a:t>
            </a:r>
            <a:r>
              <a:rPr lang="en-US" altLang="zh-CN" dirty="0"/>
              <a:t>LED </a:t>
            </a:r>
            <a:r>
              <a:rPr lang="zh-CN" altLang="en-US" dirty="0"/>
              <a:t>被认为是人工光植物工厂的理想光源。</a:t>
            </a:r>
            <a:endParaRPr lang="en-US" altLang="zh-CN" dirty="0"/>
          </a:p>
          <a:p>
            <a:pPr lvl="1"/>
            <a:r>
              <a:rPr lang="zh-CN" altLang="en-US" dirty="0"/>
              <a:t>它的应用能够降低能源消耗和运行成本，提高光能利用率和光环境的控制精度，促进植物工厂的普及与推广。同时解决环境污染，提高植物工厂的空间利用率，减少温室效应。</a:t>
            </a:r>
          </a:p>
        </p:txBody>
      </p:sp>
      <p:sp>
        <p:nvSpPr>
          <p:cNvPr id="4" name="文本框 3">
            <a:extLst>
              <a:ext uri="{FF2B5EF4-FFF2-40B4-BE49-F238E27FC236}">
                <a16:creationId xmlns:a16="http://schemas.microsoft.com/office/drawing/2014/main" id="{BAA746E8-8090-48D5-BEE6-87732FEA24A3}"/>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3607056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6">
            <a:extLst>
              <a:ext uri="{FF2B5EF4-FFF2-40B4-BE49-F238E27FC236}">
                <a16:creationId xmlns:a16="http://schemas.microsoft.com/office/drawing/2014/main" id="{E386B761-7FD8-41ED-BE7D-E82DE18583DB}"/>
              </a:ext>
            </a:extLst>
          </p:cNvPr>
          <p:cNvSpPr>
            <a:spLocks noGrp="1"/>
          </p:cNvSpPr>
          <p:nvPr>
            <p:ph sz="half" idx="1"/>
          </p:nvPr>
        </p:nvSpPr>
        <p:spPr/>
        <p:txBody>
          <a:bodyPr>
            <a:normAutofit fontScale="92500" lnSpcReduction="10000"/>
          </a:bodyPr>
          <a:lstStyle/>
          <a:p>
            <a:r>
              <a:rPr lang="zh-CN" altLang="en-US" b="1" dirty="0"/>
              <a:t>（一）植物工厂的概念</a:t>
            </a:r>
            <a:endParaRPr lang="en-US" altLang="zh-CN" b="1" dirty="0"/>
          </a:p>
          <a:p>
            <a:pPr lvl="1"/>
            <a:r>
              <a:rPr lang="zh-CN" altLang="en-US" sz="2600" dirty="0">
                <a:solidFill>
                  <a:srgbClr val="0000FF"/>
                </a:solidFill>
              </a:rPr>
              <a:t>定义：</a:t>
            </a:r>
            <a:r>
              <a:rPr lang="zh-CN" altLang="en-US" sz="2600" dirty="0"/>
              <a:t>在完全密闭或半密闭条件下，通过高精度环境控制，实现作物在垂直立体空间上周年、计划性生产的高效农业系统。</a:t>
            </a:r>
            <a:endParaRPr lang="en-US" altLang="zh-CN" sz="2600" dirty="0"/>
          </a:p>
          <a:p>
            <a:pPr lvl="1">
              <a:lnSpc>
                <a:spcPct val="125000"/>
              </a:lnSpc>
              <a:buClr>
                <a:srgbClr val="0000FF"/>
              </a:buClr>
              <a:defRPr/>
            </a:pPr>
            <a:r>
              <a:rPr lang="zh-CN" altLang="en-US" sz="2600" dirty="0">
                <a:solidFill>
                  <a:srgbClr val="0000FF"/>
                </a:solidFill>
              </a:rPr>
              <a:t>三要素：</a:t>
            </a:r>
            <a:endParaRPr lang="en-US" altLang="zh-CN" sz="2600" dirty="0">
              <a:solidFill>
                <a:srgbClr val="0000FF"/>
              </a:solidFill>
            </a:endParaRPr>
          </a:p>
          <a:p>
            <a:pPr marL="457200" lvl="1" indent="0">
              <a:lnSpc>
                <a:spcPct val="125000"/>
              </a:lnSpc>
              <a:buClr>
                <a:srgbClr val="FF0000"/>
              </a:buClr>
              <a:buNone/>
              <a:defRPr/>
            </a:pPr>
            <a:r>
              <a:rPr lang="zh-CN" altLang="en-US" sz="2600" b="1" dirty="0"/>
              <a:t>厂房</a:t>
            </a:r>
            <a:r>
              <a:rPr lang="en-US" altLang="zh-CN" sz="2600" dirty="0"/>
              <a:t>(</a:t>
            </a:r>
            <a:r>
              <a:rPr lang="zh-CN" altLang="en-US" sz="2600" dirty="0"/>
              <a:t>可控环境系统</a:t>
            </a:r>
            <a:r>
              <a:rPr lang="en-US" altLang="zh-CN" sz="2600" dirty="0"/>
              <a:t>)</a:t>
            </a:r>
          </a:p>
          <a:p>
            <a:pPr marL="457200" lvl="1" indent="0">
              <a:lnSpc>
                <a:spcPct val="125000"/>
              </a:lnSpc>
              <a:buClr>
                <a:srgbClr val="FF0000"/>
              </a:buClr>
              <a:buNone/>
              <a:defRPr/>
            </a:pPr>
            <a:r>
              <a:rPr lang="en-US" altLang="zh-CN" sz="2600" dirty="0"/>
              <a:t>+ </a:t>
            </a:r>
            <a:r>
              <a:rPr lang="zh-CN" altLang="en-US" sz="2600" b="1" dirty="0"/>
              <a:t>流水线</a:t>
            </a:r>
            <a:r>
              <a:rPr lang="en-US" altLang="zh-CN" sz="2600" dirty="0"/>
              <a:t>(</a:t>
            </a:r>
            <a:r>
              <a:rPr lang="zh-CN" altLang="en-US" sz="2600" dirty="0"/>
              <a:t>育苗</a:t>
            </a:r>
            <a:r>
              <a:rPr lang="en-US" altLang="zh-CN" sz="2600" dirty="0"/>
              <a:t>—</a:t>
            </a:r>
            <a:r>
              <a:rPr lang="zh-CN" altLang="en-US" sz="2600" dirty="0"/>
              <a:t>栽培</a:t>
            </a:r>
            <a:r>
              <a:rPr lang="en-US" altLang="zh-CN" sz="2600" dirty="0"/>
              <a:t>—</a:t>
            </a:r>
            <a:r>
              <a:rPr lang="zh-CN" altLang="en-US" sz="2600" dirty="0"/>
              <a:t>收获系统</a:t>
            </a:r>
            <a:r>
              <a:rPr lang="en-US" altLang="zh-CN" sz="2600" dirty="0"/>
              <a:t>)</a:t>
            </a:r>
          </a:p>
          <a:p>
            <a:pPr marL="457200" lvl="1" indent="0">
              <a:lnSpc>
                <a:spcPct val="125000"/>
              </a:lnSpc>
              <a:buClr>
                <a:srgbClr val="FF0000"/>
              </a:buClr>
              <a:buNone/>
              <a:defRPr/>
            </a:pPr>
            <a:r>
              <a:rPr lang="en-US" altLang="zh-CN" sz="2600" dirty="0"/>
              <a:t>+ </a:t>
            </a:r>
            <a:r>
              <a:rPr lang="zh-CN" altLang="en-US" sz="2600" b="1" dirty="0"/>
              <a:t>零件</a:t>
            </a:r>
            <a:r>
              <a:rPr lang="en-US" altLang="zh-CN" sz="2600" dirty="0"/>
              <a:t>(</a:t>
            </a:r>
            <a:r>
              <a:rPr lang="zh-CN" altLang="en-US" sz="2600" dirty="0"/>
              <a:t>种子、肥料等</a:t>
            </a:r>
            <a:r>
              <a:rPr lang="en-US" altLang="zh-CN" sz="2600" dirty="0"/>
              <a:t>) </a:t>
            </a:r>
          </a:p>
          <a:p>
            <a:pPr marL="457200" lvl="1" indent="0">
              <a:lnSpc>
                <a:spcPct val="125000"/>
              </a:lnSpc>
              <a:buClr>
                <a:srgbClr val="FF0000"/>
              </a:buClr>
              <a:buNone/>
              <a:defRPr/>
            </a:pPr>
            <a:r>
              <a:rPr lang="en-US" altLang="zh-CN" sz="2600" b="1" dirty="0"/>
              <a:t>   </a:t>
            </a:r>
            <a:r>
              <a:rPr lang="zh-CN" altLang="en-US" sz="2600" b="1" dirty="0"/>
              <a:t>→农产品</a:t>
            </a:r>
            <a:endParaRPr lang="en-US" altLang="zh-CN" sz="2600" b="1" dirty="0"/>
          </a:p>
          <a:p>
            <a:pPr lvl="1"/>
            <a:endParaRPr lang="en-US" altLang="zh-CN" sz="2400" b="1" dirty="0"/>
          </a:p>
        </p:txBody>
      </p:sp>
      <p:sp>
        <p:nvSpPr>
          <p:cNvPr id="10" name="标题 9">
            <a:extLst>
              <a:ext uri="{FF2B5EF4-FFF2-40B4-BE49-F238E27FC236}">
                <a16:creationId xmlns:a16="http://schemas.microsoft.com/office/drawing/2014/main" id="{8576E038-EF47-40F8-B55E-8158096123CB}"/>
              </a:ext>
            </a:extLst>
          </p:cNvPr>
          <p:cNvSpPr>
            <a:spLocks noGrp="1"/>
          </p:cNvSpPr>
          <p:nvPr>
            <p:ph type="title"/>
          </p:nvPr>
        </p:nvSpPr>
        <p:spPr/>
        <p:txBody>
          <a:bodyPr/>
          <a:lstStyle/>
          <a:p>
            <a:r>
              <a:rPr lang="zh-CN" altLang="en-US" dirty="0"/>
              <a:t>一、植物工厂的概念及优势</a:t>
            </a:r>
          </a:p>
        </p:txBody>
      </p:sp>
      <p:sp>
        <p:nvSpPr>
          <p:cNvPr id="8" name="文本框 7">
            <a:extLst>
              <a:ext uri="{FF2B5EF4-FFF2-40B4-BE49-F238E27FC236}">
                <a16:creationId xmlns:a16="http://schemas.microsoft.com/office/drawing/2014/main" id="{6AA4337F-5BF1-4437-B3B2-4E436269CADE}"/>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pic>
        <p:nvPicPr>
          <p:cNvPr id="11" name="图片 1">
            <a:extLst>
              <a:ext uri="{FF2B5EF4-FFF2-40B4-BE49-F238E27FC236}">
                <a16:creationId xmlns:a16="http://schemas.microsoft.com/office/drawing/2014/main" id="{ECA07C0D-475B-4E65-9560-30D3B800373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2248166"/>
            <a:ext cx="5181600" cy="275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38497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8B2AC0-A86A-4EFB-82C6-0BEE60E7C558}"/>
              </a:ext>
            </a:extLst>
          </p:cNvPr>
          <p:cNvSpPr>
            <a:spLocks noGrp="1"/>
          </p:cNvSpPr>
          <p:nvPr>
            <p:ph type="title"/>
          </p:nvPr>
        </p:nvSpPr>
        <p:spPr/>
        <p:txBody>
          <a:bodyPr/>
          <a:lstStyle/>
          <a:p>
            <a:r>
              <a:rPr lang="zh-CN" altLang="en-US" dirty="0"/>
              <a:t>二、植物工厂电能及光能利用率</a:t>
            </a:r>
          </a:p>
        </p:txBody>
      </p:sp>
      <p:sp>
        <p:nvSpPr>
          <p:cNvPr id="3" name="内容占位符 2">
            <a:extLst>
              <a:ext uri="{FF2B5EF4-FFF2-40B4-BE49-F238E27FC236}">
                <a16:creationId xmlns:a16="http://schemas.microsoft.com/office/drawing/2014/main" id="{5FB44774-1BB6-4107-8DD0-3385697CEBA4}"/>
              </a:ext>
            </a:extLst>
          </p:cNvPr>
          <p:cNvSpPr>
            <a:spLocks noGrp="1"/>
          </p:cNvSpPr>
          <p:nvPr>
            <p:ph idx="1"/>
          </p:nvPr>
        </p:nvSpPr>
        <p:spPr/>
        <p:txBody>
          <a:bodyPr/>
          <a:lstStyle/>
          <a:p>
            <a:r>
              <a:rPr lang="zh-CN" altLang="en-US" dirty="0"/>
              <a:t>在人工光型植物工厂中，电能消耗约占运行成本的</a:t>
            </a:r>
            <a:r>
              <a:rPr lang="en-US" altLang="zh-CN" dirty="0"/>
              <a:t>52%</a:t>
            </a:r>
            <a:r>
              <a:rPr lang="zh-CN" altLang="en-US" dirty="0"/>
              <a:t>，其中用以植物生长的人工光源能耗约占电能总消耗的</a:t>
            </a:r>
            <a:r>
              <a:rPr lang="en-US" altLang="zh-CN" dirty="0"/>
              <a:t>60%</a:t>
            </a:r>
            <a:r>
              <a:rPr lang="zh-CN" altLang="en-US" dirty="0"/>
              <a:t>。</a:t>
            </a:r>
          </a:p>
          <a:p>
            <a:endParaRPr lang="en-US" altLang="zh-CN" dirty="0"/>
          </a:p>
          <a:p>
            <a:endParaRPr lang="en-US" altLang="zh-CN" dirty="0"/>
          </a:p>
          <a:p>
            <a:endParaRPr lang="en-US" altLang="zh-CN" dirty="0"/>
          </a:p>
          <a:p>
            <a:endParaRPr lang="en-US" altLang="zh-CN" dirty="0"/>
          </a:p>
          <a:p>
            <a:endParaRPr lang="en-US" altLang="zh-CN" dirty="0"/>
          </a:p>
          <a:p>
            <a:r>
              <a:rPr lang="zh-CN" altLang="en-US" dirty="0"/>
              <a:t>提高能量利用率是降低人工光型植物工厂生产成本、提高经济效益的重要途径，也是环境友好型可持续发展的必要保障</a:t>
            </a:r>
            <a:r>
              <a:rPr lang="zh-CN" altLang="en-US" b="1" dirty="0"/>
              <a:t>。</a:t>
            </a:r>
            <a:endParaRPr lang="en-US" altLang="zh-CN" b="1" dirty="0"/>
          </a:p>
        </p:txBody>
      </p:sp>
      <p:pic>
        <p:nvPicPr>
          <p:cNvPr id="4" name="内容占位符 5">
            <a:extLst>
              <a:ext uri="{FF2B5EF4-FFF2-40B4-BE49-F238E27FC236}">
                <a16:creationId xmlns:a16="http://schemas.microsoft.com/office/drawing/2014/main" id="{1029CD26-37DE-492E-8000-DA3279026E6F}"/>
              </a:ext>
            </a:extLst>
          </p:cNvPr>
          <p:cNvPicPr>
            <a:picLocks noChangeAspect="1"/>
          </p:cNvPicPr>
          <p:nvPr/>
        </p:nvPicPr>
        <p:blipFill>
          <a:blip r:embed="rId2"/>
          <a:stretch>
            <a:fillRect/>
          </a:stretch>
        </p:blipFill>
        <p:spPr>
          <a:xfrm>
            <a:off x="3813450" y="2217593"/>
            <a:ext cx="5127995" cy="2072565"/>
          </a:xfrm>
          <a:prstGeom prst="rect">
            <a:avLst/>
          </a:prstGeom>
        </p:spPr>
      </p:pic>
      <p:sp>
        <p:nvSpPr>
          <p:cNvPr id="5" name="矩形 4">
            <a:extLst>
              <a:ext uri="{FF2B5EF4-FFF2-40B4-BE49-F238E27FC236}">
                <a16:creationId xmlns:a16="http://schemas.microsoft.com/office/drawing/2014/main" id="{D1A1B59F-556A-42ED-BF0C-CC603AD6A842}"/>
              </a:ext>
            </a:extLst>
          </p:cNvPr>
          <p:cNvSpPr/>
          <p:nvPr/>
        </p:nvSpPr>
        <p:spPr>
          <a:xfrm>
            <a:off x="3743750" y="4453520"/>
            <a:ext cx="5267394" cy="338554"/>
          </a:xfrm>
          <a:prstGeom prst="rect">
            <a:avLst/>
          </a:prstGeom>
        </p:spPr>
        <p:txBody>
          <a:bodyPr wrap="square">
            <a:spAutoFit/>
          </a:bodyPr>
          <a:lstStyle/>
          <a:p>
            <a:pPr algn="ctr"/>
            <a:r>
              <a:rPr lang="zh-CN" altLang="zh-CN" sz="1600" kern="100" dirty="0">
                <a:solidFill>
                  <a:srgbClr val="000000"/>
                </a:solidFill>
                <a:latin typeface="+mn-ea"/>
                <a:cs typeface="宋体" panose="02010600030101010101" pitchFamily="2" charset="-122"/>
              </a:rPr>
              <a:t>人工光植物工厂运行成本（左）及电能消耗（右）</a:t>
            </a:r>
            <a:endParaRPr lang="zh-CN" altLang="en-US" sz="1600" dirty="0">
              <a:latin typeface="+mn-ea"/>
            </a:endParaRPr>
          </a:p>
        </p:txBody>
      </p:sp>
      <p:sp>
        <p:nvSpPr>
          <p:cNvPr id="6" name="文本框 5">
            <a:extLst>
              <a:ext uri="{FF2B5EF4-FFF2-40B4-BE49-F238E27FC236}">
                <a16:creationId xmlns:a16="http://schemas.microsoft.com/office/drawing/2014/main" id="{64C4BF26-0AA6-436F-9212-3829C515B8F1}"/>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22002839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46BE64-508A-4EAC-AE84-64FBC55699DC}"/>
              </a:ext>
            </a:extLst>
          </p:cNvPr>
          <p:cNvSpPr>
            <a:spLocks noGrp="1"/>
          </p:cNvSpPr>
          <p:nvPr>
            <p:ph type="title"/>
          </p:nvPr>
        </p:nvSpPr>
        <p:spPr/>
        <p:txBody>
          <a:bodyPr/>
          <a:lstStyle/>
          <a:p>
            <a:r>
              <a:rPr lang="zh-CN" altLang="en-US" dirty="0"/>
              <a:t>二、植物工厂电能及光能利用率</a:t>
            </a:r>
          </a:p>
        </p:txBody>
      </p:sp>
      <p:sp>
        <p:nvSpPr>
          <p:cNvPr id="7" name="内容占位符 6">
            <a:extLst>
              <a:ext uri="{FF2B5EF4-FFF2-40B4-BE49-F238E27FC236}">
                <a16:creationId xmlns:a16="http://schemas.microsoft.com/office/drawing/2014/main" id="{BAA06A31-1975-4876-B4B1-BD390849EEFE}"/>
              </a:ext>
            </a:extLst>
          </p:cNvPr>
          <p:cNvSpPr>
            <a:spLocks noGrp="1"/>
          </p:cNvSpPr>
          <p:nvPr>
            <p:ph idx="1"/>
          </p:nvPr>
        </p:nvSpPr>
        <p:spPr/>
        <p:txBody>
          <a:bodyPr/>
          <a:lstStyle/>
          <a:p>
            <a:r>
              <a:rPr lang="zh-CN" altLang="en-US" b="1" dirty="0"/>
              <a:t>电能利用率（</a:t>
            </a:r>
            <a:r>
              <a:rPr lang="en-US" altLang="zh-CN" b="1" dirty="0" err="1"/>
              <a:t>EUE</a:t>
            </a:r>
            <a:r>
              <a:rPr lang="zh-CN" altLang="en-US" b="1" dirty="0"/>
              <a:t>）：</a:t>
            </a:r>
            <a:r>
              <a:rPr lang="zh-CN" altLang="en-US" dirty="0"/>
              <a:t>是指在单位时间内的植物化学能增加量与光源消耗的电能总量的比值。</a:t>
            </a:r>
            <a:endParaRPr lang="en-US" altLang="zh-CN" dirty="0"/>
          </a:p>
          <a:p>
            <a:r>
              <a:rPr lang="zh-CN" altLang="en-US" dirty="0"/>
              <a:t>电能利用率的计算方法为：</a:t>
            </a:r>
            <a:endParaRPr lang="en-US" altLang="zh-CN" dirty="0"/>
          </a:p>
          <a:p>
            <a:endParaRPr lang="en-US" altLang="zh-CN" b="1" dirty="0"/>
          </a:p>
          <a:p>
            <a:endParaRPr lang="en-US" altLang="zh-CN" b="1" dirty="0"/>
          </a:p>
          <a:p>
            <a:r>
              <a:rPr lang="zh-CN" altLang="en-US" b="1" dirty="0"/>
              <a:t>光能利用率（</a:t>
            </a:r>
            <a:r>
              <a:rPr lang="en-US" altLang="zh-CN" b="1" dirty="0"/>
              <a:t>LUE</a:t>
            </a:r>
            <a:r>
              <a:rPr lang="zh-CN" altLang="en-US" b="1" dirty="0"/>
              <a:t>）：</a:t>
            </a:r>
            <a:r>
              <a:rPr lang="zh-CN" altLang="en-US" dirty="0"/>
              <a:t>是指在单位时间内的植物化学能增加量与光源照射的光能总量的比。</a:t>
            </a:r>
            <a:endParaRPr lang="en-US" altLang="zh-CN" dirty="0"/>
          </a:p>
          <a:p>
            <a:r>
              <a:rPr lang="zh-CN" altLang="en-US" dirty="0"/>
              <a:t>光能利用率的计算方法为：</a:t>
            </a:r>
            <a:endParaRPr lang="en-US" altLang="zh-CN" dirty="0"/>
          </a:p>
          <a:p>
            <a:endParaRPr lang="zh-CN" altLang="en-US" dirty="0"/>
          </a:p>
        </p:txBody>
      </p:sp>
      <p:pic>
        <p:nvPicPr>
          <p:cNvPr id="14" name="内容占位符 13">
            <a:extLst>
              <a:ext uri="{FF2B5EF4-FFF2-40B4-BE49-F238E27FC236}">
                <a16:creationId xmlns:a16="http://schemas.microsoft.com/office/drawing/2014/main" id="{D614451F-386E-4F1D-B533-EA78DC1E316E}"/>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3261360" y="5339399"/>
            <a:ext cx="5085371" cy="900534"/>
          </a:xfrm>
          <a:ln>
            <a:solidFill>
              <a:schemeClr val="tx1"/>
            </a:solidFill>
          </a:ln>
        </p:spPr>
      </p:pic>
      <p:pic>
        <p:nvPicPr>
          <p:cNvPr id="17" name="图片 16">
            <a:extLst>
              <a:ext uri="{FF2B5EF4-FFF2-40B4-BE49-F238E27FC236}">
                <a16:creationId xmlns:a16="http://schemas.microsoft.com/office/drawing/2014/main" id="{EE0DB703-50EF-4F34-9CCA-9A85B9C01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360" y="2756194"/>
            <a:ext cx="5085371" cy="777240"/>
          </a:xfrm>
          <a:prstGeom prst="rect">
            <a:avLst/>
          </a:prstGeom>
          <a:ln>
            <a:solidFill>
              <a:schemeClr val="tx1"/>
            </a:solidFill>
          </a:ln>
        </p:spPr>
      </p:pic>
      <p:sp>
        <p:nvSpPr>
          <p:cNvPr id="18" name="文本框 17">
            <a:extLst>
              <a:ext uri="{FF2B5EF4-FFF2-40B4-BE49-F238E27FC236}">
                <a16:creationId xmlns:a16="http://schemas.microsoft.com/office/drawing/2014/main" id="{642B81D8-89D0-484E-9D80-B03693499F9A}"/>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38256402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46BE64-508A-4EAC-AE84-64FBC55699DC}"/>
              </a:ext>
            </a:extLst>
          </p:cNvPr>
          <p:cNvSpPr>
            <a:spLocks noGrp="1"/>
          </p:cNvSpPr>
          <p:nvPr>
            <p:ph type="title"/>
          </p:nvPr>
        </p:nvSpPr>
        <p:spPr/>
        <p:txBody>
          <a:bodyPr/>
          <a:lstStyle/>
          <a:p>
            <a:r>
              <a:rPr lang="zh-CN" altLang="en-US" dirty="0"/>
              <a:t>二、植物工厂电能及光能利用率</a:t>
            </a:r>
          </a:p>
        </p:txBody>
      </p:sp>
      <p:sp>
        <p:nvSpPr>
          <p:cNvPr id="7" name="内容占位符 6">
            <a:extLst>
              <a:ext uri="{FF2B5EF4-FFF2-40B4-BE49-F238E27FC236}">
                <a16:creationId xmlns:a16="http://schemas.microsoft.com/office/drawing/2014/main" id="{BAA06A31-1975-4876-B4B1-BD390849EEFE}"/>
              </a:ext>
            </a:extLst>
          </p:cNvPr>
          <p:cNvSpPr>
            <a:spLocks noGrp="1"/>
          </p:cNvSpPr>
          <p:nvPr>
            <p:ph idx="1"/>
          </p:nvPr>
        </p:nvSpPr>
        <p:spPr/>
        <p:txBody>
          <a:bodyPr>
            <a:normAutofit/>
          </a:bodyPr>
          <a:lstStyle/>
          <a:p>
            <a:r>
              <a:rPr lang="zh-CN" altLang="en-US" b="1" dirty="0"/>
              <a:t>在人工光型植物工厂中，提高电能利用率和光能利用率的途径：</a:t>
            </a:r>
            <a:endParaRPr lang="en-US" altLang="zh-CN" b="1" dirty="0"/>
          </a:p>
          <a:p>
            <a:pPr lvl="1"/>
            <a:r>
              <a:rPr lang="zh-CN" altLang="en-US" dirty="0">
                <a:solidFill>
                  <a:srgbClr val="0000FF"/>
                </a:solidFill>
              </a:rPr>
              <a:t>栽培作物的选择：</a:t>
            </a:r>
            <a:r>
              <a:rPr lang="zh-CN" altLang="en-US" dirty="0"/>
              <a:t>尽量选种需光强度低、栽培周期短（</a:t>
            </a:r>
            <a:r>
              <a:rPr lang="en-US" altLang="zh-CN" dirty="0"/>
              <a:t>1-2 </a:t>
            </a:r>
            <a:r>
              <a:rPr lang="zh-CN" altLang="en-US" dirty="0"/>
              <a:t>个月）、可食用部分生物量占比高的作物。</a:t>
            </a:r>
          </a:p>
          <a:p>
            <a:pPr lvl="1"/>
            <a:r>
              <a:rPr lang="zh-CN" altLang="en-US" dirty="0">
                <a:solidFill>
                  <a:srgbClr val="0000FF"/>
                </a:solidFill>
              </a:rPr>
              <a:t>优化光源生产工艺</a:t>
            </a:r>
            <a:r>
              <a:rPr lang="zh-CN" altLang="en-US" dirty="0"/>
              <a:t>：提升人工光源的光量子效率或辐射效率；电路改良， 减少光源驱动的电能损耗。</a:t>
            </a:r>
          </a:p>
          <a:p>
            <a:pPr lvl="1"/>
            <a:r>
              <a:rPr lang="zh-CN" altLang="en-US" dirty="0">
                <a:solidFill>
                  <a:srgbClr val="0000FF"/>
                </a:solidFill>
              </a:rPr>
              <a:t>光源优化布置：</a:t>
            </a:r>
            <a:r>
              <a:rPr lang="en-US" altLang="zh-CN" dirty="0"/>
              <a:t>LED </a:t>
            </a:r>
            <a:r>
              <a:rPr lang="zh-CN" altLang="en-US" dirty="0"/>
              <a:t>近距离照射叶片；利用透镜等聚集光线，提高有效栽培区域光强度。</a:t>
            </a:r>
            <a:endParaRPr lang="en-US" altLang="zh-CN" dirty="0"/>
          </a:p>
          <a:p>
            <a:pPr lvl="1"/>
            <a:r>
              <a:rPr lang="zh-CN" altLang="en-US" dirty="0">
                <a:solidFill>
                  <a:srgbClr val="0000FF"/>
                </a:solidFill>
              </a:rPr>
              <a:t>供光策略筛选：</a:t>
            </a:r>
            <a:r>
              <a:rPr lang="zh-CN" altLang="en-US" dirty="0"/>
              <a:t>调整光强、光质的空间分布，如采用渐变供光、交替供光、间歇供光等策略。</a:t>
            </a:r>
          </a:p>
          <a:p>
            <a:endParaRPr lang="zh-CN" altLang="en-US" dirty="0"/>
          </a:p>
        </p:txBody>
      </p:sp>
      <p:sp>
        <p:nvSpPr>
          <p:cNvPr id="8" name="文本框 7">
            <a:extLst>
              <a:ext uri="{FF2B5EF4-FFF2-40B4-BE49-F238E27FC236}">
                <a16:creationId xmlns:a16="http://schemas.microsoft.com/office/drawing/2014/main" id="{BEACD2BC-7367-4EC7-B478-1D4052E0FA6F}"/>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40945995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562ED4BB-9AEF-434F-B7C7-2B5DF8098B9C}"/>
              </a:ext>
            </a:extLst>
          </p:cNvPr>
          <p:cNvSpPr>
            <a:spLocks noGrp="1"/>
          </p:cNvSpPr>
          <p:nvPr>
            <p:ph type="title"/>
          </p:nvPr>
        </p:nvSpPr>
        <p:spPr/>
        <p:txBody>
          <a:bodyPr/>
          <a:lstStyle/>
          <a:p>
            <a:r>
              <a:rPr lang="zh-CN" altLang="en-US" dirty="0"/>
              <a:t>第五节 植物工厂应用案例</a:t>
            </a:r>
          </a:p>
        </p:txBody>
      </p:sp>
      <p:sp>
        <p:nvSpPr>
          <p:cNvPr id="5" name="文本框 4">
            <a:extLst>
              <a:ext uri="{FF2B5EF4-FFF2-40B4-BE49-F238E27FC236}">
                <a16:creationId xmlns:a16="http://schemas.microsoft.com/office/drawing/2014/main" id="{5F976A0F-4C6C-44DB-8A13-CAEE066E1F52}"/>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942681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a:extLst>
              <a:ext uri="{FF2B5EF4-FFF2-40B4-BE49-F238E27FC236}">
                <a16:creationId xmlns:a16="http://schemas.microsoft.com/office/drawing/2014/main" id="{4F76B103-E1C4-4F6E-93B1-ECB151A2BC94}"/>
              </a:ext>
            </a:extLst>
          </p:cNvPr>
          <p:cNvSpPr>
            <a:spLocks noGrp="1"/>
          </p:cNvSpPr>
          <p:nvPr>
            <p:ph sz="half" idx="1"/>
          </p:nvPr>
        </p:nvSpPr>
        <p:spPr/>
        <p:txBody>
          <a:bodyPr>
            <a:normAutofit/>
          </a:bodyPr>
          <a:lstStyle/>
          <a:p>
            <a:r>
              <a:rPr lang="en-US" altLang="zh-CN" dirty="0"/>
              <a:t>2016</a:t>
            </a:r>
            <a:r>
              <a:rPr lang="zh-CN" altLang="en-US" dirty="0"/>
              <a:t>年</a:t>
            </a:r>
            <a:r>
              <a:rPr lang="en-US" altLang="zh-CN" dirty="0"/>
              <a:t>6</a:t>
            </a:r>
            <a:r>
              <a:rPr lang="zh-CN" altLang="en-US" dirty="0"/>
              <a:t>月，占地面积</a:t>
            </a:r>
            <a:r>
              <a:rPr lang="en-US" altLang="zh-CN" dirty="0"/>
              <a:t>3000</a:t>
            </a:r>
            <a:r>
              <a:rPr lang="zh-CN" altLang="en-US" dirty="0"/>
              <a:t>平方米的</a:t>
            </a:r>
            <a:r>
              <a:rPr lang="en-US" altLang="zh-CN" dirty="0"/>
              <a:t>3</a:t>
            </a:r>
            <a:r>
              <a:rPr lang="zh-CN" altLang="en-US" dirty="0"/>
              <a:t>层式建筑、栽培面积超过</a:t>
            </a:r>
            <a:r>
              <a:rPr lang="en-US" altLang="zh-CN" dirty="0"/>
              <a:t>10000</a:t>
            </a:r>
            <a:r>
              <a:rPr lang="zh-CN" altLang="en-US" dirty="0"/>
              <a:t>平方米、国际上单体面积最大的植物工厂正式建成投产。</a:t>
            </a:r>
            <a:endParaRPr lang="en-US" altLang="zh-CN" dirty="0"/>
          </a:p>
          <a:p>
            <a:r>
              <a:rPr lang="en-US" altLang="zh-CN" dirty="0"/>
              <a:t>2017</a:t>
            </a:r>
            <a:r>
              <a:rPr lang="zh-CN" altLang="en-US" dirty="0"/>
              <a:t>年</a:t>
            </a:r>
            <a:r>
              <a:rPr lang="en-US" altLang="zh-CN" dirty="0"/>
              <a:t>7</a:t>
            </a:r>
            <a:r>
              <a:rPr lang="zh-CN" altLang="en-US" dirty="0"/>
              <a:t>月，首条金线莲生产线正式投产，采用专用光配方和基质配方、创新环控模式及生产流程进行生产，年产金线莲干品达</a:t>
            </a:r>
            <a:r>
              <a:rPr lang="en-US" altLang="zh-CN" dirty="0"/>
              <a:t>7</a:t>
            </a:r>
            <a:r>
              <a:rPr lang="zh-CN" altLang="en-US" dirty="0"/>
              <a:t>顿以上。</a:t>
            </a:r>
            <a:endParaRPr lang="en-US" altLang="zh-CN" dirty="0"/>
          </a:p>
          <a:p>
            <a:endParaRPr lang="zh-CN" altLang="en-US" dirty="0"/>
          </a:p>
        </p:txBody>
      </p:sp>
      <p:sp>
        <p:nvSpPr>
          <p:cNvPr id="3" name="标题 2">
            <a:extLst>
              <a:ext uri="{FF2B5EF4-FFF2-40B4-BE49-F238E27FC236}">
                <a16:creationId xmlns:a16="http://schemas.microsoft.com/office/drawing/2014/main" id="{31AA2209-6A69-43AD-9D1B-68363698F382}"/>
              </a:ext>
            </a:extLst>
          </p:cNvPr>
          <p:cNvSpPr>
            <a:spLocks noGrp="1"/>
          </p:cNvSpPr>
          <p:nvPr>
            <p:ph type="title"/>
          </p:nvPr>
        </p:nvSpPr>
        <p:spPr/>
        <p:txBody>
          <a:bodyPr/>
          <a:lstStyle/>
          <a:p>
            <a:r>
              <a:rPr lang="zh-CN" altLang="en-US" dirty="0"/>
              <a:t>一、福建中科三安植物工厂</a:t>
            </a:r>
          </a:p>
        </p:txBody>
      </p:sp>
      <p:pic>
        <p:nvPicPr>
          <p:cNvPr id="12" name="内容占位符 6">
            <a:extLst>
              <a:ext uri="{FF2B5EF4-FFF2-40B4-BE49-F238E27FC236}">
                <a16:creationId xmlns:a16="http://schemas.microsoft.com/office/drawing/2014/main" id="{56BFEF44-B389-4A6D-9DE7-43B55FC87B82}"/>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a:xfrm>
            <a:off x="6552154" y="1014830"/>
            <a:ext cx="4868729" cy="2496692"/>
          </a:xfrm>
          <a:prstGeom prst="rect">
            <a:avLst/>
          </a:prstGeom>
          <a:noFill/>
          <a:ln>
            <a:noFill/>
          </a:ln>
        </p:spPr>
      </p:pic>
      <p:pic>
        <p:nvPicPr>
          <p:cNvPr id="15" name="图片 14">
            <a:extLst>
              <a:ext uri="{FF2B5EF4-FFF2-40B4-BE49-F238E27FC236}">
                <a16:creationId xmlns:a16="http://schemas.microsoft.com/office/drawing/2014/main" id="{2BEE79E9-30B1-40AA-B00A-D35FE2E046F1}"/>
              </a:ext>
            </a:extLst>
          </p:cNvPr>
          <p:cNvPicPr/>
          <p:nvPr/>
        </p:nvPicPr>
        <p:blipFill>
          <a:blip r:embed="rId3">
            <a:extLst>
              <a:ext uri="{28A0092B-C50C-407E-A947-70E740481C1C}">
                <a14:useLocalDpi xmlns:a14="http://schemas.microsoft.com/office/drawing/2010/main" val="0"/>
              </a:ext>
            </a:extLst>
          </a:blip>
          <a:srcRect/>
          <a:stretch>
            <a:fillRect/>
          </a:stretch>
        </p:blipFill>
        <p:spPr>
          <a:xfrm>
            <a:off x="6420777" y="3955230"/>
            <a:ext cx="2466286" cy="2261686"/>
          </a:xfrm>
          <a:prstGeom prst="rect">
            <a:avLst/>
          </a:prstGeom>
          <a:noFill/>
          <a:ln>
            <a:noFill/>
          </a:ln>
        </p:spPr>
      </p:pic>
      <p:pic>
        <p:nvPicPr>
          <p:cNvPr id="16" name="图片 15">
            <a:extLst>
              <a:ext uri="{FF2B5EF4-FFF2-40B4-BE49-F238E27FC236}">
                <a16:creationId xmlns:a16="http://schemas.microsoft.com/office/drawing/2014/main" id="{CEC0FF03-F50F-4B66-B05F-1746F1C0EB0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a:xfrm>
            <a:off x="8841740" y="3955231"/>
            <a:ext cx="2579143" cy="2261685"/>
          </a:xfrm>
          <a:prstGeom prst="rect">
            <a:avLst/>
          </a:prstGeom>
          <a:noFill/>
          <a:ln>
            <a:noFill/>
          </a:ln>
        </p:spPr>
      </p:pic>
      <p:sp>
        <p:nvSpPr>
          <p:cNvPr id="18" name="矩形 17">
            <a:extLst>
              <a:ext uri="{FF2B5EF4-FFF2-40B4-BE49-F238E27FC236}">
                <a16:creationId xmlns:a16="http://schemas.microsoft.com/office/drawing/2014/main" id="{A9DA56FA-84D7-46C2-8663-8FDA74D1D757}"/>
              </a:ext>
            </a:extLst>
          </p:cNvPr>
          <p:cNvSpPr/>
          <p:nvPr/>
        </p:nvSpPr>
        <p:spPr>
          <a:xfrm>
            <a:off x="6816693" y="6216916"/>
            <a:ext cx="4339650" cy="369332"/>
          </a:xfrm>
          <a:prstGeom prst="rect">
            <a:avLst/>
          </a:prstGeom>
        </p:spPr>
        <p:txBody>
          <a:bodyPr wrap="none">
            <a:spAutoFit/>
          </a:bodyPr>
          <a:lstStyle/>
          <a:p>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中科三安植物工厂金线莲与食用花卉生产</a:t>
            </a:r>
            <a:endParaRPr lang="zh-CN" altLang="en-US" dirty="0"/>
          </a:p>
        </p:txBody>
      </p:sp>
      <p:sp>
        <p:nvSpPr>
          <p:cNvPr id="10" name="矩形 9">
            <a:extLst>
              <a:ext uri="{FF2B5EF4-FFF2-40B4-BE49-F238E27FC236}">
                <a16:creationId xmlns:a16="http://schemas.microsoft.com/office/drawing/2014/main" id="{D013351C-28C2-44EF-AE02-C67404C1C424}"/>
              </a:ext>
            </a:extLst>
          </p:cNvPr>
          <p:cNvSpPr/>
          <p:nvPr/>
        </p:nvSpPr>
        <p:spPr>
          <a:xfrm>
            <a:off x="7004317" y="3484486"/>
            <a:ext cx="4108817" cy="369332"/>
          </a:xfrm>
          <a:prstGeom prst="rect">
            <a:avLst/>
          </a:prstGeom>
        </p:spPr>
        <p:txBody>
          <a:bodyPr wrap="none">
            <a:spAutoFit/>
          </a:bodyPr>
          <a:lstStyle/>
          <a:p>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中科三安植物工厂模块式整合栽培系统</a:t>
            </a:r>
            <a:endParaRPr lang="zh-CN" altLang="en-US" dirty="0"/>
          </a:p>
        </p:txBody>
      </p:sp>
    </p:spTree>
    <p:extLst>
      <p:ext uri="{BB962C8B-B14F-4D97-AF65-F5344CB8AC3E}">
        <p14:creationId xmlns:p14="http://schemas.microsoft.com/office/powerpoint/2010/main" val="38771211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F150590E-0F6B-40B8-83C3-F04B0DE4E653}"/>
              </a:ext>
            </a:extLst>
          </p:cNvPr>
          <p:cNvSpPr>
            <a:spLocks noGrp="1"/>
          </p:cNvSpPr>
          <p:nvPr>
            <p:ph sz="half" idx="1"/>
          </p:nvPr>
        </p:nvSpPr>
        <p:spPr/>
        <p:txBody>
          <a:bodyPr/>
          <a:lstStyle/>
          <a:p>
            <a:r>
              <a:rPr lang="en-US" altLang="zh-CN" dirty="0"/>
              <a:t>2018</a:t>
            </a:r>
            <a:r>
              <a:rPr lang="zh-CN" altLang="en-US" dirty="0"/>
              <a:t>年</a:t>
            </a:r>
            <a:r>
              <a:rPr lang="en-US" altLang="zh-CN" dirty="0"/>
              <a:t>6</a:t>
            </a:r>
            <a:r>
              <a:rPr lang="zh-CN" altLang="en-US" dirty="0"/>
              <a:t>月，中科三安二期项目落成，基于</a:t>
            </a:r>
            <a:r>
              <a:rPr lang="en-US" altLang="zh-CN" dirty="0"/>
              <a:t>AI</a:t>
            </a:r>
            <a:r>
              <a:rPr lang="zh-CN" altLang="en-US" dirty="0"/>
              <a:t>人工智能的自动化垂直农业生产系统正式投入使用。二期厂房占地</a:t>
            </a:r>
            <a:r>
              <a:rPr lang="en-US" altLang="zh-CN" dirty="0"/>
              <a:t>5000</a:t>
            </a:r>
            <a:r>
              <a:rPr lang="zh-CN" altLang="en-US" dirty="0"/>
              <a:t>平方米，蔬菜日产量可达</a:t>
            </a:r>
            <a:r>
              <a:rPr lang="en-US" altLang="zh-CN" dirty="0"/>
              <a:t>8-10</a:t>
            </a:r>
            <a:r>
              <a:rPr lang="zh-CN" altLang="en-US" dirty="0"/>
              <a:t>顿。</a:t>
            </a:r>
            <a:endParaRPr lang="en-US" altLang="zh-CN" dirty="0"/>
          </a:p>
          <a:p>
            <a:r>
              <a:rPr lang="zh-CN" altLang="en-US" dirty="0"/>
              <a:t>围绕植物工厂产业化应用，中科三安相继开发出模块式整合栽培系统。</a:t>
            </a:r>
          </a:p>
        </p:txBody>
      </p:sp>
      <p:pic>
        <p:nvPicPr>
          <p:cNvPr id="5" name="内容占位符 4">
            <a:extLst>
              <a:ext uri="{FF2B5EF4-FFF2-40B4-BE49-F238E27FC236}">
                <a16:creationId xmlns:a16="http://schemas.microsoft.com/office/drawing/2014/main" id="{D09D685F-C783-438B-B89C-5BA0EE3B9E1E}"/>
              </a:ext>
            </a:extLst>
          </p:cNvPr>
          <p:cNvPicPr>
            <a:picLocks noGrp="1" noChangeAspect="1"/>
          </p:cNvPicPr>
          <p:nvPr>
            <p:ph sz="half" idx="2"/>
          </p:nvPr>
        </p:nvPicPr>
        <p:blipFill>
          <a:blip r:embed="rId2"/>
          <a:stretch>
            <a:fillRect/>
          </a:stretch>
        </p:blipFill>
        <p:spPr>
          <a:xfrm>
            <a:off x="6184399" y="1783153"/>
            <a:ext cx="5169401" cy="2961567"/>
          </a:xfrm>
          <a:prstGeom prst="rect">
            <a:avLst/>
          </a:prstGeom>
        </p:spPr>
      </p:pic>
      <p:sp>
        <p:nvSpPr>
          <p:cNvPr id="4" name="标题 3">
            <a:extLst>
              <a:ext uri="{FF2B5EF4-FFF2-40B4-BE49-F238E27FC236}">
                <a16:creationId xmlns:a16="http://schemas.microsoft.com/office/drawing/2014/main" id="{D3E8A781-651E-4340-B5E6-3633D98E22DC}"/>
              </a:ext>
            </a:extLst>
          </p:cNvPr>
          <p:cNvSpPr>
            <a:spLocks noGrp="1"/>
          </p:cNvSpPr>
          <p:nvPr>
            <p:ph type="title"/>
          </p:nvPr>
        </p:nvSpPr>
        <p:spPr/>
        <p:txBody>
          <a:bodyPr/>
          <a:lstStyle/>
          <a:p>
            <a:r>
              <a:rPr lang="zh-CN" altLang="en-US" dirty="0"/>
              <a:t>一、福建中科三安植物工厂</a:t>
            </a:r>
          </a:p>
        </p:txBody>
      </p:sp>
      <p:sp>
        <p:nvSpPr>
          <p:cNvPr id="7" name="矩形 6">
            <a:extLst>
              <a:ext uri="{FF2B5EF4-FFF2-40B4-BE49-F238E27FC236}">
                <a16:creationId xmlns:a16="http://schemas.microsoft.com/office/drawing/2014/main" id="{F6FD2204-891B-4D8E-BCD2-20FDBE35B196}"/>
              </a:ext>
            </a:extLst>
          </p:cNvPr>
          <p:cNvSpPr/>
          <p:nvPr/>
        </p:nvSpPr>
        <p:spPr>
          <a:xfrm>
            <a:off x="7160390" y="4838736"/>
            <a:ext cx="3877985" cy="369332"/>
          </a:xfrm>
          <a:prstGeom prst="rect">
            <a:avLst/>
          </a:prstGeom>
        </p:spPr>
        <p:txBody>
          <a:bodyPr wrap="none">
            <a:spAutoFit/>
          </a:bodyPr>
          <a:lstStyle/>
          <a:p>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基于</a:t>
            </a: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人工智能的</a:t>
            </a:r>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自动化智能植物工厂</a:t>
            </a:r>
            <a:endParaRPr lang="zh-CN" altLang="en-US" dirty="0"/>
          </a:p>
        </p:txBody>
      </p:sp>
      <p:sp>
        <p:nvSpPr>
          <p:cNvPr id="8" name="文本框 7">
            <a:extLst>
              <a:ext uri="{FF2B5EF4-FFF2-40B4-BE49-F238E27FC236}">
                <a16:creationId xmlns:a16="http://schemas.microsoft.com/office/drawing/2014/main" id="{F61FFDAF-F75B-4B18-9922-CC19CC9AC815}"/>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24594531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F465BE25-55A5-44D7-A64A-8E1909E42F4C}"/>
              </a:ext>
            </a:extLst>
          </p:cNvPr>
          <p:cNvSpPr>
            <a:spLocks noGrp="1"/>
          </p:cNvSpPr>
          <p:nvPr>
            <p:ph sz="half" idx="1"/>
          </p:nvPr>
        </p:nvSpPr>
        <p:spPr>
          <a:xfrm>
            <a:off x="838200" y="1175657"/>
            <a:ext cx="4295775" cy="4896000"/>
          </a:xfrm>
        </p:spPr>
        <p:txBody>
          <a:bodyPr/>
          <a:lstStyle/>
          <a:p>
            <a:r>
              <a:rPr lang="zh-CN" altLang="en-US" dirty="0"/>
              <a:t>富士康源康植物工厂位于深圳市富士康总部，由废弃的工业厂房改造而成，种植区共划分为</a:t>
            </a:r>
            <a:r>
              <a:rPr lang="en-US" altLang="zh-CN" dirty="0"/>
              <a:t>7</a:t>
            </a:r>
            <a:r>
              <a:rPr lang="zh-CN" altLang="en-US" dirty="0"/>
              <a:t>个区，每个区域相互独立，彼此互不影响。</a:t>
            </a:r>
            <a:endParaRPr lang="en-US" altLang="zh-CN" dirty="0"/>
          </a:p>
          <a:p>
            <a:r>
              <a:rPr lang="zh-CN" altLang="en-US" dirty="0"/>
              <a:t>栽培总面积达</a:t>
            </a:r>
            <a:r>
              <a:rPr lang="en-US" altLang="zh-CN" dirty="0"/>
              <a:t>23000 </a:t>
            </a:r>
            <a:r>
              <a:rPr lang="zh-CN" altLang="en-US" dirty="0"/>
              <a:t>平方米</a:t>
            </a:r>
            <a:r>
              <a:rPr lang="en-US" altLang="zh-CN" dirty="0"/>
              <a:t> </a:t>
            </a:r>
            <a:r>
              <a:rPr lang="zh-CN" altLang="en-US" dirty="0"/>
              <a:t>以上，主要种植叶用蔬菜以及药用植物和功能性植物等。</a:t>
            </a:r>
          </a:p>
        </p:txBody>
      </p:sp>
      <p:sp>
        <p:nvSpPr>
          <p:cNvPr id="4" name="标题 3">
            <a:extLst>
              <a:ext uri="{FF2B5EF4-FFF2-40B4-BE49-F238E27FC236}">
                <a16:creationId xmlns:a16="http://schemas.microsoft.com/office/drawing/2014/main" id="{30D9676D-54DF-42EB-9935-2B51792EB02B}"/>
              </a:ext>
            </a:extLst>
          </p:cNvPr>
          <p:cNvSpPr>
            <a:spLocks noGrp="1"/>
          </p:cNvSpPr>
          <p:nvPr>
            <p:ph type="title"/>
          </p:nvPr>
        </p:nvSpPr>
        <p:spPr/>
        <p:txBody>
          <a:bodyPr/>
          <a:lstStyle/>
          <a:p>
            <a:r>
              <a:rPr lang="zh-CN" altLang="en-US" dirty="0"/>
              <a:t>二、深圳富士康植物工厂</a:t>
            </a:r>
          </a:p>
        </p:txBody>
      </p:sp>
      <p:grpSp>
        <p:nvGrpSpPr>
          <p:cNvPr id="9" name="组合 8">
            <a:extLst>
              <a:ext uri="{FF2B5EF4-FFF2-40B4-BE49-F238E27FC236}">
                <a16:creationId xmlns:a16="http://schemas.microsoft.com/office/drawing/2014/main" id="{C1300BFF-E489-4E55-9A88-0684886B62A7}"/>
              </a:ext>
            </a:extLst>
          </p:cNvPr>
          <p:cNvGrpSpPr/>
          <p:nvPr/>
        </p:nvGrpSpPr>
        <p:grpSpPr>
          <a:xfrm>
            <a:off x="5437454" y="1314450"/>
            <a:ext cx="5916346" cy="4021026"/>
            <a:chOff x="5504129" y="961034"/>
            <a:chExt cx="6672532" cy="4536750"/>
          </a:xfrm>
        </p:grpSpPr>
        <p:pic>
          <p:nvPicPr>
            <p:cNvPr id="3076" name="图片 128">
              <a:extLst>
                <a:ext uri="{FF2B5EF4-FFF2-40B4-BE49-F238E27FC236}">
                  <a16:creationId xmlns:a16="http://schemas.microsoft.com/office/drawing/2014/main" id="{167BDDC6-EDCA-4259-97C3-5D6FFB5EA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4129" y="961034"/>
              <a:ext cx="3476024" cy="23906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图片 129">
              <a:extLst>
                <a:ext uri="{FF2B5EF4-FFF2-40B4-BE49-F238E27FC236}">
                  <a16:creationId xmlns:a16="http://schemas.microsoft.com/office/drawing/2014/main" id="{8DD6D289-7F21-4FBB-8BFD-F39C712316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0151" y="995214"/>
              <a:ext cx="3196509" cy="2360907"/>
            </a:xfrm>
            <a:prstGeom prst="rect">
              <a:avLst/>
            </a:prstGeom>
            <a:noFill/>
            <a:extLst>
              <a:ext uri="{909E8E84-426E-40DD-AFC4-6F175D3DCCD1}">
                <a14:hiddenFill xmlns:a14="http://schemas.microsoft.com/office/drawing/2010/main">
                  <a:solidFill>
                    <a:srgbClr val="FFFFFF"/>
                  </a:solidFill>
                </a14:hiddenFill>
              </a:ext>
            </a:extLst>
          </p:spPr>
        </p:pic>
        <p:pic>
          <p:nvPicPr>
            <p:cNvPr id="3074" name="图片 130">
              <a:extLst>
                <a:ext uri="{FF2B5EF4-FFF2-40B4-BE49-F238E27FC236}">
                  <a16:creationId xmlns:a16="http://schemas.microsoft.com/office/drawing/2014/main" id="{23CB2A92-CB9E-471D-8064-4C40D1087B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650"/>
            <a:stretch/>
          </p:blipFill>
          <p:spPr bwMode="auto">
            <a:xfrm>
              <a:off x="5504129" y="3393938"/>
              <a:ext cx="3476022" cy="2098519"/>
            </a:xfrm>
            <a:prstGeom prst="rect">
              <a:avLst/>
            </a:prstGeom>
            <a:noFill/>
            <a:extLst>
              <a:ext uri="{909E8E84-426E-40DD-AFC4-6F175D3DCCD1}">
                <a14:hiddenFill xmlns:a14="http://schemas.microsoft.com/office/drawing/2010/main">
                  <a:solidFill>
                    <a:srgbClr val="FFFFFF"/>
                  </a:solidFill>
                </a14:hiddenFill>
              </a:ext>
            </a:extLst>
          </p:spPr>
        </p:pic>
        <p:pic>
          <p:nvPicPr>
            <p:cNvPr id="3073" name="图片 131">
              <a:extLst>
                <a:ext uri="{FF2B5EF4-FFF2-40B4-BE49-F238E27FC236}">
                  <a16:creationId xmlns:a16="http://schemas.microsoft.com/office/drawing/2014/main" id="{87600081-3B75-4E55-BDB0-7DC2DF9B379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78"/>
            <a:stretch/>
          </p:blipFill>
          <p:spPr bwMode="auto">
            <a:xfrm>
              <a:off x="8980152" y="3399273"/>
              <a:ext cx="3196509" cy="209851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a:extLst>
              <a:ext uri="{FF2B5EF4-FFF2-40B4-BE49-F238E27FC236}">
                <a16:creationId xmlns:a16="http://schemas.microsoft.com/office/drawing/2014/main" id="{AA239910-2A95-44C9-94A1-24D56603652F}"/>
              </a:ext>
            </a:extLst>
          </p:cNvPr>
          <p:cNvSpPr>
            <a:spLocks noChangeArrowheads="1"/>
          </p:cNvSpPr>
          <p:nvPr/>
        </p:nvSpPr>
        <p:spPr bwMode="auto">
          <a:xfrm>
            <a:off x="3434080" y="792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1" name="矩形 10">
            <a:extLst>
              <a:ext uri="{FF2B5EF4-FFF2-40B4-BE49-F238E27FC236}">
                <a16:creationId xmlns:a16="http://schemas.microsoft.com/office/drawing/2014/main" id="{06622078-5242-4D9D-A860-C699A5EE5749}"/>
              </a:ext>
            </a:extLst>
          </p:cNvPr>
          <p:cNvSpPr/>
          <p:nvPr/>
        </p:nvSpPr>
        <p:spPr>
          <a:xfrm>
            <a:off x="7058027" y="5415940"/>
            <a:ext cx="3185487" cy="369332"/>
          </a:xfrm>
          <a:prstGeom prst="rect">
            <a:avLst/>
          </a:prstGeom>
        </p:spPr>
        <p:txBody>
          <a:bodyPr wrap="none">
            <a:spAutoFit/>
          </a:bodyPr>
          <a:lstStyle/>
          <a:p>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富士康植物工厂及其内部设施</a:t>
            </a:r>
            <a:endParaRPr lang="zh-CN" altLang="en-US" dirty="0"/>
          </a:p>
        </p:txBody>
      </p:sp>
      <p:sp>
        <p:nvSpPr>
          <p:cNvPr id="18" name="文本框 17">
            <a:extLst>
              <a:ext uri="{FF2B5EF4-FFF2-40B4-BE49-F238E27FC236}">
                <a16:creationId xmlns:a16="http://schemas.microsoft.com/office/drawing/2014/main" id="{086493EF-1E84-4067-A440-F3E70B476CBB}"/>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26509214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7FCBBA7-465F-4E9D-BB37-A28AEB27D55B}"/>
              </a:ext>
            </a:extLst>
          </p:cNvPr>
          <p:cNvSpPr>
            <a:spLocks noGrp="1"/>
          </p:cNvSpPr>
          <p:nvPr>
            <p:ph type="title"/>
          </p:nvPr>
        </p:nvSpPr>
        <p:spPr/>
        <p:txBody>
          <a:bodyPr/>
          <a:lstStyle/>
          <a:p>
            <a:r>
              <a:rPr lang="zh-CN" altLang="en-US" dirty="0"/>
              <a:t>三、北京京鹏集装箱植物工厂控制系统案例</a:t>
            </a:r>
          </a:p>
        </p:txBody>
      </p:sp>
      <p:sp>
        <p:nvSpPr>
          <p:cNvPr id="2" name="内容占位符 1">
            <a:extLst>
              <a:ext uri="{FF2B5EF4-FFF2-40B4-BE49-F238E27FC236}">
                <a16:creationId xmlns:a16="http://schemas.microsoft.com/office/drawing/2014/main" id="{B60EE2BE-4B86-47E9-9B5E-AFBEBD5B70B7}"/>
              </a:ext>
            </a:extLst>
          </p:cNvPr>
          <p:cNvSpPr>
            <a:spLocks noGrp="1"/>
          </p:cNvSpPr>
          <p:nvPr>
            <p:ph idx="1"/>
          </p:nvPr>
        </p:nvSpPr>
        <p:spPr/>
        <p:txBody>
          <a:bodyPr/>
          <a:lstStyle/>
          <a:p>
            <a:r>
              <a:rPr lang="zh-CN" altLang="en-US" dirty="0"/>
              <a:t>北京京鹏环球科技股份有限公司是北京市植物工厂工程技术研究中心依托单位，在温室工程、设施园艺装备、植物工厂等领域开展了良好的科技研发和产业化应用工作。</a:t>
            </a:r>
            <a:endParaRPr lang="en-US" altLang="zh-CN" dirty="0"/>
          </a:p>
          <a:p>
            <a:r>
              <a:rPr lang="zh-CN" altLang="en-US" dirty="0"/>
              <a:t>针对其研发的集装箱植物智能控制系统案例，教材进行详细地介绍具体使用说明。</a:t>
            </a:r>
          </a:p>
        </p:txBody>
      </p:sp>
      <p:sp>
        <p:nvSpPr>
          <p:cNvPr id="11" name="文本框 10">
            <a:extLst>
              <a:ext uri="{FF2B5EF4-FFF2-40B4-BE49-F238E27FC236}">
                <a16:creationId xmlns:a16="http://schemas.microsoft.com/office/drawing/2014/main" id="{6BFE129E-6B3B-497F-887E-F0B3D0784F84}"/>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spTree>
    <p:extLst>
      <p:ext uri="{BB962C8B-B14F-4D97-AF65-F5344CB8AC3E}">
        <p14:creationId xmlns:p14="http://schemas.microsoft.com/office/powerpoint/2010/main" val="21157954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21A5DDF1-DF83-7A0B-6AC5-AF18830E486B}"/>
              </a:ext>
            </a:extLst>
          </p:cNvPr>
          <p:cNvSpPr>
            <a:spLocks noGrp="1"/>
          </p:cNvSpPr>
          <p:nvPr>
            <p:ph type="title"/>
          </p:nvPr>
        </p:nvSpPr>
        <p:spPr/>
        <p:txBody>
          <a:bodyPr>
            <a:normAutofit/>
          </a:bodyPr>
          <a:lstStyle/>
          <a:p>
            <a:pPr>
              <a:lnSpc>
                <a:spcPct val="150000"/>
              </a:lnSpc>
            </a:pPr>
            <a:r>
              <a:rPr lang="zh-CN" altLang="en-US" sz="2800" dirty="0"/>
              <a:t>教材配套网站 </a:t>
            </a:r>
            <a:r>
              <a:rPr lang="en-US" altLang="zh-CN" sz="2800" dirty="0">
                <a:hlinkClick r:id="rId2"/>
              </a:rPr>
              <a:t>www.zh.ag</a:t>
            </a:r>
            <a:br>
              <a:rPr lang="en-US" altLang="zh-CN" sz="2800" dirty="0"/>
            </a:br>
            <a:r>
              <a:rPr lang="zh-CN" altLang="en-US" sz="2800" dirty="0"/>
              <a:t>更新于</a:t>
            </a:r>
            <a:r>
              <a:rPr lang="en-US" altLang="zh-CN" sz="2800" dirty="0"/>
              <a:t>2022</a:t>
            </a:r>
            <a:r>
              <a:rPr lang="zh-CN" altLang="en-US" sz="2800" dirty="0"/>
              <a:t>年</a:t>
            </a:r>
            <a:r>
              <a:rPr lang="en-US" altLang="zh-CN" sz="2800" dirty="0"/>
              <a:t>10</a:t>
            </a:r>
            <a:r>
              <a:rPr lang="zh-CN" altLang="en-US" sz="2800" dirty="0"/>
              <a:t>月，期待收到您的反馈 </a:t>
            </a:r>
            <a:r>
              <a:rPr lang="en-US" altLang="zh-CN" sz="2800" dirty="0">
                <a:hlinkClick r:id="rId3"/>
              </a:rPr>
              <a:t>hang.xiong@outlook.com</a:t>
            </a:r>
            <a:endParaRPr lang="zh-CN" altLang="en-US" sz="2800" dirty="0"/>
          </a:p>
        </p:txBody>
      </p:sp>
    </p:spTree>
    <p:extLst>
      <p:ext uri="{BB962C8B-B14F-4D97-AF65-F5344CB8AC3E}">
        <p14:creationId xmlns:p14="http://schemas.microsoft.com/office/powerpoint/2010/main" val="1034303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a:extLst>
              <a:ext uri="{FF2B5EF4-FFF2-40B4-BE49-F238E27FC236}">
                <a16:creationId xmlns:a16="http://schemas.microsoft.com/office/drawing/2014/main" id="{8576E038-EF47-40F8-B55E-8158096123CB}"/>
              </a:ext>
            </a:extLst>
          </p:cNvPr>
          <p:cNvSpPr>
            <a:spLocks noGrp="1"/>
          </p:cNvSpPr>
          <p:nvPr>
            <p:ph type="title"/>
          </p:nvPr>
        </p:nvSpPr>
        <p:spPr/>
        <p:txBody>
          <a:bodyPr/>
          <a:lstStyle/>
          <a:p>
            <a:r>
              <a:rPr lang="zh-CN" altLang="en-US" dirty="0"/>
              <a:t>一、植物工厂的概念及优势</a:t>
            </a:r>
          </a:p>
        </p:txBody>
      </p:sp>
      <p:sp>
        <p:nvSpPr>
          <p:cNvPr id="2" name="文本占位符 1">
            <a:extLst>
              <a:ext uri="{FF2B5EF4-FFF2-40B4-BE49-F238E27FC236}">
                <a16:creationId xmlns:a16="http://schemas.microsoft.com/office/drawing/2014/main" id="{AAA49BF2-4D9E-06C4-79CA-E88FAE56C3F9}"/>
              </a:ext>
            </a:extLst>
          </p:cNvPr>
          <p:cNvSpPr>
            <a:spLocks noGrp="1"/>
          </p:cNvSpPr>
          <p:nvPr>
            <p:ph type="body" idx="1"/>
          </p:nvPr>
        </p:nvSpPr>
        <p:spPr/>
        <p:txBody>
          <a:bodyPr/>
          <a:lstStyle/>
          <a:p>
            <a:r>
              <a:rPr lang="zh-CN" altLang="en-US" b="1" dirty="0">
                <a:ea typeface="黑体" panose="02010609060101010101" pitchFamily="49" charset="-122"/>
              </a:rPr>
              <a:t>为什么要发展植物工厂？</a:t>
            </a:r>
            <a:endParaRPr lang="en-US" altLang="zh-CN" b="1" dirty="0">
              <a:ea typeface="黑体" panose="02010609060101010101" pitchFamily="49" charset="-122"/>
            </a:endParaRPr>
          </a:p>
        </p:txBody>
      </p:sp>
      <p:sp>
        <p:nvSpPr>
          <p:cNvPr id="7" name="内容占位符 6">
            <a:extLst>
              <a:ext uri="{FF2B5EF4-FFF2-40B4-BE49-F238E27FC236}">
                <a16:creationId xmlns:a16="http://schemas.microsoft.com/office/drawing/2014/main" id="{E386B761-7FD8-41ED-BE7D-E82DE18583DB}"/>
              </a:ext>
            </a:extLst>
          </p:cNvPr>
          <p:cNvSpPr>
            <a:spLocks noGrp="1"/>
          </p:cNvSpPr>
          <p:nvPr>
            <p:ph sz="half" idx="2"/>
          </p:nvPr>
        </p:nvSpPr>
        <p:spPr/>
        <p:txBody>
          <a:bodyPr>
            <a:normAutofit/>
          </a:bodyPr>
          <a:lstStyle/>
          <a:p>
            <a:endParaRPr lang="zh-CN" altLang="en-US" b="1" dirty="0">
              <a:ea typeface="黑体" panose="02010609060101010101" pitchFamily="49" charset="-122"/>
            </a:endParaRPr>
          </a:p>
          <a:p>
            <a:pPr lvl="1"/>
            <a:endParaRPr lang="en-US" altLang="zh-CN" sz="2400" b="1" dirty="0"/>
          </a:p>
        </p:txBody>
      </p:sp>
      <p:sp>
        <p:nvSpPr>
          <p:cNvPr id="5" name="文本占位符 4">
            <a:extLst>
              <a:ext uri="{FF2B5EF4-FFF2-40B4-BE49-F238E27FC236}">
                <a16:creationId xmlns:a16="http://schemas.microsoft.com/office/drawing/2014/main" id="{53453D9A-1223-377B-6398-E773DE45635B}"/>
              </a:ext>
            </a:extLst>
          </p:cNvPr>
          <p:cNvSpPr>
            <a:spLocks noGrp="1"/>
          </p:cNvSpPr>
          <p:nvPr>
            <p:ph type="body" sz="quarter" idx="3"/>
          </p:nvPr>
        </p:nvSpPr>
        <p:spPr/>
        <p:txBody>
          <a:bodyPr/>
          <a:lstStyle/>
          <a:p>
            <a:r>
              <a:rPr lang="zh-CN" altLang="en-US" b="1" dirty="0"/>
              <a:t>植物工厂的优势</a:t>
            </a:r>
            <a:endParaRPr lang="en-US" altLang="zh-CN" b="1" dirty="0"/>
          </a:p>
        </p:txBody>
      </p:sp>
      <p:sp>
        <p:nvSpPr>
          <p:cNvPr id="3" name="内容占位符 2">
            <a:extLst>
              <a:ext uri="{FF2B5EF4-FFF2-40B4-BE49-F238E27FC236}">
                <a16:creationId xmlns:a16="http://schemas.microsoft.com/office/drawing/2014/main" id="{AAFE98B0-D022-4C1B-87BA-65E5A94EB0E9}"/>
              </a:ext>
            </a:extLst>
          </p:cNvPr>
          <p:cNvSpPr>
            <a:spLocks noGrp="1"/>
          </p:cNvSpPr>
          <p:nvPr>
            <p:ph sz="quarter" idx="4"/>
          </p:nvPr>
        </p:nvSpPr>
        <p:spPr/>
        <p:txBody>
          <a:bodyPr/>
          <a:lstStyle/>
          <a:p>
            <a:r>
              <a:rPr lang="zh-CN" altLang="en-US" sz="2400" dirty="0"/>
              <a:t>环境完全可控</a:t>
            </a:r>
            <a:endParaRPr lang="en-US" altLang="zh-CN" dirty="0"/>
          </a:p>
          <a:p>
            <a:r>
              <a:rPr lang="zh-CN" altLang="en-US" sz="2400" dirty="0"/>
              <a:t>土地资源利用率高</a:t>
            </a:r>
            <a:endParaRPr lang="en-US" altLang="zh-CN" dirty="0"/>
          </a:p>
          <a:p>
            <a:r>
              <a:rPr lang="zh-CN" altLang="en-US" sz="2400" dirty="0"/>
              <a:t>不用农药</a:t>
            </a:r>
            <a:endParaRPr lang="en-US" altLang="zh-CN" dirty="0"/>
          </a:p>
          <a:p>
            <a:r>
              <a:rPr lang="zh-CN" altLang="en-US" sz="2400" dirty="0"/>
              <a:t>机械化程度高</a:t>
            </a:r>
            <a:endParaRPr lang="en-US" altLang="zh-CN" dirty="0"/>
          </a:p>
          <a:p>
            <a:r>
              <a:rPr lang="zh-CN" altLang="en-US" sz="2400" dirty="0"/>
              <a:t>不受土地资源约束</a:t>
            </a:r>
            <a:endParaRPr lang="en-US" altLang="zh-CN" dirty="0"/>
          </a:p>
          <a:p>
            <a:r>
              <a:rPr lang="zh-CN" altLang="en-US" sz="2400" dirty="0"/>
              <a:t>建在城郊，降低运输距离</a:t>
            </a:r>
            <a:endParaRPr lang="en-US" altLang="zh-CN" sz="2400" dirty="0"/>
          </a:p>
          <a:p>
            <a:endParaRPr lang="zh-CN" altLang="en-US" dirty="0"/>
          </a:p>
        </p:txBody>
      </p:sp>
      <p:sp>
        <p:nvSpPr>
          <p:cNvPr id="8" name="文本框 7">
            <a:extLst>
              <a:ext uri="{FF2B5EF4-FFF2-40B4-BE49-F238E27FC236}">
                <a16:creationId xmlns:a16="http://schemas.microsoft.com/office/drawing/2014/main" id="{6AA4337F-5BF1-4437-B3B2-4E436269CADE}"/>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grpSp>
        <p:nvGrpSpPr>
          <p:cNvPr id="4" name="组合 3">
            <a:extLst>
              <a:ext uri="{FF2B5EF4-FFF2-40B4-BE49-F238E27FC236}">
                <a16:creationId xmlns:a16="http://schemas.microsoft.com/office/drawing/2014/main" id="{43E34E9E-EB39-4007-A217-9F8BE85E80AD}"/>
              </a:ext>
            </a:extLst>
          </p:cNvPr>
          <p:cNvGrpSpPr/>
          <p:nvPr/>
        </p:nvGrpSpPr>
        <p:grpSpPr>
          <a:xfrm>
            <a:off x="-386193" y="1875466"/>
            <a:ext cx="6603400" cy="3961454"/>
            <a:chOff x="475940" y="879592"/>
            <a:chExt cx="9409564" cy="5637097"/>
          </a:xfrm>
        </p:grpSpPr>
        <p:sp>
          <p:nvSpPr>
            <p:cNvPr id="9" name="右箭头 6">
              <a:extLst>
                <a:ext uri="{FF2B5EF4-FFF2-40B4-BE49-F238E27FC236}">
                  <a16:creationId xmlns:a16="http://schemas.microsoft.com/office/drawing/2014/main" id="{3C4B875D-5CA4-4994-90AF-7188F420B4C9}"/>
                </a:ext>
              </a:extLst>
            </p:cNvPr>
            <p:cNvSpPr/>
            <p:nvPr/>
          </p:nvSpPr>
          <p:spPr bwMode="auto">
            <a:xfrm>
              <a:off x="8110393" y="3358923"/>
              <a:ext cx="733617" cy="1017409"/>
            </a:xfrm>
            <a:prstGeom prst="righ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spcBef>
                  <a:spcPct val="50000"/>
                </a:spcBef>
                <a:defRPr/>
              </a:pPr>
              <a:endParaRPr lang="zh-CN" altLang="en-US" b="1">
                <a:solidFill>
                  <a:srgbClr val="28401C"/>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2" name="矩形 7">
              <a:extLst>
                <a:ext uri="{FF2B5EF4-FFF2-40B4-BE49-F238E27FC236}">
                  <a16:creationId xmlns:a16="http://schemas.microsoft.com/office/drawing/2014/main" id="{AA9649E7-FFFD-4E69-80C4-7F5999E364EF}"/>
                </a:ext>
              </a:extLst>
            </p:cNvPr>
            <p:cNvSpPr>
              <a:spLocks noChangeArrowheads="1"/>
            </p:cNvSpPr>
            <p:nvPr/>
          </p:nvSpPr>
          <p:spPr bwMode="auto">
            <a:xfrm>
              <a:off x="8844010" y="2868919"/>
              <a:ext cx="1041494" cy="1970830"/>
            </a:xfrm>
            <a:prstGeom prst="rect">
              <a:avLst/>
            </a:prstGeom>
            <a:ln/>
          </p:spPr>
          <p:style>
            <a:lnRef idx="1">
              <a:schemeClr val="accent1"/>
            </a:lnRef>
            <a:fillRef idx="3">
              <a:schemeClr val="accent1"/>
            </a:fillRef>
            <a:effectRef idx="2">
              <a:schemeClr val="accent1"/>
            </a:effectRef>
            <a:fontRef idx="minor">
              <a:schemeClr val="lt1"/>
            </a:fontRef>
          </p:style>
          <p:txBody>
            <a:bodyPr wrap="squar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ts val="600"/>
                </a:spcBef>
                <a:spcAft>
                  <a:spcPts val="600"/>
                </a:spcAft>
                <a:buClrTx/>
                <a:buSzTx/>
                <a:buNone/>
              </a:pPr>
              <a:r>
                <a:rPr lang="zh-CN" altLang="en-US" sz="1400" dirty="0">
                  <a:solidFill>
                    <a:schemeClr val="bg1"/>
                  </a:solidFill>
                  <a:ea typeface="黑体" panose="02010609060101010101" pitchFamily="49" charset="-122"/>
                </a:rPr>
                <a:t>植物工厂可能是解决挑战的可选途径之一。</a:t>
              </a:r>
            </a:p>
          </p:txBody>
        </p:sp>
        <p:pic>
          <p:nvPicPr>
            <p:cNvPr id="13" name="Picture 2">
              <a:extLst>
                <a:ext uri="{FF2B5EF4-FFF2-40B4-BE49-F238E27FC236}">
                  <a16:creationId xmlns:a16="http://schemas.microsoft.com/office/drawing/2014/main" id="{2BF4740C-7530-44D6-8C04-8479F2FFD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839" y="922339"/>
              <a:ext cx="2693987"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2">
              <a:extLst>
                <a:ext uri="{FF2B5EF4-FFF2-40B4-BE49-F238E27FC236}">
                  <a16:creationId xmlns:a16="http://schemas.microsoft.com/office/drawing/2014/main" id="{A7DB7ADF-108C-46AC-929A-5A44E9A5E72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78451" y="4645026"/>
              <a:ext cx="2938463"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a:extLst>
                <a:ext uri="{FF2B5EF4-FFF2-40B4-BE49-F238E27FC236}">
                  <a16:creationId xmlns:a16="http://schemas.microsoft.com/office/drawing/2014/main" id="{EC302877-51C2-49E9-9505-AE3078209EF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03839" y="3275014"/>
              <a:ext cx="2693987"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椭圆 15">
              <a:extLst>
                <a:ext uri="{FF2B5EF4-FFF2-40B4-BE49-F238E27FC236}">
                  <a16:creationId xmlns:a16="http://schemas.microsoft.com/office/drawing/2014/main" id="{D53F4BDC-1156-4E1D-B45D-A0F949A4C963}"/>
                </a:ext>
              </a:extLst>
            </p:cNvPr>
            <p:cNvSpPr/>
            <p:nvPr/>
          </p:nvSpPr>
          <p:spPr>
            <a:xfrm>
              <a:off x="3297238" y="1184275"/>
              <a:ext cx="1841500" cy="1562100"/>
            </a:xfrm>
            <a:prstGeom prst="ellipse">
              <a:avLst/>
            </a:prstGeom>
          </p:spPr>
          <p:style>
            <a:lnRef idx="1">
              <a:schemeClr val="accent1"/>
            </a:lnRef>
            <a:fillRef idx="3">
              <a:schemeClr val="accent1"/>
            </a:fillRef>
            <a:effectRef idx="2">
              <a:schemeClr val="accent1"/>
            </a:effectRef>
            <a:fontRef idx="minor">
              <a:schemeClr val="lt1"/>
            </a:fontRef>
          </p:style>
          <p:txBody>
            <a:bodyPr/>
            <a:lstStyle/>
            <a:p>
              <a:pPr algn="ctr">
                <a:spcBef>
                  <a:spcPct val="0"/>
                </a:spcBef>
                <a:buClrTx/>
                <a:buSzTx/>
                <a:buFontTx/>
                <a:buNone/>
              </a:pPr>
              <a:r>
                <a:rPr lang="zh-CN" altLang="en-US" sz="1400" dirty="0">
                  <a:solidFill>
                    <a:schemeClr val="bg1"/>
                  </a:solidFill>
                  <a:ea typeface="黑体" panose="02010609060101010101" pitchFamily="49" charset="-122"/>
                </a:rPr>
                <a:t>人口膨胀</a:t>
              </a:r>
              <a:endParaRPr lang="en-US" altLang="zh-CN" sz="1400" dirty="0">
                <a:solidFill>
                  <a:schemeClr val="bg1"/>
                </a:solidFill>
                <a:ea typeface="黑体" panose="02010609060101010101" pitchFamily="49" charset="-122"/>
              </a:endParaRPr>
            </a:p>
            <a:p>
              <a:pPr algn="ctr">
                <a:spcBef>
                  <a:spcPct val="0"/>
                </a:spcBef>
                <a:buClrTx/>
                <a:buSzTx/>
                <a:buFontTx/>
                <a:buNone/>
              </a:pPr>
              <a:r>
                <a:rPr lang="zh-CN" altLang="en-US" sz="1400" dirty="0">
                  <a:solidFill>
                    <a:schemeClr val="bg1"/>
                  </a:solidFill>
                  <a:ea typeface="黑体" panose="02010609060101010101" pitchFamily="49" charset="-122"/>
                </a:rPr>
                <a:t>食物需求上升</a:t>
              </a:r>
            </a:p>
            <a:p>
              <a:endParaRPr lang="zh-CN" altLang="en-US" dirty="0"/>
            </a:p>
          </p:txBody>
        </p:sp>
        <p:sp>
          <p:nvSpPr>
            <p:cNvPr id="17" name="椭圆 16">
              <a:extLst>
                <a:ext uri="{FF2B5EF4-FFF2-40B4-BE49-F238E27FC236}">
                  <a16:creationId xmlns:a16="http://schemas.microsoft.com/office/drawing/2014/main" id="{840F9C68-F093-428D-89A8-95A191349480}"/>
                </a:ext>
              </a:extLst>
            </p:cNvPr>
            <p:cNvSpPr/>
            <p:nvPr/>
          </p:nvSpPr>
          <p:spPr>
            <a:xfrm>
              <a:off x="3295651" y="4829175"/>
              <a:ext cx="1839913" cy="1562100"/>
            </a:xfrm>
            <a:prstGeom prst="ellipse">
              <a:avLst/>
            </a:prstGeom>
          </p:spPr>
          <p:style>
            <a:lnRef idx="1">
              <a:schemeClr val="accent1"/>
            </a:lnRef>
            <a:fillRef idx="3">
              <a:schemeClr val="accent1"/>
            </a:fillRef>
            <a:effectRef idx="2">
              <a:schemeClr val="accent1"/>
            </a:effectRef>
            <a:fontRef idx="minor">
              <a:schemeClr val="lt1"/>
            </a:fontRef>
          </p:style>
          <p:txBody>
            <a:bodyPr/>
            <a:lstStyle/>
            <a:p>
              <a:pPr algn="ctr"/>
              <a:r>
                <a:rPr lang="zh-CN" altLang="en-US" sz="1400" dirty="0">
                  <a:solidFill>
                    <a:schemeClr val="bg1"/>
                  </a:solidFill>
                  <a:ea typeface="黑体" panose="02010609060101010101" pitchFamily="49" charset="-122"/>
                </a:rPr>
                <a:t>从业人员老龄化</a:t>
              </a:r>
            </a:p>
            <a:p>
              <a:endParaRPr lang="zh-CN" altLang="en-US" dirty="0"/>
            </a:p>
          </p:txBody>
        </p:sp>
        <p:sp>
          <p:nvSpPr>
            <p:cNvPr id="18" name="椭圆 17">
              <a:extLst>
                <a:ext uri="{FF2B5EF4-FFF2-40B4-BE49-F238E27FC236}">
                  <a16:creationId xmlns:a16="http://schemas.microsoft.com/office/drawing/2014/main" id="{713E8EEF-BC47-4F5F-88FE-7A4749496EAC}"/>
                </a:ext>
              </a:extLst>
            </p:cNvPr>
            <p:cNvSpPr/>
            <p:nvPr/>
          </p:nvSpPr>
          <p:spPr>
            <a:xfrm>
              <a:off x="3309938" y="2992438"/>
              <a:ext cx="1841500" cy="1560512"/>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anchor="ctr"/>
            <a:lstStyle/>
            <a:p>
              <a:r>
                <a:rPr lang="zh-CN" altLang="en-US" sz="1400" dirty="0">
                  <a:solidFill>
                    <a:schemeClr val="bg1"/>
                  </a:solidFill>
                  <a:ea typeface="黑体" panose="02010609060101010101" pitchFamily="49" charset="-122"/>
                </a:rPr>
                <a:t>资源（耕地等）减少</a:t>
              </a:r>
            </a:p>
          </p:txBody>
        </p:sp>
        <p:sp>
          <p:nvSpPr>
            <p:cNvPr id="19" name="左大括号 18">
              <a:extLst>
                <a:ext uri="{FF2B5EF4-FFF2-40B4-BE49-F238E27FC236}">
                  <a16:creationId xmlns:a16="http://schemas.microsoft.com/office/drawing/2014/main" id="{962FA474-6FB3-46CE-88FF-207440FFD91B}"/>
                </a:ext>
              </a:extLst>
            </p:cNvPr>
            <p:cNvSpPr/>
            <p:nvPr/>
          </p:nvSpPr>
          <p:spPr bwMode="auto">
            <a:xfrm>
              <a:off x="2741986" y="1885950"/>
              <a:ext cx="495302" cy="3936777"/>
            </a:xfrm>
            <a:prstGeom prst="leftBrace">
              <a:avLst/>
            </a:prstGeom>
            <a:ln>
              <a:headEnd type="none" w="med" len="med"/>
              <a:tailEnd type="none" w="med" len="med"/>
            </a:ln>
          </p:spPr>
          <p:style>
            <a:lnRef idx="3">
              <a:schemeClr val="accent5"/>
            </a:lnRef>
            <a:fillRef idx="0">
              <a:schemeClr val="accent5"/>
            </a:fillRef>
            <a:effectRef idx="2">
              <a:schemeClr val="accent5"/>
            </a:effectRef>
            <a:fontRef idx="minor">
              <a:schemeClr val="tx1"/>
            </a:fontRef>
          </p:style>
          <p:txBody>
            <a:bodyPr wrap="square">
              <a:spAutoFit/>
            </a:bodyPr>
            <a:lstStyle/>
            <a:p>
              <a:pPr>
                <a:spcBef>
                  <a:spcPct val="50000"/>
                </a:spcBef>
                <a:defRPr/>
              </a:pPr>
              <a:endParaRPr lang="zh-CN" altLang="en-US" b="1">
                <a:solidFill>
                  <a:srgbClr val="28401C"/>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0" name="矩形 17">
              <a:extLst>
                <a:ext uri="{FF2B5EF4-FFF2-40B4-BE49-F238E27FC236}">
                  <a16:creationId xmlns:a16="http://schemas.microsoft.com/office/drawing/2014/main" id="{9530EF70-7936-42C9-AAF0-C1A692F776EC}"/>
                </a:ext>
              </a:extLst>
            </p:cNvPr>
            <p:cNvSpPr>
              <a:spLocks noChangeArrowheads="1"/>
            </p:cNvSpPr>
            <p:nvPr/>
          </p:nvSpPr>
          <p:spPr bwMode="auto">
            <a:xfrm>
              <a:off x="2068886" y="2387164"/>
              <a:ext cx="590551" cy="2934345"/>
            </a:xfrm>
            <a:prstGeom prst="rect">
              <a:avLst/>
            </a:prstGeom>
            <a:ln/>
          </p:spPr>
          <p:style>
            <a:lnRef idx="1">
              <a:schemeClr val="accent1"/>
            </a:lnRef>
            <a:fillRef idx="3">
              <a:schemeClr val="accent1"/>
            </a:fillRef>
            <a:effectRef idx="2">
              <a:schemeClr val="accent1"/>
            </a:effectRef>
            <a:fontRef idx="minor">
              <a:schemeClr val="lt1"/>
            </a:fontRef>
          </p:style>
          <p:txBody>
            <a:bodyPr>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ts val="600"/>
                </a:spcBef>
                <a:spcAft>
                  <a:spcPts val="600"/>
                </a:spcAft>
                <a:buClrTx/>
                <a:buSzTx/>
                <a:buNone/>
              </a:pPr>
              <a:r>
                <a:rPr lang="zh-CN" altLang="en-US" sz="1600" dirty="0">
                  <a:solidFill>
                    <a:schemeClr val="bg1"/>
                  </a:solidFill>
                  <a:ea typeface="黑体" panose="02010609060101010101" pitchFamily="49" charset="-122"/>
                </a:rPr>
                <a:t>发展所面临的挑战</a:t>
              </a:r>
            </a:p>
          </p:txBody>
        </p:sp>
        <p:sp>
          <p:nvSpPr>
            <p:cNvPr id="22" name="矩形 20">
              <a:extLst>
                <a:ext uri="{FF2B5EF4-FFF2-40B4-BE49-F238E27FC236}">
                  <a16:creationId xmlns:a16="http://schemas.microsoft.com/office/drawing/2014/main" id="{972F80E3-BECE-448F-8619-9C77122761D2}"/>
                </a:ext>
              </a:extLst>
            </p:cNvPr>
            <p:cNvSpPr>
              <a:spLocks noChangeArrowheads="1"/>
            </p:cNvSpPr>
            <p:nvPr/>
          </p:nvSpPr>
          <p:spPr bwMode="auto">
            <a:xfrm>
              <a:off x="475940" y="3467288"/>
              <a:ext cx="1764699" cy="43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lgn="ctr">
                <a:spcBef>
                  <a:spcPct val="0"/>
                </a:spcBef>
                <a:buClrTx/>
                <a:buSzTx/>
                <a:buFontTx/>
                <a:buNone/>
              </a:pPr>
              <a:endParaRPr lang="zh-CN" altLang="en-US" sz="1400" dirty="0">
                <a:solidFill>
                  <a:schemeClr val="bg1"/>
                </a:solidFill>
                <a:ea typeface="黑体" panose="02010609060101010101" pitchFamily="49" charset="-122"/>
              </a:endParaRPr>
            </a:p>
          </p:txBody>
        </p:sp>
        <p:sp>
          <p:nvSpPr>
            <p:cNvPr id="23" name="矩形 21">
              <a:extLst>
                <a:ext uri="{FF2B5EF4-FFF2-40B4-BE49-F238E27FC236}">
                  <a16:creationId xmlns:a16="http://schemas.microsoft.com/office/drawing/2014/main" id="{98B6EFC8-22BE-4233-A90B-5794C4A22245}"/>
                </a:ext>
              </a:extLst>
            </p:cNvPr>
            <p:cNvSpPr>
              <a:spLocks noChangeArrowheads="1"/>
            </p:cNvSpPr>
            <p:nvPr/>
          </p:nvSpPr>
          <p:spPr bwMode="auto">
            <a:xfrm>
              <a:off x="3492544" y="5242928"/>
              <a:ext cx="1494162" cy="43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lgn="ctr">
                <a:spcBef>
                  <a:spcPct val="0"/>
                </a:spcBef>
                <a:buClrTx/>
                <a:buSzTx/>
                <a:buFontTx/>
                <a:buNone/>
              </a:pPr>
              <a:endParaRPr lang="zh-CN" altLang="en-US" sz="1400" dirty="0">
                <a:solidFill>
                  <a:schemeClr val="bg1"/>
                </a:solidFill>
                <a:ea typeface="黑体" panose="02010609060101010101" pitchFamily="49" charset="-122"/>
              </a:endParaRPr>
            </a:p>
          </p:txBody>
        </p:sp>
        <p:sp>
          <p:nvSpPr>
            <p:cNvPr id="24" name="文本框 22">
              <a:extLst>
                <a:ext uri="{FF2B5EF4-FFF2-40B4-BE49-F238E27FC236}">
                  <a16:creationId xmlns:a16="http://schemas.microsoft.com/office/drawing/2014/main" id="{BEE07019-6DDD-4A7A-B17F-4E974C103F86}"/>
                </a:ext>
              </a:extLst>
            </p:cNvPr>
            <p:cNvSpPr txBox="1">
              <a:spLocks noChangeArrowheads="1"/>
            </p:cNvSpPr>
            <p:nvPr/>
          </p:nvSpPr>
          <p:spPr bwMode="auto">
            <a:xfrm>
              <a:off x="7162571" y="879592"/>
              <a:ext cx="724552" cy="394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en-US" altLang="zh-CN" sz="1200" b="1" dirty="0">
                  <a:solidFill>
                    <a:srgbClr val="0000FF"/>
                  </a:solidFill>
                </a:rPr>
                <a:t>95</a:t>
              </a:r>
              <a:r>
                <a:rPr lang="zh-CN" altLang="en-US" sz="1200" b="1" dirty="0">
                  <a:solidFill>
                    <a:srgbClr val="0000FF"/>
                  </a:solidFill>
                </a:rPr>
                <a:t>亿</a:t>
              </a:r>
            </a:p>
          </p:txBody>
        </p:sp>
        <p:cxnSp>
          <p:nvCxnSpPr>
            <p:cNvPr id="25" name="直接连接符 3">
              <a:extLst>
                <a:ext uri="{FF2B5EF4-FFF2-40B4-BE49-F238E27FC236}">
                  <a16:creationId xmlns:a16="http://schemas.microsoft.com/office/drawing/2014/main" id="{2F6B8356-496A-4386-B2E6-C3ADF9AF1B21}"/>
                </a:ext>
              </a:extLst>
            </p:cNvPr>
            <p:cNvCxnSpPr>
              <a:cxnSpLocks noChangeShapeType="1"/>
            </p:cNvCxnSpPr>
            <p:nvPr/>
          </p:nvCxnSpPr>
          <p:spPr bwMode="auto">
            <a:xfrm>
              <a:off x="6156325" y="377825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26" name="直接连接符 5">
              <a:extLst>
                <a:ext uri="{FF2B5EF4-FFF2-40B4-BE49-F238E27FC236}">
                  <a16:creationId xmlns:a16="http://schemas.microsoft.com/office/drawing/2014/main" id="{B0C225D9-E007-4016-AC44-05DC23FA3A40}"/>
                </a:ext>
              </a:extLst>
            </p:cNvPr>
            <p:cNvCxnSpPr>
              <a:cxnSpLocks noChangeShapeType="1"/>
            </p:cNvCxnSpPr>
            <p:nvPr/>
          </p:nvCxnSpPr>
          <p:spPr bwMode="auto">
            <a:xfrm>
              <a:off x="5610225" y="4025900"/>
              <a:ext cx="2209800"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27" name="文本框 18">
              <a:extLst>
                <a:ext uri="{FF2B5EF4-FFF2-40B4-BE49-F238E27FC236}">
                  <a16:creationId xmlns:a16="http://schemas.microsoft.com/office/drawing/2014/main" id="{B52ED7FB-C662-4A44-BAA4-B03A3563D8B9}"/>
                </a:ext>
              </a:extLst>
            </p:cNvPr>
            <p:cNvSpPr txBox="1">
              <a:spLocks noChangeArrowheads="1"/>
            </p:cNvSpPr>
            <p:nvPr/>
          </p:nvSpPr>
          <p:spPr bwMode="auto">
            <a:xfrm>
              <a:off x="7162571" y="2949476"/>
              <a:ext cx="943836" cy="394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en-US" altLang="zh-CN" sz="1200" b="1" dirty="0">
                  <a:solidFill>
                    <a:srgbClr val="0000FF"/>
                  </a:solidFill>
                </a:rPr>
                <a:t>18</a:t>
              </a:r>
              <a:r>
                <a:rPr lang="zh-CN" altLang="en-US" sz="1200" b="1" dirty="0">
                  <a:solidFill>
                    <a:srgbClr val="0000FF"/>
                  </a:solidFill>
                </a:rPr>
                <a:t>亿亩</a:t>
              </a:r>
            </a:p>
          </p:txBody>
        </p:sp>
        <p:sp>
          <p:nvSpPr>
            <p:cNvPr id="28" name="文本框 23">
              <a:extLst>
                <a:ext uri="{FF2B5EF4-FFF2-40B4-BE49-F238E27FC236}">
                  <a16:creationId xmlns:a16="http://schemas.microsoft.com/office/drawing/2014/main" id="{606F3345-2898-4E29-A343-ED7883999EBB}"/>
                </a:ext>
              </a:extLst>
            </p:cNvPr>
            <p:cNvSpPr txBox="1">
              <a:spLocks noChangeArrowheads="1"/>
            </p:cNvSpPr>
            <p:nvPr/>
          </p:nvSpPr>
          <p:spPr bwMode="auto">
            <a:xfrm>
              <a:off x="7180637" y="5242928"/>
              <a:ext cx="1223589" cy="65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en-US" altLang="zh-CN" sz="1200" b="1" dirty="0">
                  <a:solidFill>
                    <a:srgbClr val="0000FF"/>
                  </a:solidFill>
                </a:rPr>
                <a:t>  &gt;60</a:t>
              </a:r>
              <a:r>
                <a:rPr lang="zh-CN" altLang="en-US" sz="1200" b="1" dirty="0">
                  <a:solidFill>
                    <a:srgbClr val="0000FF"/>
                  </a:solidFill>
                </a:rPr>
                <a:t>岁</a:t>
              </a:r>
              <a:endParaRPr lang="en-US" altLang="zh-CN" sz="1200" b="1" dirty="0">
                <a:solidFill>
                  <a:srgbClr val="0000FF"/>
                </a:solidFill>
              </a:endParaRPr>
            </a:p>
            <a:p>
              <a:pPr>
                <a:spcBef>
                  <a:spcPct val="0"/>
                </a:spcBef>
                <a:buClrTx/>
                <a:buSzTx/>
                <a:buFontTx/>
                <a:buNone/>
              </a:pPr>
              <a:r>
                <a:rPr lang="en-US" altLang="zh-CN" sz="1200" b="1" dirty="0">
                  <a:solidFill>
                    <a:srgbClr val="0000FF"/>
                  </a:solidFill>
                </a:rPr>
                <a:t>(60%</a:t>
              </a:r>
              <a:r>
                <a:rPr lang="zh-CN" altLang="en-US" sz="1200" b="1" dirty="0">
                  <a:solidFill>
                    <a:srgbClr val="0000FF"/>
                  </a:solidFill>
                </a:rPr>
                <a:t>以上</a:t>
              </a:r>
              <a:r>
                <a:rPr lang="en-US" altLang="zh-CN" sz="1200" b="1" dirty="0">
                  <a:solidFill>
                    <a:srgbClr val="0000FF"/>
                  </a:solidFill>
                </a:rPr>
                <a:t>)</a:t>
              </a:r>
              <a:endParaRPr lang="zh-CN" altLang="en-US" sz="1200" b="1" dirty="0">
                <a:solidFill>
                  <a:srgbClr val="0000FF"/>
                </a:solidFill>
              </a:endParaRPr>
            </a:p>
          </p:txBody>
        </p:sp>
      </p:grpSp>
    </p:spTree>
    <p:extLst>
      <p:ext uri="{BB962C8B-B14F-4D97-AF65-F5344CB8AC3E}">
        <p14:creationId xmlns:p14="http://schemas.microsoft.com/office/powerpoint/2010/main" val="1213055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6">
            <a:extLst>
              <a:ext uri="{FF2B5EF4-FFF2-40B4-BE49-F238E27FC236}">
                <a16:creationId xmlns:a16="http://schemas.microsoft.com/office/drawing/2014/main" id="{E386B761-7FD8-41ED-BE7D-E82DE18583DB}"/>
              </a:ext>
            </a:extLst>
          </p:cNvPr>
          <p:cNvSpPr>
            <a:spLocks noGrp="1"/>
          </p:cNvSpPr>
          <p:nvPr>
            <p:ph sz="half" idx="1"/>
          </p:nvPr>
        </p:nvSpPr>
        <p:spPr/>
        <p:txBody>
          <a:bodyPr>
            <a:normAutofit/>
          </a:bodyPr>
          <a:lstStyle/>
          <a:p>
            <a:r>
              <a:rPr lang="zh-CN" altLang="en-US" sz="2800" b="1" dirty="0"/>
              <a:t>（一）按采用的光源类型分类</a:t>
            </a:r>
            <a:endParaRPr lang="en-US" altLang="zh-CN" sz="2800" b="1" dirty="0"/>
          </a:p>
          <a:p>
            <a:pPr lvl="1"/>
            <a:r>
              <a:rPr lang="zh-CN" altLang="en-US" sz="2400" b="1" dirty="0"/>
              <a:t>人工光利用型</a:t>
            </a:r>
            <a:endParaRPr lang="en-US" altLang="zh-CN" sz="2400" b="1" dirty="0"/>
          </a:p>
          <a:p>
            <a:pPr lvl="2"/>
            <a:r>
              <a:rPr lang="zh-CN" altLang="en-US" sz="2400" dirty="0">
                <a:solidFill>
                  <a:srgbClr val="0000FF"/>
                </a:solidFill>
              </a:rPr>
              <a:t>特点：</a:t>
            </a:r>
            <a:r>
              <a:rPr lang="zh-CN" altLang="en-US" sz="2400" dirty="0"/>
              <a:t>完全密闭、环境精确可控、几乎不受地理位置和外界气候影响，采用人工光源与营养液立体多层栽培。</a:t>
            </a:r>
            <a:endParaRPr lang="en-US" altLang="zh-CN" sz="2400" dirty="0"/>
          </a:p>
          <a:p>
            <a:pPr lvl="2"/>
            <a:endParaRPr lang="en-US" altLang="zh-CN" sz="2400" b="1" dirty="0"/>
          </a:p>
          <a:p>
            <a:endParaRPr lang="en-US" altLang="zh-CN" sz="2800" b="1" dirty="0"/>
          </a:p>
        </p:txBody>
      </p:sp>
      <p:sp>
        <p:nvSpPr>
          <p:cNvPr id="10" name="标题 9">
            <a:extLst>
              <a:ext uri="{FF2B5EF4-FFF2-40B4-BE49-F238E27FC236}">
                <a16:creationId xmlns:a16="http://schemas.microsoft.com/office/drawing/2014/main" id="{8576E038-EF47-40F8-B55E-8158096123CB}"/>
              </a:ext>
            </a:extLst>
          </p:cNvPr>
          <p:cNvSpPr>
            <a:spLocks noGrp="1"/>
          </p:cNvSpPr>
          <p:nvPr>
            <p:ph type="title"/>
          </p:nvPr>
        </p:nvSpPr>
        <p:spPr/>
        <p:txBody>
          <a:bodyPr/>
          <a:lstStyle/>
          <a:p>
            <a:r>
              <a:rPr lang="zh-CN" altLang="en-US" dirty="0"/>
              <a:t>二、植物工厂的分类及特点</a:t>
            </a:r>
          </a:p>
        </p:txBody>
      </p:sp>
      <p:sp>
        <p:nvSpPr>
          <p:cNvPr id="8" name="文本框 7">
            <a:extLst>
              <a:ext uri="{FF2B5EF4-FFF2-40B4-BE49-F238E27FC236}">
                <a16:creationId xmlns:a16="http://schemas.microsoft.com/office/drawing/2014/main" id="{6AA4337F-5BF1-4437-B3B2-4E436269CADE}"/>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pic>
        <p:nvPicPr>
          <p:cNvPr id="29" name="Picture 5">
            <a:extLst>
              <a:ext uri="{FF2B5EF4-FFF2-40B4-BE49-F238E27FC236}">
                <a16:creationId xmlns:a16="http://schemas.microsoft.com/office/drawing/2014/main" id="{558F4335-2806-4F6D-AFF5-4E665CDCA0E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821421" y="1593567"/>
            <a:ext cx="4344419" cy="367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13">
            <a:extLst>
              <a:ext uri="{FF2B5EF4-FFF2-40B4-BE49-F238E27FC236}">
                <a16:creationId xmlns:a16="http://schemas.microsoft.com/office/drawing/2014/main" id="{ED5588C0-2AC9-4558-BD54-9A57A1164B25}"/>
              </a:ext>
            </a:extLst>
          </p:cNvPr>
          <p:cNvSpPr>
            <a:spLocks noChangeArrowheads="1"/>
          </p:cNvSpPr>
          <p:nvPr/>
        </p:nvSpPr>
        <p:spPr bwMode="auto">
          <a:xfrm>
            <a:off x="7852131" y="5316611"/>
            <a:ext cx="2282997" cy="338554"/>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anchor="ct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lang="zh-CN" altLang="en-US" sz="1600" dirty="0">
                <a:latin typeface="+mn-ea"/>
                <a:ea typeface="+mn-ea"/>
              </a:rPr>
              <a:t>人工光利用型</a:t>
            </a:r>
          </a:p>
        </p:txBody>
      </p:sp>
    </p:spTree>
    <p:extLst>
      <p:ext uri="{BB962C8B-B14F-4D97-AF65-F5344CB8AC3E}">
        <p14:creationId xmlns:p14="http://schemas.microsoft.com/office/powerpoint/2010/main" val="3819538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6">
            <a:extLst>
              <a:ext uri="{FF2B5EF4-FFF2-40B4-BE49-F238E27FC236}">
                <a16:creationId xmlns:a16="http://schemas.microsoft.com/office/drawing/2014/main" id="{E386B761-7FD8-41ED-BE7D-E82DE18583DB}"/>
              </a:ext>
            </a:extLst>
          </p:cNvPr>
          <p:cNvSpPr>
            <a:spLocks noGrp="1"/>
          </p:cNvSpPr>
          <p:nvPr>
            <p:ph sz="half" idx="1"/>
          </p:nvPr>
        </p:nvSpPr>
        <p:spPr/>
        <p:txBody>
          <a:bodyPr>
            <a:normAutofit/>
          </a:bodyPr>
          <a:lstStyle/>
          <a:p>
            <a:r>
              <a:rPr lang="zh-CN" altLang="en-US" sz="2800" b="1" dirty="0"/>
              <a:t>（一）按采用的光源类型分类</a:t>
            </a:r>
            <a:endParaRPr lang="en-US" altLang="zh-CN" sz="2800" b="1" dirty="0"/>
          </a:p>
          <a:p>
            <a:pPr lvl="1"/>
            <a:r>
              <a:rPr lang="zh-CN" altLang="en-US" sz="2400" b="1" dirty="0"/>
              <a:t>人工光利用型</a:t>
            </a:r>
            <a:endParaRPr lang="en-US" altLang="zh-CN" sz="2400" b="1" dirty="0"/>
          </a:p>
          <a:p>
            <a:pPr lvl="2"/>
            <a:r>
              <a:rPr lang="zh-CN" altLang="en-US" sz="2400" dirty="0">
                <a:solidFill>
                  <a:srgbClr val="0000FF"/>
                </a:solidFill>
              </a:rPr>
              <a:t>适栽植物：</a:t>
            </a:r>
            <a:endParaRPr lang="en-US" altLang="zh-CN" sz="2400" dirty="0">
              <a:solidFill>
                <a:srgbClr val="0000FF"/>
              </a:solidFill>
            </a:endParaRPr>
          </a:p>
          <a:p>
            <a:pPr lvl="2"/>
            <a:r>
              <a:rPr lang="zh-CN" altLang="en-US" sz="2600" dirty="0"/>
              <a:t>植株偏矮，立体多层栽培；</a:t>
            </a:r>
            <a:endParaRPr lang="en-US" altLang="zh-CN" sz="2600" dirty="0"/>
          </a:p>
          <a:p>
            <a:pPr lvl="2"/>
            <a:r>
              <a:rPr lang="zh-CN" altLang="en-US" sz="2600" dirty="0"/>
              <a:t>需光量相对不高；</a:t>
            </a:r>
            <a:endParaRPr lang="en-US" altLang="zh-CN" sz="2600" dirty="0"/>
          </a:p>
          <a:p>
            <a:pPr lvl="2"/>
            <a:r>
              <a:rPr lang="zh-CN" altLang="en-US" sz="2600" dirty="0"/>
              <a:t>可食部分比例较高，如叶菜类蔬菜；</a:t>
            </a:r>
            <a:endParaRPr lang="en-US" altLang="zh-CN" sz="2600" dirty="0"/>
          </a:p>
          <a:p>
            <a:pPr lvl="2"/>
            <a:r>
              <a:rPr lang="zh-CN" altLang="en-US" sz="2600" dirty="0"/>
              <a:t>商品价值或功能性成分较高。</a:t>
            </a:r>
            <a:endParaRPr lang="en-US" altLang="zh-CN" sz="2600" b="1" dirty="0"/>
          </a:p>
          <a:p>
            <a:endParaRPr lang="en-US" altLang="zh-CN" sz="2800" b="1" dirty="0"/>
          </a:p>
        </p:txBody>
      </p:sp>
      <p:sp>
        <p:nvSpPr>
          <p:cNvPr id="10" name="标题 9">
            <a:extLst>
              <a:ext uri="{FF2B5EF4-FFF2-40B4-BE49-F238E27FC236}">
                <a16:creationId xmlns:a16="http://schemas.microsoft.com/office/drawing/2014/main" id="{8576E038-EF47-40F8-B55E-8158096123CB}"/>
              </a:ext>
            </a:extLst>
          </p:cNvPr>
          <p:cNvSpPr>
            <a:spLocks noGrp="1"/>
          </p:cNvSpPr>
          <p:nvPr>
            <p:ph type="title"/>
          </p:nvPr>
        </p:nvSpPr>
        <p:spPr/>
        <p:txBody>
          <a:bodyPr/>
          <a:lstStyle/>
          <a:p>
            <a:r>
              <a:rPr lang="zh-CN" altLang="en-US" dirty="0"/>
              <a:t>二、植物工厂的分类及特点</a:t>
            </a:r>
          </a:p>
        </p:txBody>
      </p:sp>
      <p:sp>
        <p:nvSpPr>
          <p:cNvPr id="8" name="文本框 7">
            <a:extLst>
              <a:ext uri="{FF2B5EF4-FFF2-40B4-BE49-F238E27FC236}">
                <a16:creationId xmlns:a16="http://schemas.microsoft.com/office/drawing/2014/main" id="{6AA4337F-5BF1-4437-B3B2-4E436269CADE}"/>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pic>
        <p:nvPicPr>
          <p:cNvPr id="12" name="Picture 4" descr="Seedlings3">
            <a:hlinkClick r:id="rId3" action="ppaction://hlinksldjump"/>
            <a:extLst>
              <a:ext uri="{FF2B5EF4-FFF2-40B4-BE49-F238E27FC236}">
                <a16:creationId xmlns:a16="http://schemas.microsoft.com/office/drawing/2014/main" id="{D80A5EB8-D7D3-4023-A576-17A46747A1F8}"/>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t="7280"/>
          <a:stretch/>
        </p:blipFill>
        <p:spPr bwMode="auto">
          <a:xfrm>
            <a:off x="7567547" y="3594583"/>
            <a:ext cx="3786253" cy="2551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植物工厂7">
            <a:extLst>
              <a:ext uri="{FF2B5EF4-FFF2-40B4-BE49-F238E27FC236}">
                <a16:creationId xmlns:a16="http://schemas.microsoft.com/office/drawing/2014/main" id="{36A0163A-3A36-439D-AFC7-FF7E784868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7546" y="1073938"/>
            <a:ext cx="3786254" cy="244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669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6">
            <a:extLst>
              <a:ext uri="{FF2B5EF4-FFF2-40B4-BE49-F238E27FC236}">
                <a16:creationId xmlns:a16="http://schemas.microsoft.com/office/drawing/2014/main" id="{E386B761-7FD8-41ED-BE7D-E82DE18583DB}"/>
              </a:ext>
            </a:extLst>
          </p:cNvPr>
          <p:cNvSpPr>
            <a:spLocks noGrp="1"/>
          </p:cNvSpPr>
          <p:nvPr>
            <p:ph sz="half" idx="1"/>
          </p:nvPr>
        </p:nvSpPr>
        <p:spPr/>
        <p:txBody>
          <a:bodyPr>
            <a:normAutofit/>
          </a:bodyPr>
          <a:lstStyle/>
          <a:p>
            <a:r>
              <a:rPr lang="zh-CN" altLang="en-US" sz="2800" b="1" dirty="0"/>
              <a:t>（一）按采用的光源类型分类</a:t>
            </a:r>
            <a:endParaRPr lang="en-US" altLang="zh-CN" sz="2800" b="1" dirty="0"/>
          </a:p>
          <a:p>
            <a:pPr lvl="1"/>
            <a:r>
              <a:rPr lang="zh-CN" altLang="en-US" sz="2400" b="1" dirty="0"/>
              <a:t>太阳光利用型</a:t>
            </a:r>
            <a:endParaRPr lang="en-US" altLang="zh-CN" sz="2400" b="1" dirty="0"/>
          </a:p>
          <a:p>
            <a:pPr lvl="1"/>
            <a:r>
              <a:rPr lang="zh-CN" altLang="en-US" sz="2400" dirty="0">
                <a:solidFill>
                  <a:srgbClr val="0000FF"/>
                </a:solidFill>
              </a:rPr>
              <a:t>特点：</a:t>
            </a:r>
            <a:endParaRPr lang="en-US" altLang="zh-CN" sz="2400" dirty="0">
              <a:solidFill>
                <a:srgbClr val="0000FF"/>
              </a:solidFill>
            </a:endParaRPr>
          </a:p>
          <a:p>
            <a:pPr lvl="1"/>
            <a:r>
              <a:rPr lang="zh-CN" altLang="en-US" sz="2400" dirty="0"/>
              <a:t>半密闭式 ；光源主要为自然光；有多种环境因子的监测和调控设备；以水耕栽培或基质栽培为主；环境较易受季节和气候变化的影响；设施建设成本较人工光利用型植物工厂低</a:t>
            </a:r>
            <a:endParaRPr lang="en-US" altLang="zh-CN" sz="2400" dirty="0">
              <a:solidFill>
                <a:srgbClr val="0000FF"/>
              </a:solidFill>
            </a:endParaRPr>
          </a:p>
          <a:p>
            <a:pPr lvl="1"/>
            <a:endParaRPr lang="en-US" altLang="zh-CN" sz="2400" b="1" dirty="0"/>
          </a:p>
          <a:p>
            <a:pPr lvl="1"/>
            <a:endParaRPr lang="en-US" altLang="zh-CN" sz="2600" b="1" dirty="0"/>
          </a:p>
          <a:p>
            <a:endParaRPr lang="en-US" altLang="zh-CN" sz="2800" b="1" dirty="0"/>
          </a:p>
        </p:txBody>
      </p:sp>
      <p:sp>
        <p:nvSpPr>
          <p:cNvPr id="10" name="标题 9">
            <a:extLst>
              <a:ext uri="{FF2B5EF4-FFF2-40B4-BE49-F238E27FC236}">
                <a16:creationId xmlns:a16="http://schemas.microsoft.com/office/drawing/2014/main" id="{8576E038-EF47-40F8-B55E-8158096123CB}"/>
              </a:ext>
            </a:extLst>
          </p:cNvPr>
          <p:cNvSpPr>
            <a:spLocks noGrp="1"/>
          </p:cNvSpPr>
          <p:nvPr>
            <p:ph type="title"/>
          </p:nvPr>
        </p:nvSpPr>
        <p:spPr/>
        <p:txBody>
          <a:bodyPr/>
          <a:lstStyle/>
          <a:p>
            <a:r>
              <a:rPr lang="zh-CN" altLang="en-US" dirty="0"/>
              <a:t>二、植物工厂的分类及特点</a:t>
            </a:r>
          </a:p>
        </p:txBody>
      </p:sp>
      <p:sp>
        <p:nvSpPr>
          <p:cNvPr id="8" name="文本框 7">
            <a:extLst>
              <a:ext uri="{FF2B5EF4-FFF2-40B4-BE49-F238E27FC236}">
                <a16:creationId xmlns:a16="http://schemas.microsoft.com/office/drawing/2014/main" id="{6AA4337F-5BF1-4437-B3B2-4E436269CADE}"/>
              </a:ext>
            </a:extLst>
          </p:cNvPr>
          <p:cNvSpPr txBox="1"/>
          <p:nvPr/>
        </p:nvSpPr>
        <p:spPr>
          <a:xfrm>
            <a:off x="9302736" y="6261143"/>
            <a:ext cx="2282997" cy="338554"/>
          </a:xfrm>
          <a:prstGeom prst="rect">
            <a:avLst/>
          </a:prstGeom>
          <a:noFill/>
        </p:spPr>
        <p:txBody>
          <a:bodyPr wrap="none" rtlCol="0">
            <a:spAutoFit/>
          </a:bodyPr>
          <a:lstStyle/>
          <a:p>
            <a:pPr algn="r"/>
            <a:r>
              <a:rPr lang="zh-CN" altLang="en-US" sz="1600" dirty="0">
                <a:solidFill>
                  <a:schemeClr val="bg1">
                    <a:lumMod val="65000"/>
                  </a:schemeClr>
                </a:solidFill>
              </a:rPr>
              <a:t>第六章 智能化植物工厂</a:t>
            </a:r>
          </a:p>
        </p:txBody>
      </p:sp>
      <p:pic>
        <p:nvPicPr>
          <p:cNvPr id="9" name="Picture 7" descr="细叶菜">
            <a:extLst>
              <a:ext uri="{FF2B5EF4-FFF2-40B4-BE49-F238E27FC236}">
                <a16:creationId xmlns:a16="http://schemas.microsoft.com/office/drawing/2014/main" id="{E4094A8A-6918-4FDF-8752-11A6451F1FC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705316" y="1965313"/>
            <a:ext cx="4648484" cy="3304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3">
            <a:extLst>
              <a:ext uri="{FF2B5EF4-FFF2-40B4-BE49-F238E27FC236}">
                <a16:creationId xmlns:a16="http://schemas.microsoft.com/office/drawing/2014/main" id="{1D6412EF-A2D9-31EC-ACD4-B9CBCB05E8E3}"/>
              </a:ext>
            </a:extLst>
          </p:cNvPr>
          <p:cNvSpPr>
            <a:spLocks noChangeArrowheads="1"/>
          </p:cNvSpPr>
          <p:nvPr/>
        </p:nvSpPr>
        <p:spPr bwMode="auto">
          <a:xfrm>
            <a:off x="7888059" y="5338042"/>
            <a:ext cx="2282997" cy="338554"/>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anchor="ct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lang="zh-CN" altLang="en-US" sz="1600" dirty="0">
                <a:latin typeface="+mn-ea"/>
                <a:ea typeface="+mn-ea"/>
              </a:rPr>
              <a:t>太阳光利用型</a:t>
            </a:r>
          </a:p>
        </p:txBody>
      </p:sp>
    </p:spTree>
    <p:extLst>
      <p:ext uri="{BB962C8B-B14F-4D97-AF65-F5344CB8AC3E}">
        <p14:creationId xmlns:p14="http://schemas.microsoft.com/office/powerpoint/2010/main" val="3554463220"/>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2128</TotalTime>
  <Words>4494</Words>
  <Application>Microsoft Office PowerPoint</Application>
  <PresentationFormat>宽屏</PresentationFormat>
  <Paragraphs>371</Paragraphs>
  <Slides>58</Slides>
  <Notes>11</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1</vt:i4>
      </vt:variant>
      <vt:variant>
        <vt:lpstr>幻灯片标题</vt:lpstr>
      </vt:variant>
      <vt:variant>
        <vt:i4>58</vt:i4>
      </vt:variant>
    </vt:vector>
  </HeadingPairs>
  <TitlesOfParts>
    <vt:vector size="71" baseType="lpstr">
      <vt:lpstr>centrale_sans_xbold</vt:lpstr>
      <vt:lpstr>游ゴシック</vt:lpstr>
      <vt:lpstr>等线</vt:lpstr>
      <vt:lpstr>黑体</vt:lpstr>
      <vt:lpstr>微软雅黑</vt:lpstr>
      <vt:lpstr>Arial</vt:lpstr>
      <vt:lpstr>Calibri</vt:lpstr>
      <vt:lpstr>Calibri Light</vt:lpstr>
      <vt:lpstr>Tahoma</vt:lpstr>
      <vt:lpstr>Times New Roman</vt:lpstr>
      <vt:lpstr>Wingdings</vt:lpstr>
      <vt:lpstr>Office 主题​​</vt:lpstr>
      <vt:lpstr>Paintbrush Picture</vt:lpstr>
      <vt:lpstr>PowerPoint 演示文稿</vt:lpstr>
      <vt:lpstr>PowerPoint 演示文稿</vt:lpstr>
      <vt:lpstr>本章目录</vt:lpstr>
      <vt:lpstr>第一节 植物工厂概述</vt:lpstr>
      <vt:lpstr>一、植物工厂的概念及优势</vt:lpstr>
      <vt:lpstr>一、植物工厂的概念及优势</vt:lpstr>
      <vt:lpstr>二、植物工厂的分类及特点</vt:lpstr>
      <vt:lpstr>二、植物工厂的分类及特点</vt:lpstr>
      <vt:lpstr>二、植物工厂的分类及特点</vt:lpstr>
      <vt:lpstr>二、植物工厂的分类及特点</vt:lpstr>
      <vt:lpstr>二、植物工厂的分类及特点</vt:lpstr>
      <vt:lpstr>第二节 植物工厂的发展历程</vt:lpstr>
      <vt:lpstr>一、国外植物工厂的发展历程</vt:lpstr>
      <vt:lpstr>一、国外植物工厂的发展历程</vt:lpstr>
      <vt:lpstr>一、国外植物工厂的发展历程</vt:lpstr>
      <vt:lpstr>一、国外植物工厂的发展历程</vt:lpstr>
      <vt:lpstr>一、国外植物工厂的发展历程</vt:lpstr>
      <vt:lpstr>一、国外植物工厂的发展历程</vt:lpstr>
      <vt:lpstr>一、国外植物工厂的发展历程</vt:lpstr>
      <vt:lpstr>一、国外植物工厂的发展历程</vt:lpstr>
      <vt:lpstr>一、国外植物工厂的发展历程</vt:lpstr>
      <vt:lpstr>二、我国植物工厂的发展历程</vt:lpstr>
      <vt:lpstr>二、我国植物工厂的发展历程</vt:lpstr>
      <vt:lpstr>二、我国植物工厂的发展历程</vt:lpstr>
      <vt:lpstr>二、我国植物工厂的发展历程</vt:lpstr>
      <vt:lpstr>二、我国植物工厂的发展历程</vt:lpstr>
      <vt:lpstr>二、我国植物工厂的发展历程</vt:lpstr>
      <vt:lpstr>二、我国植物工厂的发展历程</vt:lpstr>
      <vt:lpstr>二、我国植物工厂的发展历程</vt:lpstr>
      <vt:lpstr>第三节 植物工厂系统构成</vt:lpstr>
      <vt:lpstr>第三节 植物工厂系统构成</vt:lpstr>
      <vt:lpstr>一、围护结构</vt:lpstr>
      <vt:lpstr>二、环境控制系统</vt:lpstr>
      <vt:lpstr>二、环境控制系统</vt:lpstr>
      <vt:lpstr>三、净化系统</vt:lpstr>
      <vt:lpstr>三、净化系统</vt:lpstr>
      <vt:lpstr>三、净化系统</vt:lpstr>
      <vt:lpstr>三、净化系统</vt:lpstr>
      <vt:lpstr>四、人工光源系统</vt:lpstr>
      <vt:lpstr>四、人工光源系统</vt:lpstr>
      <vt:lpstr>五、营养液栽培系统</vt:lpstr>
      <vt:lpstr>六、智能控制系统</vt:lpstr>
      <vt:lpstr>七、辅助机械</vt:lpstr>
      <vt:lpstr>七、辅助机械</vt:lpstr>
      <vt:lpstr>第四节 植物工厂光环境 及其调控技术</vt:lpstr>
      <vt:lpstr>一、人工光源</vt:lpstr>
      <vt:lpstr>一、人工光源</vt:lpstr>
      <vt:lpstr>一、人工光源</vt:lpstr>
      <vt:lpstr>一、人工光源</vt:lpstr>
      <vt:lpstr>二、植物工厂电能及光能利用率</vt:lpstr>
      <vt:lpstr>二、植物工厂电能及光能利用率</vt:lpstr>
      <vt:lpstr>二、植物工厂电能及光能利用率</vt:lpstr>
      <vt:lpstr>第五节 植物工厂应用案例</vt:lpstr>
      <vt:lpstr>一、福建中科三安植物工厂</vt:lpstr>
      <vt:lpstr>一、福建中科三安植物工厂</vt:lpstr>
      <vt:lpstr>二、深圳富士康植物工厂</vt:lpstr>
      <vt:lpstr>三、北京京鹏集装箱植物工厂控制系统案例</vt:lpstr>
      <vt:lpstr>教材配套网站 www.zh.ag 更新于2022年10月，期待收到您的反馈 hang.xiong@outlook.com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Xiong Hang</dc:creator>
  <cp:lastModifiedBy>Xiong Hang</cp:lastModifiedBy>
  <cp:revision>183</cp:revision>
  <dcterms:created xsi:type="dcterms:W3CDTF">2022-06-20T07:29:03Z</dcterms:created>
  <dcterms:modified xsi:type="dcterms:W3CDTF">2022-10-16T10:58:00Z</dcterms:modified>
</cp:coreProperties>
</file>