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9"/>
  </p:notesMasterIdLst>
  <p:sldIdLst>
    <p:sldId id="256" r:id="rId2"/>
    <p:sldId id="348" r:id="rId3"/>
    <p:sldId id="336" r:id="rId4"/>
    <p:sldId id="337" r:id="rId5"/>
    <p:sldId id="386" r:id="rId6"/>
    <p:sldId id="398" r:id="rId7"/>
    <p:sldId id="389" r:id="rId8"/>
    <p:sldId id="390" r:id="rId9"/>
    <p:sldId id="391" r:id="rId10"/>
    <p:sldId id="353" r:id="rId11"/>
    <p:sldId id="338" r:id="rId12"/>
    <p:sldId id="282" r:id="rId13"/>
    <p:sldId id="354" r:id="rId14"/>
    <p:sldId id="355" r:id="rId15"/>
    <p:sldId id="392" r:id="rId16"/>
    <p:sldId id="360" r:id="rId17"/>
    <p:sldId id="393" r:id="rId18"/>
    <p:sldId id="357" r:id="rId19"/>
    <p:sldId id="387" r:id="rId20"/>
    <p:sldId id="394" r:id="rId21"/>
    <p:sldId id="395" r:id="rId22"/>
    <p:sldId id="397" r:id="rId23"/>
    <p:sldId id="396" r:id="rId24"/>
    <p:sldId id="344" r:id="rId25"/>
    <p:sldId id="300" r:id="rId26"/>
    <p:sldId id="366" r:id="rId27"/>
    <p:sldId id="367" r:id="rId28"/>
    <p:sldId id="368" r:id="rId29"/>
    <p:sldId id="369" r:id="rId30"/>
    <p:sldId id="370" r:id="rId31"/>
    <p:sldId id="371" r:id="rId32"/>
    <p:sldId id="372" r:id="rId33"/>
    <p:sldId id="373" r:id="rId34"/>
    <p:sldId id="374" r:id="rId35"/>
    <p:sldId id="375" r:id="rId36"/>
    <p:sldId id="385" r:id="rId37"/>
    <p:sldId id="376" r:id="rId38"/>
    <p:sldId id="361" r:id="rId39"/>
    <p:sldId id="377" r:id="rId40"/>
    <p:sldId id="378" r:id="rId41"/>
    <p:sldId id="382" r:id="rId42"/>
    <p:sldId id="379" r:id="rId43"/>
    <p:sldId id="380" r:id="rId44"/>
    <p:sldId id="381" r:id="rId45"/>
    <p:sldId id="384" r:id="rId46"/>
    <p:sldId id="383" r:id="rId47"/>
    <p:sldId id="470"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A676668D-3FBB-4D50-B3D9-BCFA001E684C}">
          <p14:sldIdLst>
            <p14:sldId id="256"/>
            <p14:sldId id="348"/>
            <p14:sldId id="336"/>
            <p14:sldId id="337"/>
            <p14:sldId id="386"/>
            <p14:sldId id="398"/>
            <p14:sldId id="389"/>
            <p14:sldId id="390"/>
            <p14:sldId id="391"/>
            <p14:sldId id="353"/>
            <p14:sldId id="338"/>
            <p14:sldId id="282"/>
            <p14:sldId id="354"/>
            <p14:sldId id="355"/>
            <p14:sldId id="392"/>
            <p14:sldId id="360"/>
            <p14:sldId id="393"/>
            <p14:sldId id="357"/>
            <p14:sldId id="387"/>
            <p14:sldId id="394"/>
            <p14:sldId id="395"/>
            <p14:sldId id="397"/>
            <p14:sldId id="396"/>
            <p14:sldId id="344"/>
            <p14:sldId id="300"/>
            <p14:sldId id="366"/>
            <p14:sldId id="367"/>
            <p14:sldId id="368"/>
            <p14:sldId id="369"/>
            <p14:sldId id="370"/>
            <p14:sldId id="371"/>
            <p14:sldId id="372"/>
            <p14:sldId id="373"/>
            <p14:sldId id="374"/>
            <p14:sldId id="375"/>
            <p14:sldId id="385"/>
            <p14:sldId id="376"/>
            <p14:sldId id="361"/>
            <p14:sldId id="377"/>
            <p14:sldId id="378"/>
            <p14:sldId id="382"/>
            <p14:sldId id="379"/>
            <p14:sldId id="380"/>
            <p14:sldId id="381"/>
            <p14:sldId id="384"/>
            <p14:sldId id="383"/>
            <p14:sldId id="47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A740E2-C462-19E1-669C-5868C88DDD99}" name="Xiong Hang" initials="XH" userId="8bf7479f64a5aab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89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997" autoAdjust="0"/>
    <p:restoredTop sz="95244" autoAdjust="0"/>
  </p:normalViewPr>
  <p:slideViewPr>
    <p:cSldViewPr snapToGrid="0" showGuides="1">
      <p:cViewPr varScale="1">
        <p:scale>
          <a:sx n="102" d="100"/>
          <a:sy n="102" d="100"/>
        </p:scale>
        <p:origin x="150" y="6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219DC3-0283-43F3-AFCE-2B58FE93ECF7}"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zh-CN" altLang="en-US"/>
        </a:p>
      </dgm:t>
    </dgm:pt>
    <dgm:pt modelId="{9C893597-7B00-4A2A-B417-FC719EF511C6}">
      <dgm:prSet phldrT="[文本]" custT="1"/>
      <dgm:spPr>
        <a:noFill/>
        <a:ln>
          <a:noFill/>
        </a:ln>
        <a:effectLst/>
      </dgm:spPr>
      <dgm:t>
        <a:bodyPr spcFirstLastPara="0" vert="horz" wrap="square" lIns="40640" tIns="40640" rIns="40640" bIns="40640" numCol="1" spcCol="1270" anchor="ctr" anchorCtr="0"/>
        <a:lstStyle/>
        <a:p>
          <a:r>
            <a:rPr lang="zh-CN" altLang="en-US" sz="2400" b="0" kern="1200" dirty="0">
              <a:solidFill>
                <a:prstClr val="black">
                  <a:hueOff val="0"/>
                  <a:satOff val="0"/>
                  <a:lumOff val="0"/>
                  <a:alphaOff val="0"/>
                </a:prstClr>
              </a:solidFill>
              <a:latin typeface="等线" panose="02010600030101010101" pitchFamily="2" charset="-122"/>
              <a:ea typeface="等线" panose="02010600030101010101" pitchFamily="2" charset="-122"/>
              <a:cs typeface="+mn-cs"/>
            </a:rPr>
            <a:t>数据传输</a:t>
          </a:r>
        </a:p>
      </dgm:t>
    </dgm:pt>
    <dgm:pt modelId="{4A31C48B-3CFA-46DE-9930-632F57D4A5F6}" type="parTrans" cxnId="{086F5D08-B13D-4BAE-A36E-F97F1B4E29E5}">
      <dgm:prSet/>
      <dgm:spPr/>
      <dgm:t>
        <a:bodyPr/>
        <a:lstStyle/>
        <a:p>
          <a:endParaRPr lang="zh-CN" altLang="en-US"/>
        </a:p>
      </dgm:t>
    </dgm:pt>
    <dgm:pt modelId="{2F012916-E303-4397-9342-F40D8DD31ED5}" type="sibTrans" cxnId="{086F5D08-B13D-4BAE-A36E-F97F1B4E29E5}">
      <dgm:prSet/>
      <dgm:spPr/>
      <dgm:t>
        <a:bodyPr/>
        <a:lstStyle/>
        <a:p>
          <a:endParaRPr lang="zh-CN" altLang="en-US"/>
        </a:p>
      </dgm:t>
    </dgm:pt>
    <dgm:pt modelId="{0036E439-B310-442F-90F8-2EDD323D16E5}">
      <dgm:prSet phldrT="[文本]" custT="1"/>
      <dgm:spPr>
        <a:noFill/>
        <a:ln>
          <a:noFill/>
        </a:ln>
        <a:effectLst/>
      </dgm:spPr>
      <dgm:t>
        <a:bodyPr spcFirstLastPara="0" vert="horz" wrap="square" lIns="40640" tIns="40640" rIns="40640" bIns="40640" numCol="1" spcCol="1270" anchor="ctr" anchorCtr="0"/>
        <a:lstStyle/>
        <a:p>
          <a:r>
            <a:rPr lang="zh-CN" altLang="en-US" sz="2400" b="0" kern="1200" dirty="0">
              <a:solidFill>
                <a:prstClr val="black">
                  <a:hueOff val="0"/>
                  <a:satOff val="0"/>
                  <a:lumOff val="0"/>
                  <a:alphaOff val="0"/>
                </a:prstClr>
              </a:solidFill>
              <a:latin typeface="等线" panose="02010600030101010101" pitchFamily="2" charset="-122"/>
              <a:ea typeface="等线" panose="02010600030101010101" pitchFamily="2" charset="-122"/>
              <a:cs typeface="+mn-cs"/>
            </a:rPr>
            <a:t>数据处理</a:t>
          </a:r>
        </a:p>
      </dgm:t>
    </dgm:pt>
    <dgm:pt modelId="{410FBBDB-363C-4145-9B9C-5396BA64833C}" type="parTrans" cxnId="{5A326BF0-726B-4F34-AE45-E0CE20A8A5C5}">
      <dgm:prSet/>
      <dgm:spPr/>
      <dgm:t>
        <a:bodyPr/>
        <a:lstStyle/>
        <a:p>
          <a:endParaRPr lang="zh-CN" altLang="en-US"/>
        </a:p>
      </dgm:t>
    </dgm:pt>
    <dgm:pt modelId="{06695DAA-C355-4F4D-954D-B2FF218778E2}" type="sibTrans" cxnId="{5A326BF0-726B-4F34-AE45-E0CE20A8A5C5}">
      <dgm:prSet/>
      <dgm:spPr/>
      <dgm:t>
        <a:bodyPr/>
        <a:lstStyle/>
        <a:p>
          <a:endParaRPr lang="zh-CN" altLang="en-US"/>
        </a:p>
      </dgm:t>
    </dgm:pt>
    <dgm:pt modelId="{B8A97436-2EC1-4006-91EE-0FDA79A19A62}">
      <dgm:prSet phldrT="[文本]" custT="1"/>
      <dgm:spPr>
        <a:noFill/>
        <a:ln>
          <a:noFill/>
        </a:ln>
        <a:effectLst/>
      </dgm:spPr>
      <dgm:t>
        <a:bodyPr spcFirstLastPara="0" vert="horz" wrap="square" lIns="40640" tIns="40640" rIns="40640" bIns="40640" numCol="1" spcCol="1270" anchor="ctr" anchorCtr="0"/>
        <a:lstStyle/>
        <a:p>
          <a:r>
            <a:rPr lang="zh-CN" altLang="en-US" sz="2400" b="0" kern="1200" dirty="0">
              <a:solidFill>
                <a:prstClr val="black">
                  <a:hueOff val="0"/>
                  <a:satOff val="0"/>
                  <a:lumOff val="0"/>
                  <a:alphaOff val="0"/>
                </a:prstClr>
              </a:solidFill>
              <a:latin typeface="等线" panose="02010600030101010101" pitchFamily="2" charset="-122"/>
              <a:ea typeface="等线" panose="02010600030101010101" pitchFamily="2" charset="-122"/>
              <a:cs typeface="+mn-cs"/>
            </a:rPr>
            <a:t>作业控制</a:t>
          </a:r>
        </a:p>
      </dgm:t>
    </dgm:pt>
    <dgm:pt modelId="{0E5C43B6-0681-465D-8AEE-E7D795D87656}" type="parTrans" cxnId="{D483DC4E-3537-4605-B137-1533814A0755}">
      <dgm:prSet/>
      <dgm:spPr/>
      <dgm:t>
        <a:bodyPr/>
        <a:lstStyle/>
        <a:p>
          <a:endParaRPr lang="zh-CN" altLang="en-US"/>
        </a:p>
      </dgm:t>
    </dgm:pt>
    <dgm:pt modelId="{301B5B82-0EB3-4CD6-B7C1-DA4BDFFBF01D}" type="sibTrans" cxnId="{D483DC4E-3537-4605-B137-1533814A0755}">
      <dgm:prSet/>
      <dgm:spPr/>
      <dgm:t>
        <a:bodyPr/>
        <a:lstStyle/>
        <a:p>
          <a:endParaRPr lang="zh-CN" altLang="en-US"/>
        </a:p>
      </dgm:t>
    </dgm:pt>
    <dgm:pt modelId="{C9322EA1-A833-4A86-A828-5BA5EC95FE3B}">
      <dgm:prSet phldrT="[文本]" custT="1"/>
      <dgm:spPr/>
      <dgm:t>
        <a:bodyPr/>
        <a:lstStyle/>
        <a:p>
          <a:r>
            <a:rPr lang="zh-CN" altLang="en-US" sz="2400" b="0" dirty="0">
              <a:latin typeface="等线" panose="02010600030101010101" pitchFamily="2" charset="-122"/>
              <a:ea typeface="等线" panose="02010600030101010101" pitchFamily="2" charset="-122"/>
            </a:rPr>
            <a:t>数据采集</a:t>
          </a:r>
        </a:p>
      </dgm:t>
    </dgm:pt>
    <dgm:pt modelId="{73A425DE-48AF-4E07-8BE9-15472E9D768F}" type="parTrans" cxnId="{843824AF-21B7-44F7-B056-059458A8AF0F}">
      <dgm:prSet/>
      <dgm:spPr/>
      <dgm:t>
        <a:bodyPr/>
        <a:lstStyle/>
        <a:p>
          <a:endParaRPr lang="zh-CN" altLang="en-US"/>
        </a:p>
      </dgm:t>
    </dgm:pt>
    <dgm:pt modelId="{DC6DA416-57BC-44AE-AD73-6BEA420671B9}" type="sibTrans" cxnId="{843824AF-21B7-44F7-B056-059458A8AF0F}">
      <dgm:prSet/>
      <dgm:spPr/>
      <dgm:t>
        <a:bodyPr/>
        <a:lstStyle/>
        <a:p>
          <a:endParaRPr lang="zh-CN" altLang="en-US"/>
        </a:p>
      </dgm:t>
    </dgm:pt>
    <dgm:pt modelId="{A38DC7E5-91E4-4118-93B7-27BF87D8E56F}" type="pres">
      <dgm:prSet presAssocID="{E1219DC3-0283-43F3-AFCE-2B58FE93ECF7}" presName="cycle" presStyleCnt="0">
        <dgm:presLayoutVars>
          <dgm:dir/>
          <dgm:resizeHandles val="exact"/>
        </dgm:presLayoutVars>
      </dgm:prSet>
      <dgm:spPr/>
    </dgm:pt>
    <dgm:pt modelId="{2BC22A95-9DA9-4B20-B962-058F5F4140C6}" type="pres">
      <dgm:prSet presAssocID="{9C893597-7B00-4A2A-B417-FC719EF511C6}" presName="dummy" presStyleCnt="0"/>
      <dgm:spPr/>
    </dgm:pt>
    <dgm:pt modelId="{D81DDC73-0784-45F8-93CC-0ECC39BEF457}" type="pres">
      <dgm:prSet presAssocID="{9C893597-7B00-4A2A-B417-FC719EF511C6}" presName="node" presStyleLbl="revTx" presStyleIdx="0" presStyleCnt="4">
        <dgm:presLayoutVars>
          <dgm:bulletEnabled val="1"/>
        </dgm:presLayoutVars>
      </dgm:prSet>
      <dgm:spPr>
        <a:xfrm>
          <a:off x="2560962" y="78840"/>
          <a:ext cx="1251189" cy="1251189"/>
        </a:xfrm>
        <a:prstGeom prst="rect">
          <a:avLst/>
        </a:prstGeom>
      </dgm:spPr>
    </dgm:pt>
    <dgm:pt modelId="{3727B63E-CD7D-4D41-B8A9-6370C4D0AE77}" type="pres">
      <dgm:prSet presAssocID="{2F012916-E303-4397-9342-F40D8DD31ED5}" presName="sibTrans" presStyleLbl="node1" presStyleIdx="0" presStyleCnt="4"/>
      <dgm:spPr/>
    </dgm:pt>
    <dgm:pt modelId="{DAC34C7A-8135-4680-8AE5-1171665B74BD}" type="pres">
      <dgm:prSet presAssocID="{0036E439-B310-442F-90F8-2EDD323D16E5}" presName="dummy" presStyleCnt="0"/>
      <dgm:spPr/>
    </dgm:pt>
    <dgm:pt modelId="{CB7126E5-5657-4131-BB82-726A48F53CE8}" type="pres">
      <dgm:prSet presAssocID="{0036E439-B310-442F-90F8-2EDD323D16E5}" presName="node" presStyleLbl="revTx" presStyleIdx="1" presStyleCnt="4">
        <dgm:presLayoutVars>
          <dgm:bulletEnabled val="1"/>
        </dgm:presLayoutVars>
      </dgm:prSet>
      <dgm:spPr>
        <a:xfrm>
          <a:off x="2560962" y="2202476"/>
          <a:ext cx="1251189" cy="1251189"/>
        </a:xfrm>
        <a:prstGeom prst="rect">
          <a:avLst/>
        </a:prstGeom>
      </dgm:spPr>
    </dgm:pt>
    <dgm:pt modelId="{7B5D4AA4-4413-4838-BB9E-03B79109ADCD}" type="pres">
      <dgm:prSet presAssocID="{06695DAA-C355-4F4D-954D-B2FF218778E2}" presName="sibTrans" presStyleLbl="node1" presStyleIdx="1" presStyleCnt="4"/>
      <dgm:spPr/>
    </dgm:pt>
    <dgm:pt modelId="{8F415C64-3DC6-4429-8D2B-04B4B564C4D0}" type="pres">
      <dgm:prSet presAssocID="{B8A97436-2EC1-4006-91EE-0FDA79A19A62}" presName="dummy" presStyleCnt="0"/>
      <dgm:spPr/>
    </dgm:pt>
    <dgm:pt modelId="{32AF7D14-D30B-4303-8260-2018B2DCFB77}" type="pres">
      <dgm:prSet presAssocID="{B8A97436-2EC1-4006-91EE-0FDA79A19A62}" presName="node" presStyleLbl="revTx" presStyleIdx="2" presStyleCnt="4">
        <dgm:presLayoutVars>
          <dgm:bulletEnabled val="1"/>
        </dgm:presLayoutVars>
      </dgm:prSet>
      <dgm:spPr>
        <a:xfrm>
          <a:off x="437326" y="2202476"/>
          <a:ext cx="1251189" cy="1251189"/>
        </a:xfrm>
        <a:prstGeom prst="rect">
          <a:avLst/>
        </a:prstGeom>
      </dgm:spPr>
    </dgm:pt>
    <dgm:pt modelId="{6A699AB8-009F-48AA-B51B-BC358B66A6DD}" type="pres">
      <dgm:prSet presAssocID="{301B5B82-0EB3-4CD6-B7C1-DA4BDFFBF01D}" presName="sibTrans" presStyleLbl="node1" presStyleIdx="2" presStyleCnt="4"/>
      <dgm:spPr/>
    </dgm:pt>
    <dgm:pt modelId="{E64F5859-AC44-4905-8CD4-9E2BA2837515}" type="pres">
      <dgm:prSet presAssocID="{C9322EA1-A833-4A86-A828-5BA5EC95FE3B}" presName="dummy" presStyleCnt="0"/>
      <dgm:spPr/>
    </dgm:pt>
    <dgm:pt modelId="{AD8D873D-0C5A-42E3-9E2A-0CF10146E6FC}" type="pres">
      <dgm:prSet presAssocID="{C9322EA1-A833-4A86-A828-5BA5EC95FE3B}" presName="node" presStyleLbl="revTx" presStyleIdx="3" presStyleCnt="4">
        <dgm:presLayoutVars>
          <dgm:bulletEnabled val="1"/>
        </dgm:presLayoutVars>
      </dgm:prSet>
      <dgm:spPr/>
    </dgm:pt>
    <dgm:pt modelId="{63829749-68E7-495B-8A05-98B70280EF65}" type="pres">
      <dgm:prSet presAssocID="{DC6DA416-57BC-44AE-AD73-6BEA420671B9}" presName="sibTrans" presStyleLbl="node1" presStyleIdx="3" presStyleCnt="4"/>
      <dgm:spPr/>
    </dgm:pt>
  </dgm:ptLst>
  <dgm:cxnLst>
    <dgm:cxn modelId="{87499800-9F6B-41DD-ACB3-37641FC142E1}" type="presOf" srcId="{0036E439-B310-442F-90F8-2EDD323D16E5}" destId="{CB7126E5-5657-4131-BB82-726A48F53CE8}" srcOrd="0" destOrd="0" presId="urn:microsoft.com/office/officeart/2005/8/layout/cycle1"/>
    <dgm:cxn modelId="{086F5D08-B13D-4BAE-A36E-F97F1B4E29E5}" srcId="{E1219DC3-0283-43F3-AFCE-2B58FE93ECF7}" destId="{9C893597-7B00-4A2A-B417-FC719EF511C6}" srcOrd="0" destOrd="0" parTransId="{4A31C48B-3CFA-46DE-9930-632F57D4A5F6}" sibTransId="{2F012916-E303-4397-9342-F40D8DD31ED5}"/>
    <dgm:cxn modelId="{87BBEE1C-2AC2-4BFF-A299-6A2AD081D94F}" type="presOf" srcId="{06695DAA-C355-4F4D-954D-B2FF218778E2}" destId="{7B5D4AA4-4413-4838-BB9E-03B79109ADCD}" srcOrd="0" destOrd="0" presId="urn:microsoft.com/office/officeart/2005/8/layout/cycle1"/>
    <dgm:cxn modelId="{4812B024-53D1-47AA-AFBF-6872CC2AA1A4}" type="presOf" srcId="{DC6DA416-57BC-44AE-AD73-6BEA420671B9}" destId="{63829749-68E7-495B-8A05-98B70280EF65}" srcOrd="0" destOrd="0" presId="urn:microsoft.com/office/officeart/2005/8/layout/cycle1"/>
    <dgm:cxn modelId="{71C4232F-E214-4D88-8747-C6F230384FA5}" type="presOf" srcId="{2F012916-E303-4397-9342-F40D8DD31ED5}" destId="{3727B63E-CD7D-4D41-B8A9-6370C4D0AE77}" srcOrd="0" destOrd="0" presId="urn:microsoft.com/office/officeart/2005/8/layout/cycle1"/>
    <dgm:cxn modelId="{F1AD8C47-3959-4B3B-AB82-0407B7CFEB76}" type="presOf" srcId="{B8A97436-2EC1-4006-91EE-0FDA79A19A62}" destId="{32AF7D14-D30B-4303-8260-2018B2DCFB77}" srcOrd="0" destOrd="0" presId="urn:microsoft.com/office/officeart/2005/8/layout/cycle1"/>
    <dgm:cxn modelId="{D483DC4E-3537-4605-B137-1533814A0755}" srcId="{E1219DC3-0283-43F3-AFCE-2B58FE93ECF7}" destId="{B8A97436-2EC1-4006-91EE-0FDA79A19A62}" srcOrd="2" destOrd="0" parTransId="{0E5C43B6-0681-465D-8AEE-E7D795D87656}" sibTransId="{301B5B82-0EB3-4CD6-B7C1-DA4BDFFBF01D}"/>
    <dgm:cxn modelId="{46663083-CEF6-473F-8B5B-770014D10F10}" type="presOf" srcId="{301B5B82-0EB3-4CD6-B7C1-DA4BDFFBF01D}" destId="{6A699AB8-009F-48AA-B51B-BC358B66A6DD}" srcOrd="0" destOrd="0" presId="urn:microsoft.com/office/officeart/2005/8/layout/cycle1"/>
    <dgm:cxn modelId="{35B9FA97-E6BA-4F0C-9CC4-606E452F27D5}" type="presOf" srcId="{9C893597-7B00-4A2A-B417-FC719EF511C6}" destId="{D81DDC73-0784-45F8-93CC-0ECC39BEF457}" srcOrd="0" destOrd="0" presId="urn:microsoft.com/office/officeart/2005/8/layout/cycle1"/>
    <dgm:cxn modelId="{843824AF-21B7-44F7-B056-059458A8AF0F}" srcId="{E1219DC3-0283-43F3-AFCE-2B58FE93ECF7}" destId="{C9322EA1-A833-4A86-A828-5BA5EC95FE3B}" srcOrd="3" destOrd="0" parTransId="{73A425DE-48AF-4E07-8BE9-15472E9D768F}" sibTransId="{DC6DA416-57BC-44AE-AD73-6BEA420671B9}"/>
    <dgm:cxn modelId="{550C9CE1-49E1-454D-BD8C-CD009B77E05E}" type="presOf" srcId="{C9322EA1-A833-4A86-A828-5BA5EC95FE3B}" destId="{AD8D873D-0C5A-42E3-9E2A-0CF10146E6FC}" srcOrd="0" destOrd="0" presId="urn:microsoft.com/office/officeart/2005/8/layout/cycle1"/>
    <dgm:cxn modelId="{5A326BF0-726B-4F34-AE45-E0CE20A8A5C5}" srcId="{E1219DC3-0283-43F3-AFCE-2B58FE93ECF7}" destId="{0036E439-B310-442F-90F8-2EDD323D16E5}" srcOrd="1" destOrd="0" parTransId="{410FBBDB-363C-4145-9B9C-5396BA64833C}" sibTransId="{06695DAA-C355-4F4D-954D-B2FF218778E2}"/>
    <dgm:cxn modelId="{F0EE3CFD-7136-43BF-839F-4BC9CF71510C}" type="presOf" srcId="{E1219DC3-0283-43F3-AFCE-2B58FE93ECF7}" destId="{A38DC7E5-91E4-4118-93B7-27BF87D8E56F}" srcOrd="0" destOrd="0" presId="urn:microsoft.com/office/officeart/2005/8/layout/cycle1"/>
    <dgm:cxn modelId="{BE46ADB3-1B37-46C7-B79E-F3463F04827E}" type="presParOf" srcId="{A38DC7E5-91E4-4118-93B7-27BF87D8E56F}" destId="{2BC22A95-9DA9-4B20-B962-058F5F4140C6}" srcOrd="0" destOrd="0" presId="urn:microsoft.com/office/officeart/2005/8/layout/cycle1"/>
    <dgm:cxn modelId="{C81A69A0-7A7A-4889-BF32-98015CE17046}" type="presParOf" srcId="{A38DC7E5-91E4-4118-93B7-27BF87D8E56F}" destId="{D81DDC73-0784-45F8-93CC-0ECC39BEF457}" srcOrd="1" destOrd="0" presId="urn:microsoft.com/office/officeart/2005/8/layout/cycle1"/>
    <dgm:cxn modelId="{5788D459-7D82-49F5-87CF-43CD65A313A7}" type="presParOf" srcId="{A38DC7E5-91E4-4118-93B7-27BF87D8E56F}" destId="{3727B63E-CD7D-4D41-B8A9-6370C4D0AE77}" srcOrd="2" destOrd="0" presId="urn:microsoft.com/office/officeart/2005/8/layout/cycle1"/>
    <dgm:cxn modelId="{5D71B873-05C9-486C-B7F5-822BF499AE10}" type="presParOf" srcId="{A38DC7E5-91E4-4118-93B7-27BF87D8E56F}" destId="{DAC34C7A-8135-4680-8AE5-1171665B74BD}" srcOrd="3" destOrd="0" presId="urn:microsoft.com/office/officeart/2005/8/layout/cycle1"/>
    <dgm:cxn modelId="{E3320267-358E-44E2-9F3D-8F082A529A6C}" type="presParOf" srcId="{A38DC7E5-91E4-4118-93B7-27BF87D8E56F}" destId="{CB7126E5-5657-4131-BB82-726A48F53CE8}" srcOrd="4" destOrd="0" presId="urn:microsoft.com/office/officeart/2005/8/layout/cycle1"/>
    <dgm:cxn modelId="{F0A28E6C-D4CB-4FF3-B056-6AA1CF0589F2}" type="presParOf" srcId="{A38DC7E5-91E4-4118-93B7-27BF87D8E56F}" destId="{7B5D4AA4-4413-4838-BB9E-03B79109ADCD}" srcOrd="5" destOrd="0" presId="urn:microsoft.com/office/officeart/2005/8/layout/cycle1"/>
    <dgm:cxn modelId="{0B6A954C-A58E-4DC1-94AD-4629C9826F0E}" type="presParOf" srcId="{A38DC7E5-91E4-4118-93B7-27BF87D8E56F}" destId="{8F415C64-3DC6-4429-8D2B-04B4B564C4D0}" srcOrd="6" destOrd="0" presId="urn:microsoft.com/office/officeart/2005/8/layout/cycle1"/>
    <dgm:cxn modelId="{07FF6416-CE43-4D87-8FB8-AE67C45B8CCC}" type="presParOf" srcId="{A38DC7E5-91E4-4118-93B7-27BF87D8E56F}" destId="{32AF7D14-D30B-4303-8260-2018B2DCFB77}" srcOrd="7" destOrd="0" presId="urn:microsoft.com/office/officeart/2005/8/layout/cycle1"/>
    <dgm:cxn modelId="{F8EA5696-D50D-4814-85CE-9BB4438B215B}" type="presParOf" srcId="{A38DC7E5-91E4-4118-93B7-27BF87D8E56F}" destId="{6A699AB8-009F-48AA-B51B-BC358B66A6DD}" srcOrd="8" destOrd="0" presId="urn:microsoft.com/office/officeart/2005/8/layout/cycle1"/>
    <dgm:cxn modelId="{CA478ED2-55A6-49B3-B1E5-2A613EF6844D}" type="presParOf" srcId="{A38DC7E5-91E4-4118-93B7-27BF87D8E56F}" destId="{E64F5859-AC44-4905-8CD4-9E2BA2837515}" srcOrd="9" destOrd="0" presId="urn:microsoft.com/office/officeart/2005/8/layout/cycle1"/>
    <dgm:cxn modelId="{D417018B-2C53-4F73-85F2-1F79261A302E}" type="presParOf" srcId="{A38DC7E5-91E4-4118-93B7-27BF87D8E56F}" destId="{AD8D873D-0C5A-42E3-9E2A-0CF10146E6FC}" srcOrd="10" destOrd="0" presId="urn:microsoft.com/office/officeart/2005/8/layout/cycle1"/>
    <dgm:cxn modelId="{841FEE13-11D9-4514-A50F-B5C516BFA46E}" type="presParOf" srcId="{A38DC7E5-91E4-4118-93B7-27BF87D8E56F}" destId="{63829749-68E7-495B-8A05-98B70280EF65}"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DDC73-0784-45F8-93CC-0ECC39BEF457}">
      <dsp:nvSpPr>
        <dsp:cNvPr id="0" name=""/>
        <dsp:cNvSpPr/>
      </dsp:nvSpPr>
      <dsp:spPr>
        <a:xfrm>
          <a:off x="2050672" y="58184"/>
          <a:ext cx="914664" cy="914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066800">
            <a:lnSpc>
              <a:spcPct val="90000"/>
            </a:lnSpc>
            <a:spcBef>
              <a:spcPct val="0"/>
            </a:spcBef>
            <a:spcAft>
              <a:spcPct val="35000"/>
            </a:spcAft>
            <a:buNone/>
          </a:pPr>
          <a:r>
            <a:rPr lang="zh-CN" altLang="en-US" sz="2400" b="0" kern="1200" dirty="0">
              <a:solidFill>
                <a:prstClr val="black">
                  <a:hueOff val="0"/>
                  <a:satOff val="0"/>
                  <a:lumOff val="0"/>
                  <a:alphaOff val="0"/>
                </a:prstClr>
              </a:solidFill>
              <a:latin typeface="等线" panose="02010600030101010101" pitchFamily="2" charset="-122"/>
              <a:ea typeface="等线" panose="02010600030101010101" pitchFamily="2" charset="-122"/>
              <a:cs typeface="+mn-cs"/>
            </a:rPr>
            <a:t>数据传输</a:t>
          </a:r>
        </a:p>
      </dsp:txBody>
      <dsp:txXfrm>
        <a:off x="2050672" y="58184"/>
        <a:ext cx="914664" cy="914664"/>
      </dsp:txXfrm>
    </dsp:sp>
    <dsp:sp modelId="{3727B63E-CD7D-4D41-B8A9-6370C4D0AE77}">
      <dsp:nvSpPr>
        <dsp:cNvPr id="0" name=""/>
        <dsp:cNvSpPr/>
      </dsp:nvSpPr>
      <dsp:spPr>
        <a:xfrm>
          <a:off x="439576" y="559"/>
          <a:ext cx="2583385" cy="2583385"/>
        </a:xfrm>
        <a:prstGeom prst="circularArrow">
          <a:avLst>
            <a:gd name="adj1" fmla="val 6904"/>
            <a:gd name="adj2" fmla="val 465514"/>
            <a:gd name="adj3" fmla="val 548733"/>
            <a:gd name="adj4" fmla="val 20585753"/>
            <a:gd name="adj5" fmla="val 80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7126E5-5657-4131-BB82-726A48F53CE8}">
      <dsp:nvSpPr>
        <dsp:cNvPr id="0" name=""/>
        <dsp:cNvSpPr/>
      </dsp:nvSpPr>
      <dsp:spPr>
        <a:xfrm>
          <a:off x="2050672" y="1611655"/>
          <a:ext cx="914664" cy="914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066800">
            <a:lnSpc>
              <a:spcPct val="90000"/>
            </a:lnSpc>
            <a:spcBef>
              <a:spcPct val="0"/>
            </a:spcBef>
            <a:spcAft>
              <a:spcPct val="35000"/>
            </a:spcAft>
            <a:buNone/>
          </a:pPr>
          <a:r>
            <a:rPr lang="zh-CN" altLang="en-US" sz="2400" b="0" kern="1200" dirty="0">
              <a:solidFill>
                <a:prstClr val="black">
                  <a:hueOff val="0"/>
                  <a:satOff val="0"/>
                  <a:lumOff val="0"/>
                  <a:alphaOff val="0"/>
                </a:prstClr>
              </a:solidFill>
              <a:latin typeface="等线" panose="02010600030101010101" pitchFamily="2" charset="-122"/>
              <a:ea typeface="等线" panose="02010600030101010101" pitchFamily="2" charset="-122"/>
              <a:cs typeface="+mn-cs"/>
            </a:rPr>
            <a:t>数据处理</a:t>
          </a:r>
        </a:p>
      </dsp:txBody>
      <dsp:txXfrm>
        <a:off x="2050672" y="1611655"/>
        <a:ext cx="914664" cy="914664"/>
      </dsp:txXfrm>
    </dsp:sp>
    <dsp:sp modelId="{7B5D4AA4-4413-4838-BB9E-03B79109ADCD}">
      <dsp:nvSpPr>
        <dsp:cNvPr id="0" name=""/>
        <dsp:cNvSpPr/>
      </dsp:nvSpPr>
      <dsp:spPr>
        <a:xfrm>
          <a:off x="439576" y="559"/>
          <a:ext cx="2583385" cy="2583385"/>
        </a:xfrm>
        <a:prstGeom prst="circularArrow">
          <a:avLst>
            <a:gd name="adj1" fmla="val 6904"/>
            <a:gd name="adj2" fmla="val 465514"/>
            <a:gd name="adj3" fmla="val 5948733"/>
            <a:gd name="adj4" fmla="val 4385753"/>
            <a:gd name="adj5" fmla="val 80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AF7D14-D30B-4303-8260-2018B2DCFB77}">
      <dsp:nvSpPr>
        <dsp:cNvPr id="0" name=""/>
        <dsp:cNvSpPr/>
      </dsp:nvSpPr>
      <dsp:spPr>
        <a:xfrm>
          <a:off x="497201" y="1611655"/>
          <a:ext cx="914664" cy="914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066800">
            <a:lnSpc>
              <a:spcPct val="90000"/>
            </a:lnSpc>
            <a:spcBef>
              <a:spcPct val="0"/>
            </a:spcBef>
            <a:spcAft>
              <a:spcPct val="35000"/>
            </a:spcAft>
            <a:buNone/>
          </a:pPr>
          <a:r>
            <a:rPr lang="zh-CN" altLang="en-US" sz="2400" b="0" kern="1200" dirty="0">
              <a:solidFill>
                <a:prstClr val="black">
                  <a:hueOff val="0"/>
                  <a:satOff val="0"/>
                  <a:lumOff val="0"/>
                  <a:alphaOff val="0"/>
                </a:prstClr>
              </a:solidFill>
              <a:latin typeface="等线" panose="02010600030101010101" pitchFamily="2" charset="-122"/>
              <a:ea typeface="等线" panose="02010600030101010101" pitchFamily="2" charset="-122"/>
              <a:cs typeface="+mn-cs"/>
            </a:rPr>
            <a:t>作业控制</a:t>
          </a:r>
        </a:p>
      </dsp:txBody>
      <dsp:txXfrm>
        <a:off x="497201" y="1611655"/>
        <a:ext cx="914664" cy="914664"/>
      </dsp:txXfrm>
    </dsp:sp>
    <dsp:sp modelId="{6A699AB8-009F-48AA-B51B-BC358B66A6DD}">
      <dsp:nvSpPr>
        <dsp:cNvPr id="0" name=""/>
        <dsp:cNvSpPr/>
      </dsp:nvSpPr>
      <dsp:spPr>
        <a:xfrm>
          <a:off x="439576" y="559"/>
          <a:ext cx="2583385" cy="2583385"/>
        </a:xfrm>
        <a:prstGeom prst="circularArrow">
          <a:avLst>
            <a:gd name="adj1" fmla="val 6904"/>
            <a:gd name="adj2" fmla="val 465514"/>
            <a:gd name="adj3" fmla="val 11348733"/>
            <a:gd name="adj4" fmla="val 9785753"/>
            <a:gd name="adj5" fmla="val 80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8D873D-0C5A-42E3-9E2A-0CF10146E6FC}">
      <dsp:nvSpPr>
        <dsp:cNvPr id="0" name=""/>
        <dsp:cNvSpPr/>
      </dsp:nvSpPr>
      <dsp:spPr>
        <a:xfrm>
          <a:off x="497201" y="58184"/>
          <a:ext cx="914664" cy="914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CN" altLang="en-US" sz="2400" b="0" kern="1200" dirty="0">
              <a:latin typeface="等线" panose="02010600030101010101" pitchFamily="2" charset="-122"/>
              <a:ea typeface="等线" panose="02010600030101010101" pitchFamily="2" charset="-122"/>
            </a:rPr>
            <a:t>数据采集</a:t>
          </a:r>
        </a:p>
      </dsp:txBody>
      <dsp:txXfrm>
        <a:off x="497201" y="58184"/>
        <a:ext cx="914664" cy="914664"/>
      </dsp:txXfrm>
    </dsp:sp>
    <dsp:sp modelId="{63829749-68E7-495B-8A05-98B70280EF65}">
      <dsp:nvSpPr>
        <dsp:cNvPr id="0" name=""/>
        <dsp:cNvSpPr/>
      </dsp:nvSpPr>
      <dsp:spPr>
        <a:xfrm>
          <a:off x="439576" y="559"/>
          <a:ext cx="2583385" cy="2583385"/>
        </a:xfrm>
        <a:prstGeom prst="circularArrow">
          <a:avLst>
            <a:gd name="adj1" fmla="val 6904"/>
            <a:gd name="adj2" fmla="val 465514"/>
            <a:gd name="adj3" fmla="val 16748733"/>
            <a:gd name="adj4" fmla="val 15185753"/>
            <a:gd name="adj5" fmla="val 80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1BBBA-2969-4DD9-84AA-A340FF93BB1F}" type="datetimeFigureOut">
              <a:rPr lang="zh-CN" altLang="en-US" smtClean="0"/>
              <a:t>2022/10/16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75C67F-3D28-45BC-9B2D-26E98065ED91}" type="slidenum">
              <a:rPr lang="zh-CN" altLang="en-US" smtClean="0"/>
              <a:t>‹#›</a:t>
            </a:fld>
            <a:endParaRPr lang="zh-CN" altLang="en-US"/>
          </a:p>
        </p:txBody>
      </p:sp>
    </p:spTree>
    <p:extLst>
      <p:ext uri="{BB962C8B-B14F-4D97-AF65-F5344CB8AC3E}">
        <p14:creationId xmlns:p14="http://schemas.microsoft.com/office/powerpoint/2010/main" val="930137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28</a:t>
            </a:fld>
            <a:endParaRPr lang="zh-CN" altLang="en-US"/>
          </a:p>
        </p:txBody>
      </p:sp>
    </p:spTree>
    <p:extLst>
      <p:ext uri="{BB962C8B-B14F-4D97-AF65-F5344CB8AC3E}">
        <p14:creationId xmlns:p14="http://schemas.microsoft.com/office/powerpoint/2010/main" val="2128820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38</a:t>
            </a:fld>
            <a:endParaRPr lang="zh-CN" altLang="en-US"/>
          </a:p>
        </p:txBody>
      </p:sp>
    </p:spTree>
    <p:extLst>
      <p:ext uri="{BB962C8B-B14F-4D97-AF65-F5344CB8AC3E}">
        <p14:creationId xmlns:p14="http://schemas.microsoft.com/office/powerpoint/2010/main" val="226878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39</a:t>
            </a:fld>
            <a:endParaRPr lang="zh-CN" altLang="en-US"/>
          </a:p>
        </p:txBody>
      </p:sp>
    </p:spTree>
    <p:extLst>
      <p:ext uri="{BB962C8B-B14F-4D97-AF65-F5344CB8AC3E}">
        <p14:creationId xmlns:p14="http://schemas.microsoft.com/office/powerpoint/2010/main" val="4287273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40</a:t>
            </a:fld>
            <a:endParaRPr lang="zh-CN" altLang="en-US"/>
          </a:p>
        </p:txBody>
      </p:sp>
    </p:spTree>
    <p:extLst>
      <p:ext uri="{BB962C8B-B14F-4D97-AF65-F5344CB8AC3E}">
        <p14:creationId xmlns:p14="http://schemas.microsoft.com/office/powerpoint/2010/main" val="3490101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41</a:t>
            </a:fld>
            <a:endParaRPr lang="zh-CN" altLang="en-US"/>
          </a:p>
        </p:txBody>
      </p:sp>
    </p:spTree>
    <p:extLst>
      <p:ext uri="{BB962C8B-B14F-4D97-AF65-F5344CB8AC3E}">
        <p14:creationId xmlns:p14="http://schemas.microsoft.com/office/powerpoint/2010/main" val="372454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42</a:t>
            </a:fld>
            <a:endParaRPr lang="zh-CN" altLang="en-US"/>
          </a:p>
        </p:txBody>
      </p:sp>
    </p:spTree>
    <p:extLst>
      <p:ext uri="{BB962C8B-B14F-4D97-AF65-F5344CB8AC3E}">
        <p14:creationId xmlns:p14="http://schemas.microsoft.com/office/powerpoint/2010/main" val="1056448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43</a:t>
            </a:fld>
            <a:endParaRPr lang="zh-CN" altLang="en-US"/>
          </a:p>
        </p:txBody>
      </p:sp>
    </p:spTree>
    <p:extLst>
      <p:ext uri="{BB962C8B-B14F-4D97-AF65-F5344CB8AC3E}">
        <p14:creationId xmlns:p14="http://schemas.microsoft.com/office/powerpoint/2010/main" val="3340464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44</a:t>
            </a:fld>
            <a:endParaRPr lang="zh-CN" altLang="en-US"/>
          </a:p>
        </p:txBody>
      </p:sp>
    </p:spTree>
    <p:extLst>
      <p:ext uri="{BB962C8B-B14F-4D97-AF65-F5344CB8AC3E}">
        <p14:creationId xmlns:p14="http://schemas.microsoft.com/office/powerpoint/2010/main" val="1801142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45</a:t>
            </a:fld>
            <a:endParaRPr lang="zh-CN" altLang="en-US"/>
          </a:p>
        </p:txBody>
      </p:sp>
    </p:spTree>
    <p:extLst>
      <p:ext uri="{BB962C8B-B14F-4D97-AF65-F5344CB8AC3E}">
        <p14:creationId xmlns:p14="http://schemas.microsoft.com/office/powerpoint/2010/main" val="3384654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46</a:t>
            </a:fld>
            <a:endParaRPr lang="zh-CN" altLang="en-US"/>
          </a:p>
        </p:txBody>
      </p:sp>
    </p:spTree>
    <p:extLst>
      <p:ext uri="{BB962C8B-B14F-4D97-AF65-F5344CB8AC3E}">
        <p14:creationId xmlns:p14="http://schemas.microsoft.com/office/powerpoint/2010/main" val="1599082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29</a:t>
            </a:fld>
            <a:endParaRPr lang="zh-CN" altLang="en-US"/>
          </a:p>
        </p:txBody>
      </p:sp>
    </p:spTree>
    <p:extLst>
      <p:ext uri="{BB962C8B-B14F-4D97-AF65-F5344CB8AC3E}">
        <p14:creationId xmlns:p14="http://schemas.microsoft.com/office/powerpoint/2010/main" val="1776933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30</a:t>
            </a:fld>
            <a:endParaRPr lang="zh-CN" altLang="en-US"/>
          </a:p>
        </p:txBody>
      </p:sp>
    </p:spTree>
    <p:extLst>
      <p:ext uri="{BB962C8B-B14F-4D97-AF65-F5344CB8AC3E}">
        <p14:creationId xmlns:p14="http://schemas.microsoft.com/office/powerpoint/2010/main" val="2976383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32</a:t>
            </a:fld>
            <a:endParaRPr lang="zh-CN" altLang="en-US"/>
          </a:p>
        </p:txBody>
      </p:sp>
    </p:spTree>
    <p:extLst>
      <p:ext uri="{BB962C8B-B14F-4D97-AF65-F5344CB8AC3E}">
        <p14:creationId xmlns:p14="http://schemas.microsoft.com/office/powerpoint/2010/main" val="3576099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33</a:t>
            </a:fld>
            <a:endParaRPr lang="zh-CN" altLang="en-US"/>
          </a:p>
        </p:txBody>
      </p:sp>
    </p:spTree>
    <p:extLst>
      <p:ext uri="{BB962C8B-B14F-4D97-AF65-F5344CB8AC3E}">
        <p14:creationId xmlns:p14="http://schemas.microsoft.com/office/powerpoint/2010/main" val="1569665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34</a:t>
            </a:fld>
            <a:endParaRPr lang="zh-CN" altLang="en-US"/>
          </a:p>
        </p:txBody>
      </p:sp>
    </p:spTree>
    <p:extLst>
      <p:ext uri="{BB962C8B-B14F-4D97-AF65-F5344CB8AC3E}">
        <p14:creationId xmlns:p14="http://schemas.microsoft.com/office/powerpoint/2010/main" val="2942192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35</a:t>
            </a:fld>
            <a:endParaRPr lang="zh-CN" altLang="en-US"/>
          </a:p>
        </p:txBody>
      </p:sp>
    </p:spTree>
    <p:extLst>
      <p:ext uri="{BB962C8B-B14F-4D97-AF65-F5344CB8AC3E}">
        <p14:creationId xmlns:p14="http://schemas.microsoft.com/office/powerpoint/2010/main" val="1349528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36</a:t>
            </a:fld>
            <a:endParaRPr lang="zh-CN" altLang="en-US"/>
          </a:p>
        </p:txBody>
      </p:sp>
    </p:spTree>
    <p:extLst>
      <p:ext uri="{BB962C8B-B14F-4D97-AF65-F5344CB8AC3E}">
        <p14:creationId xmlns:p14="http://schemas.microsoft.com/office/powerpoint/2010/main" val="1661772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75C67F-3D28-45BC-9B2D-26E98065ED91}" type="slidenum">
              <a:rPr lang="zh-CN" altLang="en-US" smtClean="0"/>
              <a:t>37</a:t>
            </a:fld>
            <a:endParaRPr lang="zh-CN" altLang="en-US"/>
          </a:p>
        </p:txBody>
      </p:sp>
    </p:spTree>
    <p:extLst>
      <p:ext uri="{BB962C8B-B14F-4D97-AF65-F5344CB8AC3E}">
        <p14:creationId xmlns:p14="http://schemas.microsoft.com/office/powerpoint/2010/main" val="4253137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章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578F3BE-9215-4420-916A-8C4FED588E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09"/>
            <a:ext cx="12194152" cy="6856791"/>
          </a:xfrm>
          <a:prstGeom prst="rect">
            <a:avLst/>
          </a:prstGeom>
        </p:spPr>
      </p:pic>
      <p:sp>
        <p:nvSpPr>
          <p:cNvPr id="4" name="Date Placeholder 3"/>
          <p:cNvSpPr>
            <a:spLocks noGrp="1"/>
          </p:cNvSpPr>
          <p:nvPr>
            <p:ph type="dt" sz="half" idx="10"/>
          </p:nvPr>
        </p:nvSpPr>
        <p:spPr/>
        <p:txBody>
          <a:bodyPr/>
          <a:lstStyle/>
          <a:p>
            <a:fld id="{C9090CD5-E9C7-474D-A70E-B3000E1A20A3}" type="datetimeFigureOut">
              <a:rPr lang="zh-CN" altLang="en-US" smtClean="0"/>
              <a:t>2022/10/16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8AAB4DA-81C5-4DA0-A2EE-A1F23E88B127}" type="slidenum">
              <a:rPr lang="zh-CN" altLang="en-US" smtClean="0"/>
              <a:t>‹#›</a:t>
            </a:fld>
            <a:endParaRPr lang="zh-CN" altLang="en-US"/>
          </a:p>
        </p:txBody>
      </p:sp>
      <p:sp>
        <p:nvSpPr>
          <p:cNvPr id="13" name="文本占位符 12">
            <a:extLst>
              <a:ext uri="{FF2B5EF4-FFF2-40B4-BE49-F238E27FC236}">
                <a16:creationId xmlns:a16="http://schemas.microsoft.com/office/drawing/2014/main" id="{A6C16231-75CB-4DC3-B404-F572E7D20BEF}"/>
              </a:ext>
            </a:extLst>
          </p:cNvPr>
          <p:cNvSpPr>
            <a:spLocks noGrp="1"/>
          </p:cNvSpPr>
          <p:nvPr>
            <p:ph type="body" sz="quarter" idx="13"/>
          </p:nvPr>
        </p:nvSpPr>
        <p:spPr>
          <a:xfrm>
            <a:off x="2090738" y="2047875"/>
            <a:ext cx="8010525" cy="2495550"/>
          </a:xfrm>
        </p:spPr>
        <p:txBody>
          <a:bodyPr>
            <a:normAutofit/>
          </a:bodyPr>
          <a:lstStyle>
            <a:lvl1pPr marL="0" indent="0" algn="ctr">
              <a:lnSpc>
                <a:spcPct val="130000"/>
              </a:lnSpc>
              <a:spcBef>
                <a:spcPts val="0"/>
              </a:spcBef>
              <a:buNone/>
              <a:defRPr sz="5400">
                <a:solidFill>
                  <a:schemeClr val="bg1"/>
                </a:solidFill>
                <a:latin typeface="黑体" panose="02010609060101010101" pitchFamily="49" charset="-122"/>
                <a:ea typeface="黑体" panose="02010609060101010101" pitchFamily="49" charset="-122"/>
              </a:defRPr>
            </a:lvl1pPr>
          </a:lstStyle>
          <a:p>
            <a:pPr lvl="0"/>
            <a:r>
              <a:rPr lang="zh-CN" altLang="en-US" dirty="0"/>
              <a:t>编辑母版文本样式</a:t>
            </a:r>
            <a:endParaRPr lang="en-US" altLang="zh-CN" dirty="0"/>
          </a:p>
          <a:p>
            <a:pPr lvl="0"/>
            <a:endParaRPr lang="zh-CN" altLang="en-US" dirty="0"/>
          </a:p>
        </p:txBody>
      </p:sp>
    </p:spTree>
    <p:extLst>
      <p:ext uri="{BB962C8B-B14F-4D97-AF65-F5344CB8AC3E}">
        <p14:creationId xmlns:p14="http://schemas.microsoft.com/office/powerpoint/2010/main" val="315109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01943E9-A34E-4AFA-83AA-0BDB93C003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5581"/>
          </a:xfrm>
          <a:prstGeom prst="rect">
            <a:avLst/>
          </a:prstGeom>
        </p:spPr>
      </p:pic>
      <p:sp>
        <p:nvSpPr>
          <p:cNvPr id="2" name="Title 1"/>
          <p:cNvSpPr>
            <a:spLocks noGrp="1"/>
          </p:cNvSpPr>
          <p:nvPr>
            <p:ph type="title"/>
          </p:nvPr>
        </p:nvSpPr>
        <p:spPr>
          <a:xfrm>
            <a:off x="646939" y="2412802"/>
            <a:ext cx="10879200" cy="2032397"/>
          </a:xfrm>
          <a:solidFill>
            <a:srgbClr val="689C2F"/>
          </a:solidFill>
          <a:ln>
            <a:noFill/>
          </a:ln>
        </p:spPr>
        <p:txBody>
          <a:bodyPr anchor="ctr">
            <a:normAutofit/>
          </a:bodyPr>
          <a:lstStyle>
            <a:lvl1pPr algn="ctr">
              <a:defRPr sz="5400">
                <a:solidFill>
                  <a:schemeClr val="bg1"/>
                </a:solidFill>
                <a:latin typeface="+mn-ea"/>
                <a:ea typeface="+mn-ea"/>
              </a:defRPr>
            </a:lvl1pPr>
          </a:lstStyle>
          <a:p>
            <a:r>
              <a:rPr lang="zh-CN" altLang="en-US" dirty="0"/>
              <a:t>单击此处编辑母版标题样式</a:t>
            </a:r>
            <a:endParaRPr lang="en-US" dirty="0"/>
          </a:p>
        </p:txBody>
      </p:sp>
      <p:sp>
        <p:nvSpPr>
          <p:cNvPr id="4" name="Date Placeholder 3"/>
          <p:cNvSpPr>
            <a:spLocks noGrp="1"/>
          </p:cNvSpPr>
          <p:nvPr>
            <p:ph type="dt" sz="half" idx="10"/>
          </p:nvPr>
        </p:nvSpPr>
        <p:spPr/>
        <p:txBody>
          <a:bodyPr/>
          <a:lstStyle/>
          <a:p>
            <a:fld id="{C9090CD5-E9C7-474D-A70E-B3000E1A20A3}" type="datetimeFigureOut">
              <a:rPr lang="zh-CN" altLang="en-US" smtClean="0"/>
              <a:t>2022/10/16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8AAB4DA-81C5-4DA0-A2EE-A1F23E88B127}" type="slidenum">
              <a:rPr lang="zh-CN" altLang="en-US" smtClean="0"/>
              <a:t>‹#›</a:t>
            </a:fld>
            <a:endParaRPr lang="zh-CN" altLang="en-US"/>
          </a:p>
        </p:txBody>
      </p:sp>
    </p:spTree>
    <p:extLst>
      <p:ext uri="{BB962C8B-B14F-4D97-AF65-F5344CB8AC3E}">
        <p14:creationId xmlns:p14="http://schemas.microsoft.com/office/powerpoint/2010/main" val="2884394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EBAFB1-7410-477A-94E3-45514501D7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2" name="Title 1"/>
          <p:cNvSpPr>
            <a:spLocks noGrp="1"/>
          </p:cNvSpPr>
          <p:nvPr>
            <p:ph type="title"/>
          </p:nvPr>
        </p:nvSpPr>
        <p:spPr>
          <a:xfrm>
            <a:off x="1401097" y="265418"/>
            <a:ext cx="9952703" cy="648000"/>
          </a:xfrm>
        </p:spPr>
        <p:txBody>
          <a:bodyPr>
            <a:normAutofit/>
          </a:bodyPr>
          <a:lstStyle>
            <a:lvl1pPr>
              <a:defRPr sz="2800" b="1">
                <a:latin typeface="+mn-ea"/>
                <a:ea typeface="+mn-ea"/>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838200" y="1177626"/>
            <a:ext cx="10515600" cy="4896000"/>
          </a:xfrm>
        </p:spPr>
        <p:txBody>
          <a:bodyPr>
            <a:normAutofit/>
          </a:bodyPr>
          <a:lstStyle>
            <a:lvl1pPr algn="just">
              <a:lnSpc>
                <a:spcPct val="120000"/>
              </a:lnSpc>
              <a:defRPr sz="2400" b="0"/>
            </a:lvl1pPr>
            <a:lvl2pPr algn="just">
              <a:lnSpc>
                <a:spcPct val="120000"/>
              </a:lnSpc>
              <a:defRPr sz="2400"/>
            </a:lvl2pPr>
            <a:lvl3pPr algn="just">
              <a:lnSpc>
                <a:spcPct val="120000"/>
              </a:lnSpc>
              <a:defRPr sz="2400"/>
            </a:lvl3pPr>
            <a:lvl4pPr algn="just">
              <a:lnSpc>
                <a:spcPct val="120000"/>
              </a:lnSpc>
              <a:defRPr sz="2400"/>
            </a:lvl4pPr>
            <a:lvl5pPr algn="just">
              <a:lnSpc>
                <a:spcPct val="120000"/>
              </a:lnSpc>
              <a:defRPr sz="24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p:txBody>
          <a:bodyPr/>
          <a:lstStyle/>
          <a:p>
            <a:fld id="{C9090CD5-E9C7-474D-A70E-B3000E1A20A3}" type="datetimeFigureOut">
              <a:rPr lang="zh-CN" altLang="en-US" smtClean="0"/>
              <a:t>2022/10/16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8AAB4DA-81C5-4DA0-A2EE-A1F23E88B127}" type="slidenum">
              <a:rPr lang="zh-CN" altLang="en-US" smtClean="0"/>
              <a:t>‹#›</a:t>
            </a:fld>
            <a:endParaRPr lang="zh-CN" altLang="en-US"/>
          </a:p>
        </p:txBody>
      </p:sp>
    </p:spTree>
    <p:extLst>
      <p:ext uri="{BB962C8B-B14F-4D97-AF65-F5344CB8AC3E}">
        <p14:creationId xmlns:p14="http://schemas.microsoft.com/office/powerpoint/2010/main" val="3443898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CC1D421-B281-40B7-9390-075EDBDB9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3" name="Date Placeholder 2"/>
          <p:cNvSpPr>
            <a:spLocks noGrp="1"/>
          </p:cNvSpPr>
          <p:nvPr>
            <p:ph type="dt" sz="half" idx="10"/>
          </p:nvPr>
        </p:nvSpPr>
        <p:spPr/>
        <p:txBody>
          <a:bodyPr/>
          <a:lstStyle/>
          <a:p>
            <a:fld id="{C9090CD5-E9C7-474D-A70E-B3000E1A20A3}" type="datetimeFigureOut">
              <a:rPr lang="zh-CN" altLang="en-US" smtClean="0"/>
              <a:t>2022/10/16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8AAB4DA-81C5-4DA0-A2EE-A1F23E88B127}" type="slidenum">
              <a:rPr lang="zh-CN" altLang="en-US" smtClean="0"/>
              <a:t>‹#›</a:t>
            </a:fld>
            <a:endParaRPr lang="zh-CN" altLang="en-US"/>
          </a:p>
        </p:txBody>
      </p:sp>
      <p:sp>
        <p:nvSpPr>
          <p:cNvPr id="14" name="Title 1">
            <a:extLst>
              <a:ext uri="{FF2B5EF4-FFF2-40B4-BE49-F238E27FC236}">
                <a16:creationId xmlns:a16="http://schemas.microsoft.com/office/drawing/2014/main" id="{737D87C8-79A3-5202-A164-44003BDCBE2A}"/>
              </a:ext>
            </a:extLst>
          </p:cNvPr>
          <p:cNvSpPr>
            <a:spLocks noGrp="1"/>
          </p:cNvSpPr>
          <p:nvPr>
            <p:ph type="title"/>
          </p:nvPr>
        </p:nvSpPr>
        <p:spPr>
          <a:xfrm>
            <a:off x="1401097" y="265418"/>
            <a:ext cx="9952703" cy="648000"/>
          </a:xfrm>
        </p:spPr>
        <p:txBody>
          <a:bodyPr>
            <a:normAutofit/>
          </a:bodyPr>
          <a:lstStyle>
            <a:lvl1pPr>
              <a:defRPr sz="2800" b="1">
                <a:latin typeface="+mn-ea"/>
                <a:ea typeface="+mn-ea"/>
              </a:defRPr>
            </a:lvl1pPr>
          </a:lstStyle>
          <a:p>
            <a:r>
              <a:rPr lang="zh-CN" altLang="en-US" dirty="0"/>
              <a:t>单击此处编辑母版标题样式</a:t>
            </a:r>
            <a:endParaRPr lang="en-US" dirty="0"/>
          </a:p>
        </p:txBody>
      </p:sp>
      <p:sp>
        <p:nvSpPr>
          <p:cNvPr id="15" name="Text Placeholder 2">
            <a:extLst>
              <a:ext uri="{FF2B5EF4-FFF2-40B4-BE49-F238E27FC236}">
                <a16:creationId xmlns:a16="http://schemas.microsoft.com/office/drawing/2014/main" id="{F4062394-9632-5694-B93A-117055F7E9FB}"/>
              </a:ext>
            </a:extLst>
          </p:cNvPr>
          <p:cNvSpPr>
            <a:spLocks noGrp="1"/>
          </p:cNvSpPr>
          <p:nvPr>
            <p:ph type="body" idx="1"/>
          </p:nvPr>
        </p:nvSpPr>
        <p:spPr>
          <a:xfrm>
            <a:off x="836612" y="1175657"/>
            <a:ext cx="5157787" cy="72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16" name="Content Placeholder 3">
            <a:extLst>
              <a:ext uri="{FF2B5EF4-FFF2-40B4-BE49-F238E27FC236}">
                <a16:creationId xmlns:a16="http://schemas.microsoft.com/office/drawing/2014/main" id="{68D3B447-BBFB-D55F-63C2-8ECC93247295}"/>
              </a:ext>
            </a:extLst>
          </p:cNvPr>
          <p:cNvSpPr>
            <a:spLocks noGrp="1"/>
          </p:cNvSpPr>
          <p:nvPr>
            <p:ph sz="half" idx="2"/>
          </p:nvPr>
        </p:nvSpPr>
        <p:spPr>
          <a:xfrm>
            <a:off x="839788" y="1895656"/>
            <a:ext cx="5157787" cy="4177969"/>
          </a:xfrm>
        </p:spPr>
        <p:txBody>
          <a:bodyPr>
            <a:normAutofit/>
          </a:bodyPr>
          <a:lstStyle>
            <a:lvl1pPr algn="just">
              <a:lnSpc>
                <a:spcPct val="120000"/>
              </a:lnSpc>
              <a:defRPr sz="2400"/>
            </a:lvl1pPr>
            <a:lvl2pPr algn="just">
              <a:lnSpc>
                <a:spcPct val="120000"/>
              </a:lnSpc>
              <a:defRPr sz="2000"/>
            </a:lvl2pPr>
            <a:lvl3pPr algn="just">
              <a:lnSpc>
                <a:spcPct val="120000"/>
              </a:lnSpc>
              <a:defRPr sz="1800"/>
            </a:lvl3pPr>
            <a:lvl4pPr algn="just">
              <a:lnSpc>
                <a:spcPct val="120000"/>
              </a:lnSpc>
              <a:defRPr sz="1600"/>
            </a:lvl4pPr>
            <a:lvl5pPr algn="just">
              <a:lnSpc>
                <a:spcPct val="120000"/>
              </a:lnSpc>
              <a:defRPr sz="16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17" name="Text Placeholder 4">
            <a:extLst>
              <a:ext uri="{FF2B5EF4-FFF2-40B4-BE49-F238E27FC236}">
                <a16:creationId xmlns:a16="http://schemas.microsoft.com/office/drawing/2014/main" id="{C3689535-7A82-464D-8E6A-10F190BA661C}"/>
              </a:ext>
            </a:extLst>
          </p:cNvPr>
          <p:cNvSpPr>
            <a:spLocks noGrp="1"/>
          </p:cNvSpPr>
          <p:nvPr>
            <p:ph type="body" sz="quarter" idx="3"/>
          </p:nvPr>
        </p:nvSpPr>
        <p:spPr>
          <a:xfrm>
            <a:off x="6172200" y="1175657"/>
            <a:ext cx="5183188" cy="72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18" name="Content Placeholder 5">
            <a:extLst>
              <a:ext uri="{FF2B5EF4-FFF2-40B4-BE49-F238E27FC236}">
                <a16:creationId xmlns:a16="http://schemas.microsoft.com/office/drawing/2014/main" id="{8D3F99D3-DAE7-649B-A022-1C81346F6B61}"/>
              </a:ext>
            </a:extLst>
          </p:cNvPr>
          <p:cNvSpPr>
            <a:spLocks noGrp="1"/>
          </p:cNvSpPr>
          <p:nvPr>
            <p:ph sz="quarter" idx="4"/>
          </p:nvPr>
        </p:nvSpPr>
        <p:spPr>
          <a:xfrm>
            <a:off x="6172200" y="1895656"/>
            <a:ext cx="5183188" cy="4177968"/>
          </a:xfrm>
        </p:spPr>
        <p:txBody>
          <a:bodyPr>
            <a:normAutofit/>
          </a:bodyPr>
          <a:lstStyle>
            <a:lvl1pPr algn="just">
              <a:lnSpc>
                <a:spcPct val="120000"/>
              </a:lnSpc>
              <a:defRPr sz="2400"/>
            </a:lvl1pPr>
            <a:lvl2pPr algn="just">
              <a:lnSpc>
                <a:spcPct val="120000"/>
              </a:lnSpc>
              <a:defRPr sz="2000"/>
            </a:lvl2pPr>
            <a:lvl3pPr algn="just">
              <a:lnSpc>
                <a:spcPct val="120000"/>
              </a:lnSpc>
              <a:defRPr sz="1800"/>
            </a:lvl3pPr>
            <a:lvl4pPr algn="just">
              <a:lnSpc>
                <a:spcPct val="120000"/>
              </a:lnSpc>
              <a:defRPr sz="1600"/>
            </a:lvl4pPr>
            <a:lvl5pPr algn="just">
              <a:lnSpc>
                <a:spcPct val="120000"/>
              </a:lnSpc>
              <a:defRPr sz="16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Tree>
    <p:extLst>
      <p:ext uri="{BB962C8B-B14F-4D97-AF65-F5344CB8AC3E}">
        <p14:creationId xmlns:p14="http://schemas.microsoft.com/office/powerpoint/2010/main" val="1566911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5407CD5-1F49-4A43-94EF-31CE0EF7B1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3" name="Content Placeholder 2"/>
          <p:cNvSpPr>
            <a:spLocks noGrp="1"/>
          </p:cNvSpPr>
          <p:nvPr>
            <p:ph sz="half" idx="1"/>
          </p:nvPr>
        </p:nvSpPr>
        <p:spPr>
          <a:xfrm>
            <a:off x="838200" y="1175657"/>
            <a:ext cx="5181600" cy="4896000"/>
          </a:xfrm>
        </p:spPr>
        <p:txBody>
          <a:bodyPr>
            <a:normAutofit/>
          </a:bodyPr>
          <a:lstStyle>
            <a:lvl1pPr algn="just">
              <a:lnSpc>
                <a:spcPct val="120000"/>
              </a:lnSpc>
              <a:defRPr sz="2400">
                <a:latin typeface="+mn-ea"/>
                <a:ea typeface="+mn-ea"/>
              </a:defRPr>
            </a:lvl1pPr>
            <a:lvl2pPr algn="just">
              <a:lnSpc>
                <a:spcPct val="120000"/>
              </a:lnSpc>
              <a:defRPr sz="2000">
                <a:latin typeface="+mn-ea"/>
                <a:ea typeface="+mn-ea"/>
              </a:defRPr>
            </a:lvl2pPr>
            <a:lvl3pPr algn="just">
              <a:lnSpc>
                <a:spcPct val="120000"/>
              </a:lnSpc>
              <a:defRPr sz="1800">
                <a:latin typeface="+mn-ea"/>
                <a:ea typeface="+mn-ea"/>
              </a:defRPr>
            </a:lvl3pPr>
            <a:lvl4pPr algn="just">
              <a:lnSpc>
                <a:spcPct val="120000"/>
              </a:lnSpc>
              <a:defRPr sz="1600">
                <a:latin typeface="+mn-ea"/>
                <a:ea typeface="+mn-ea"/>
              </a:defRPr>
            </a:lvl4pPr>
            <a:lvl5pPr algn="just">
              <a:lnSpc>
                <a:spcPct val="120000"/>
              </a:lnSpc>
              <a:defRPr sz="1600">
                <a:latin typeface="+mn-ea"/>
                <a:ea typeface="+mn-ea"/>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Content Placeholder 3"/>
          <p:cNvSpPr>
            <a:spLocks noGrp="1"/>
          </p:cNvSpPr>
          <p:nvPr>
            <p:ph sz="half" idx="2"/>
          </p:nvPr>
        </p:nvSpPr>
        <p:spPr>
          <a:xfrm>
            <a:off x="6172200" y="1175657"/>
            <a:ext cx="5181600" cy="4896000"/>
          </a:xfrm>
        </p:spPr>
        <p:txBody>
          <a:bodyPr>
            <a:normAutofit/>
          </a:bodyPr>
          <a:lstStyle>
            <a:lvl1pPr algn="just">
              <a:lnSpc>
                <a:spcPct val="120000"/>
              </a:lnSpc>
              <a:defRPr sz="2400">
                <a:latin typeface="+mn-ea"/>
                <a:ea typeface="+mn-ea"/>
              </a:defRPr>
            </a:lvl1pPr>
            <a:lvl2pPr algn="just">
              <a:lnSpc>
                <a:spcPct val="120000"/>
              </a:lnSpc>
              <a:defRPr sz="2000">
                <a:latin typeface="+mn-ea"/>
                <a:ea typeface="+mn-ea"/>
              </a:defRPr>
            </a:lvl2pPr>
            <a:lvl3pPr algn="just">
              <a:lnSpc>
                <a:spcPct val="120000"/>
              </a:lnSpc>
              <a:defRPr sz="1800">
                <a:latin typeface="+mn-ea"/>
                <a:ea typeface="+mn-ea"/>
              </a:defRPr>
            </a:lvl3pPr>
            <a:lvl4pPr algn="just">
              <a:lnSpc>
                <a:spcPct val="120000"/>
              </a:lnSpc>
              <a:defRPr sz="1600">
                <a:latin typeface="+mn-ea"/>
                <a:ea typeface="+mn-ea"/>
              </a:defRPr>
            </a:lvl4pPr>
            <a:lvl5pPr algn="just">
              <a:lnSpc>
                <a:spcPct val="120000"/>
              </a:lnSpc>
              <a:defRPr sz="1600">
                <a:latin typeface="+mn-ea"/>
                <a:ea typeface="+mn-ea"/>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9090CD5-E9C7-474D-A70E-B3000E1A20A3}" type="datetimeFigureOut">
              <a:rPr lang="zh-CN" altLang="en-US" smtClean="0"/>
              <a:t>2022/10/16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8AAB4DA-81C5-4DA0-A2EE-A1F23E88B127}" type="slidenum">
              <a:rPr lang="zh-CN" altLang="en-US" smtClean="0"/>
              <a:t>‹#›</a:t>
            </a:fld>
            <a:endParaRPr lang="zh-CN" altLang="en-US"/>
          </a:p>
        </p:txBody>
      </p:sp>
      <p:sp>
        <p:nvSpPr>
          <p:cNvPr id="2" name="Title 1">
            <a:extLst>
              <a:ext uri="{FF2B5EF4-FFF2-40B4-BE49-F238E27FC236}">
                <a16:creationId xmlns:a16="http://schemas.microsoft.com/office/drawing/2014/main" id="{BAE2A4C6-970F-A4F3-39C7-36A5B3B79096}"/>
              </a:ext>
            </a:extLst>
          </p:cNvPr>
          <p:cNvSpPr>
            <a:spLocks noGrp="1"/>
          </p:cNvSpPr>
          <p:nvPr>
            <p:ph type="title"/>
          </p:nvPr>
        </p:nvSpPr>
        <p:spPr>
          <a:xfrm>
            <a:off x="1401097" y="265418"/>
            <a:ext cx="9952703" cy="648000"/>
          </a:xfrm>
        </p:spPr>
        <p:txBody>
          <a:bodyPr>
            <a:normAutofit/>
          </a:bodyPr>
          <a:lstStyle>
            <a:lvl1pPr>
              <a:defRPr sz="2800" b="1">
                <a:latin typeface="+mn-ea"/>
                <a:ea typeface="+mn-ea"/>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2210231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84FC193-4FFD-418C-AB5F-B1D5187F5E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0"/>
            <a:ext cx="12192000" cy="6855581"/>
          </a:xfrm>
          <a:prstGeom prst="rect">
            <a:avLst/>
          </a:prstGeom>
        </p:spPr>
      </p:pic>
      <p:sp>
        <p:nvSpPr>
          <p:cNvPr id="2" name="Date Placeholder 1"/>
          <p:cNvSpPr>
            <a:spLocks noGrp="1"/>
          </p:cNvSpPr>
          <p:nvPr>
            <p:ph type="dt" sz="half" idx="10"/>
          </p:nvPr>
        </p:nvSpPr>
        <p:spPr/>
        <p:txBody>
          <a:bodyPr/>
          <a:lstStyle/>
          <a:p>
            <a:fld id="{C9090CD5-E9C7-474D-A70E-B3000E1A20A3}" type="datetimeFigureOut">
              <a:rPr lang="zh-CN" altLang="en-US" smtClean="0"/>
              <a:t>2022/10/16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8AAB4DA-81C5-4DA0-A2EE-A1F23E88B127}" type="slidenum">
              <a:rPr lang="zh-CN" altLang="en-US" smtClean="0"/>
              <a:t>‹#›</a:t>
            </a:fld>
            <a:endParaRPr lang="zh-CN" altLang="en-US"/>
          </a:p>
        </p:txBody>
      </p:sp>
      <p:sp>
        <p:nvSpPr>
          <p:cNvPr id="6" name="Title 1">
            <a:extLst>
              <a:ext uri="{FF2B5EF4-FFF2-40B4-BE49-F238E27FC236}">
                <a16:creationId xmlns:a16="http://schemas.microsoft.com/office/drawing/2014/main" id="{9E09D022-84C6-C6AA-56A2-AD9E2B92E77B}"/>
              </a:ext>
            </a:extLst>
          </p:cNvPr>
          <p:cNvSpPr>
            <a:spLocks noGrp="1"/>
          </p:cNvSpPr>
          <p:nvPr>
            <p:ph type="title"/>
          </p:nvPr>
        </p:nvSpPr>
        <p:spPr>
          <a:xfrm>
            <a:off x="1401097" y="265418"/>
            <a:ext cx="9952703" cy="648000"/>
          </a:xfrm>
        </p:spPr>
        <p:txBody>
          <a:bodyPr>
            <a:normAutofit/>
          </a:bodyPr>
          <a:lstStyle>
            <a:lvl1pPr>
              <a:defRPr sz="2800" b="1">
                <a:latin typeface="+mn-ea"/>
                <a:ea typeface="+mn-ea"/>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33789355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90CD5-E9C7-474D-A70E-B3000E1A20A3}" type="datetimeFigureOut">
              <a:rPr lang="zh-CN" altLang="en-US" smtClean="0"/>
              <a:t>2022/10/16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AB4DA-81C5-4DA0-A2EE-A1F23E88B127}" type="slidenum">
              <a:rPr lang="zh-CN" altLang="en-US" smtClean="0"/>
              <a:t>‹#›</a:t>
            </a:fld>
            <a:endParaRPr lang="zh-CN" altLang="en-US"/>
          </a:p>
        </p:txBody>
      </p:sp>
    </p:spTree>
    <p:extLst>
      <p:ext uri="{BB962C8B-B14F-4D97-AF65-F5344CB8AC3E}">
        <p14:creationId xmlns:p14="http://schemas.microsoft.com/office/powerpoint/2010/main" val="2780006129"/>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4" r:id="rId3"/>
    <p:sldLayoutId id="2147483678" r:id="rId4"/>
    <p:sldLayoutId id="2147483664" r:id="rId5"/>
    <p:sldLayoutId id="214748367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package" Target="../embeddings/Microsoft_Visio_Drawing.vsdx"/><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www.zh.ag/"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7.emf"/><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emf"/><Relationship Id="rId7"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mailto:hang.xiong@outlook.com" TargetMode="External"/><Relationship Id="rId2" Type="http://schemas.openxmlformats.org/officeDocument/2006/relationships/hyperlink" Target="http://www.zh.a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FE4244F-16CA-3B79-FF1A-46743E488A23}"/>
              </a:ext>
            </a:extLst>
          </p:cNvPr>
          <p:cNvSpPr>
            <a:spLocks noGrp="1"/>
          </p:cNvSpPr>
          <p:nvPr>
            <p:ph type="body" sz="quarter" idx="13"/>
          </p:nvPr>
        </p:nvSpPr>
        <p:spPr/>
        <p:txBody>
          <a:bodyPr>
            <a:normAutofit/>
          </a:bodyPr>
          <a:lstStyle/>
          <a:p>
            <a:r>
              <a:rPr lang="zh-CN" altLang="en-US" dirty="0"/>
              <a:t>智慧农业概论</a:t>
            </a:r>
            <a:endParaRPr lang="en-US" altLang="zh-CN" dirty="0"/>
          </a:p>
          <a:p>
            <a:r>
              <a:rPr lang="en-US" altLang="zh-CN" sz="4000" dirty="0">
                <a:solidFill>
                  <a:srgbClr val="689C2F"/>
                </a:solidFill>
                <a:latin typeface="Times New Roman" panose="02020603050405020304" pitchFamily="18" charset="0"/>
                <a:ea typeface="Microsoft YaHei UI" panose="020B0503020204020204" pitchFamily="34" charset="-122"/>
                <a:cs typeface="Times New Roman" panose="02020603050405020304" pitchFamily="18" charset="0"/>
              </a:rPr>
              <a:t>Introduction to Smart Agriculture</a:t>
            </a:r>
          </a:p>
        </p:txBody>
      </p:sp>
    </p:spTree>
    <p:extLst>
      <p:ext uri="{BB962C8B-B14F-4D97-AF65-F5344CB8AC3E}">
        <p14:creationId xmlns:p14="http://schemas.microsoft.com/office/powerpoint/2010/main" val="800597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8576E038-EF47-40F8-B55E-8158096123CB}"/>
              </a:ext>
            </a:extLst>
          </p:cNvPr>
          <p:cNvSpPr>
            <a:spLocks noGrp="1"/>
          </p:cNvSpPr>
          <p:nvPr>
            <p:ph type="title"/>
          </p:nvPr>
        </p:nvSpPr>
        <p:spPr/>
        <p:txBody>
          <a:bodyPr/>
          <a:lstStyle/>
          <a:p>
            <a:r>
              <a:rPr lang="zh-CN" altLang="en-US" dirty="0"/>
              <a:t>概念</a:t>
            </a:r>
          </a:p>
        </p:txBody>
      </p:sp>
      <p:sp>
        <p:nvSpPr>
          <p:cNvPr id="11" name="内容占位符 10">
            <a:extLst>
              <a:ext uri="{FF2B5EF4-FFF2-40B4-BE49-F238E27FC236}">
                <a16:creationId xmlns:a16="http://schemas.microsoft.com/office/drawing/2014/main" id="{21A370C9-4FFE-4DB6-ADAC-21FA46530933}"/>
              </a:ext>
            </a:extLst>
          </p:cNvPr>
          <p:cNvSpPr>
            <a:spLocks noGrp="1"/>
          </p:cNvSpPr>
          <p:nvPr>
            <p:ph idx="1"/>
          </p:nvPr>
        </p:nvSpPr>
        <p:spPr>
          <a:xfrm>
            <a:off x="997169" y="1324304"/>
            <a:ext cx="5782003" cy="809296"/>
          </a:xfrm>
        </p:spPr>
        <p:txBody>
          <a:bodyPr>
            <a:normAutofit/>
          </a:bodyPr>
          <a:lstStyle/>
          <a:p>
            <a:pPr algn="just">
              <a:lnSpc>
                <a:spcPct val="150000"/>
              </a:lnSpc>
            </a:pPr>
            <a:r>
              <a:rPr lang="zh-CN" altLang="en-US" b="1" dirty="0">
                <a:solidFill>
                  <a:srgbClr val="0000FF"/>
                </a:solidFill>
              </a:rPr>
              <a:t>方向</a:t>
            </a:r>
            <a:r>
              <a:rPr lang="zh-CN" altLang="en-US" b="1" dirty="0"/>
              <a:t>：机器代替劳动、计算机代替人脑</a:t>
            </a:r>
            <a:endParaRPr lang="zh-CN" altLang="en-US" b="1" dirty="0">
              <a:latin typeface="+mn-ea"/>
            </a:endParaRPr>
          </a:p>
        </p:txBody>
      </p:sp>
      <p:sp>
        <p:nvSpPr>
          <p:cNvPr id="2" name="文本框 1">
            <a:extLst>
              <a:ext uri="{FF2B5EF4-FFF2-40B4-BE49-F238E27FC236}">
                <a16:creationId xmlns:a16="http://schemas.microsoft.com/office/drawing/2014/main" id="{DCDEF21D-D0C5-46AC-9E60-074C5D2896B7}"/>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
        <p:nvSpPr>
          <p:cNvPr id="4" name="左大括号 3">
            <a:extLst>
              <a:ext uri="{FF2B5EF4-FFF2-40B4-BE49-F238E27FC236}">
                <a16:creationId xmlns:a16="http://schemas.microsoft.com/office/drawing/2014/main" id="{5F3DC2E5-D1B6-343D-C3F6-09415224CC39}"/>
              </a:ext>
            </a:extLst>
          </p:cNvPr>
          <p:cNvSpPr/>
          <p:nvPr/>
        </p:nvSpPr>
        <p:spPr>
          <a:xfrm>
            <a:off x="1096297" y="2544485"/>
            <a:ext cx="609599" cy="3267735"/>
          </a:xfrm>
          <a:prstGeom prst="leftBrace">
            <a:avLst>
              <a:gd name="adj1" fmla="val 43294"/>
              <a:gd name="adj2" fmla="val 5000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0BF74F9F-0FFF-71CE-27B7-8B9CEAB293FC}"/>
              </a:ext>
            </a:extLst>
          </p:cNvPr>
          <p:cNvSpPr txBox="1"/>
          <p:nvPr/>
        </p:nvSpPr>
        <p:spPr>
          <a:xfrm>
            <a:off x="1852408" y="2320158"/>
            <a:ext cx="1810480" cy="461665"/>
          </a:xfrm>
          <a:prstGeom prst="rect">
            <a:avLst/>
          </a:prstGeom>
          <a:noFill/>
        </p:spPr>
        <p:txBody>
          <a:bodyPr wrap="square" rtlCol="0">
            <a:spAutoFit/>
          </a:bodyPr>
          <a:lstStyle/>
          <a:p>
            <a:pPr marL="342900" indent="-342900">
              <a:buFont typeface="Arial" panose="020B0604020202020204" pitchFamily="34" charset="0"/>
              <a:buChar char="•"/>
            </a:pPr>
            <a:r>
              <a:rPr lang="zh-CN" altLang="en-US" sz="2400" dirty="0"/>
              <a:t>养殖环节</a:t>
            </a:r>
          </a:p>
        </p:txBody>
      </p:sp>
      <p:sp>
        <p:nvSpPr>
          <p:cNvPr id="6" name="文本框 5">
            <a:extLst>
              <a:ext uri="{FF2B5EF4-FFF2-40B4-BE49-F238E27FC236}">
                <a16:creationId xmlns:a16="http://schemas.microsoft.com/office/drawing/2014/main" id="{AEA932C7-19E7-F754-2185-BA237D19902C}"/>
              </a:ext>
            </a:extLst>
          </p:cNvPr>
          <p:cNvSpPr txBox="1"/>
          <p:nvPr/>
        </p:nvSpPr>
        <p:spPr>
          <a:xfrm>
            <a:off x="1852408" y="3785101"/>
            <a:ext cx="1810480" cy="461665"/>
          </a:xfrm>
          <a:prstGeom prst="rect">
            <a:avLst/>
          </a:prstGeom>
          <a:noFill/>
        </p:spPr>
        <p:txBody>
          <a:bodyPr wrap="square" rtlCol="0">
            <a:spAutoFit/>
          </a:bodyPr>
          <a:lstStyle/>
          <a:p>
            <a:pPr marL="342900" indent="-342900">
              <a:buFont typeface="Arial" panose="020B0604020202020204" pitchFamily="34" charset="0"/>
              <a:buChar char="•"/>
            </a:pPr>
            <a:r>
              <a:rPr lang="zh-CN" altLang="en-US" sz="2400" dirty="0"/>
              <a:t>加工环节</a:t>
            </a:r>
          </a:p>
        </p:txBody>
      </p:sp>
      <p:sp>
        <p:nvSpPr>
          <p:cNvPr id="7" name="文本框 6">
            <a:extLst>
              <a:ext uri="{FF2B5EF4-FFF2-40B4-BE49-F238E27FC236}">
                <a16:creationId xmlns:a16="http://schemas.microsoft.com/office/drawing/2014/main" id="{71E45A9D-1971-83E1-2C3B-871892FD48F0}"/>
              </a:ext>
            </a:extLst>
          </p:cNvPr>
          <p:cNvSpPr txBox="1"/>
          <p:nvPr/>
        </p:nvSpPr>
        <p:spPr>
          <a:xfrm>
            <a:off x="1852408" y="4882631"/>
            <a:ext cx="1810480" cy="461665"/>
          </a:xfrm>
          <a:prstGeom prst="rect">
            <a:avLst/>
          </a:prstGeom>
          <a:noFill/>
        </p:spPr>
        <p:txBody>
          <a:bodyPr wrap="square" rtlCol="0">
            <a:spAutoFit/>
          </a:bodyPr>
          <a:lstStyle/>
          <a:p>
            <a:pPr marL="342900" indent="-342900">
              <a:buFont typeface="Arial" panose="020B0604020202020204" pitchFamily="34" charset="0"/>
              <a:buChar char="•"/>
            </a:pPr>
            <a:r>
              <a:rPr lang="zh-CN" altLang="en-US" sz="2400" dirty="0"/>
              <a:t>流通环节</a:t>
            </a:r>
          </a:p>
        </p:txBody>
      </p:sp>
      <p:sp>
        <p:nvSpPr>
          <p:cNvPr id="8" name="文本框 7">
            <a:extLst>
              <a:ext uri="{FF2B5EF4-FFF2-40B4-BE49-F238E27FC236}">
                <a16:creationId xmlns:a16="http://schemas.microsoft.com/office/drawing/2014/main" id="{D3014BD1-812A-6B6C-27D8-0D19F5DE9786}"/>
              </a:ext>
            </a:extLst>
          </p:cNvPr>
          <p:cNvSpPr txBox="1"/>
          <p:nvPr/>
        </p:nvSpPr>
        <p:spPr>
          <a:xfrm>
            <a:off x="2223393" y="2860824"/>
            <a:ext cx="5076496" cy="830997"/>
          </a:xfrm>
          <a:prstGeom prst="rect">
            <a:avLst/>
          </a:prstGeom>
          <a:noFill/>
        </p:spPr>
        <p:txBody>
          <a:bodyPr wrap="square" rtlCol="0">
            <a:spAutoFit/>
          </a:bodyPr>
          <a:lstStyle/>
          <a:p>
            <a:r>
              <a:rPr lang="zh-CN" altLang="en-US" sz="2400" dirty="0"/>
              <a:t>智慧渔业将完全依靠智能装备设施进行养殖。</a:t>
            </a:r>
          </a:p>
        </p:txBody>
      </p:sp>
      <p:sp>
        <p:nvSpPr>
          <p:cNvPr id="9" name="文本框 8">
            <a:extLst>
              <a:ext uri="{FF2B5EF4-FFF2-40B4-BE49-F238E27FC236}">
                <a16:creationId xmlns:a16="http://schemas.microsoft.com/office/drawing/2014/main" id="{FE4BBC1A-6045-6588-DA2B-95F2DB0A6D9F}"/>
              </a:ext>
            </a:extLst>
          </p:cNvPr>
          <p:cNvSpPr txBox="1"/>
          <p:nvPr/>
        </p:nvSpPr>
        <p:spPr>
          <a:xfrm>
            <a:off x="2223392" y="4279960"/>
            <a:ext cx="7109794" cy="461665"/>
          </a:xfrm>
          <a:prstGeom prst="rect">
            <a:avLst/>
          </a:prstGeom>
          <a:noFill/>
        </p:spPr>
        <p:txBody>
          <a:bodyPr wrap="square" rtlCol="0">
            <a:spAutoFit/>
          </a:bodyPr>
          <a:lstStyle/>
          <a:p>
            <a:r>
              <a:rPr lang="zh-CN" altLang="en-US" sz="2400" dirty="0"/>
              <a:t>智慧渔业可实现流水线作业，无须投入大量劳动力。</a:t>
            </a:r>
          </a:p>
        </p:txBody>
      </p:sp>
      <p:sp>
        <p:nvSpPr>
          <p:cNvPr id="12" name="文本框 11">
            <a:extLst>
              <a:ext uri="{FF2B5EF4-FFF2-40B4-BE49-F238E27FC236}">
                <a16:creationId xmlns:a16="http://schemas.microsoft.com/office/drawing/2014/main" id="{F76817CA-8F32-2165-AD6D-AB50727DAC97}"/>
              </a:ext>
            </a:extLst>
          </p:cNvPr>
          <p:cNvSpPr txBox="1"/>
          <p:nvPr/>
        </p:nvSpPr>
        <p:spPr>
          <a:xfrm>
            <a:off x="2223392" y="5485302"/>
            <a:ext cx="7109794" cy="461665"/>
          </a:xfrm>
          <a:prstGeom prst="rect">
            <a:avLst/>
          </a:prstGeom>
          <a:noFill/>
        </p:spPr>
        <p:txBody>
          <a:bodyPr wrap="square" rtlCol="0">
            <a:spAutoFit/>
          </a:bodyPr>
          <a:lstStyle/>
          <a:p>
            <a:r>
              <a:rPr lang="zh-CN" altLang="en-US" sz="2400" dirty="0"/>
              <a:t>智慧渔业将全面实现冷链物流及其全程监控。</a:t>
            </a:r>
          </a:p>
        </p:txBody>
      </p:sp>
      <p:pic>
        <p:nvPicPr>
          <p:cNvPr id="16386" name="Picture 2">
            <a:extLst>
              <a:ext uri="{FF2B5EF4-FFF2-40B4-BE49-F238E27FC236}">
                <a16:creationId xmlns:a16="http://schemas.microsoft.com/office/drawing/2014/main" id="{2EE247E6-B434-FA24-E00B-43CEC55BAE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88" t="24388" r="29125" b="21260"/>
          <a:stretch/>
        </p:blipFill>
        <p:spPr bwMode="auto">
          <a:xfrm>
            <a:off x="6646984" y="1061305"/>
            <a:ext cx="2310765" cy="155986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DF0018D7-F2F0-230A-5814-05C109887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366" y="2572207"/>
            <a:ext cx="2227639" cy="1670729"/>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See the source image">
            <a:extLst>
              <a:ext uri="{FF2B5EF4-FFF2-40B4-BE49-F238E27FC236}">
                <a16:creationId xmlns:a16="http://schemas.microsoft.com/office/drawing/2014/main" id="{D071B493-ED2C-9C12-FE7B-A64EF72C7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2826" y="4385654"/>
            <a:ext cx="2139849" cy="142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526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62ED4BB-9AEF-434F-B7C7-2B5DF8098B9C}"/>
              </a:ext>
            </a:extLst>
          </p:cNvPr>
          <p:cNvSpPr>
            <a:spLocks noGrp="1"/>
          </p:cNvSpPr>
          <p:nvPr>
            <p:ph type="title"/>
          </p:nvPr>
        </p:nvSpPr>
        <p:spPr/>
        <p:txBody>
          <a:bodyPr/>
          <a:lstStyle/>
          <a:p>
            <a:r>
              <a:rPr lang="zh-CN" altLang="en-US" dirty="0"/>
              <a:t>第二节 智慧渔业关键技术</a:t>
            </a:r>
          </a:p>
        </p:txBody>
      </p:sp>
      <p:sp>
        <p:nvSpPr>
          <p:cNvPr id="5" name="文本框 4">
            <a:extLst>
              <a:ext uri="{FF2B5EF4-FFF2-40B4-BE49-F238E27FC236}">
                <a16:creationId xmlns:a16="http://schemas.microsoft.com/office/drawing/2014/main" id="{5F976A0F-4C6C-44DB-8A13-CAEE066E1F52}"/>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3699503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一、物联网与智慧渔业</a:t>
            </a:r>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a:xfrm>
            <a:off x="838200" y="1177626"/>
            <a:ext cx="10515600" cy="1481491"/>
          </a:xfrm>
        </p:spPr>
        <p:txBody>
          <a:bodyPr/>
          <a:lstStyle/>
          <a:p>
            <a:pPr lvl="1"/>
            <a:r>
              <a:rPr lang="zh-CN" altLang="en-US" dirty="0">
                <a:solidFill>
                  <a:srgbClr val="0000FF"/>
                </a:solidFill>
              </a:rPr>
              <a:t>定义</a:t>
            </a:r>
            <a:r>
              <a:rPr lang="zh-CN" altLang="en-US" dirty="0"/>
              <a:t>：渔业物联网可概括为渔业信息（环境、 装备、 动物行为）的全面感知（感知层）、可靠传输（传输层）和智能处理（处理层），以实现渔业生产精准化、 自动化、 智能化、 标准化。</a:t>
            </a:r>
            <a:endParaRPr lang="en-US" altLang="zh-CN" dirty="0"/>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
        <p:nvSpPr>
          <p:cNvPr id="3" name="左大括号 2">
            <a:extLst>
              <a:ext uri="{FF2B5EF4-FFF2-40B4-BE49-F238E27FC236}">
                <a16:creationId xmlns:a16="http://schemas.microsoft.com/office/drawing/2014/main" id="{7D405E60-FE2D-7AA7-881D-A0C4E6676284}"/>
              </a:ext>
            </a:extLst>
          </p:cNvPr>
          <p:cNvSpPr/>
          <p:nvPr/>
        </p:nvSpPr>
        <p:spPr>
          <a:xfrm rot="5400000">
            <a:off x="5791200" y="-1617146"/>
            <a:ext cx="609599" cy="9080941"/>
          </a:xfrm>
          <a:prstGeom prst="leftBrace">
            <a:avLst>
              <a:gd name="adj1" fmla="val 43294"/>
              <a:gd name="adj2" fmla="val 5000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92AF5E4E-056E-9A36-62BE-D932893AA9FE}"/>
              </a:ext>
            </a:extLst>
          </p:cNvPr>
          <p:cNvSpPr/>
          <p:nvPr/>
        </p:nvSpPr>
        <p:spPr>
          <a:xfrm>
            <a:off x="1077010" y="3859103"/>
            <a:ext cx="798787" cy="133481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感</a:t>
            </a:r>
            <a:endParaRPr lang="en-US" altLang="zh-CN" sz="2400" dirty="0">
              <a:solidFill>
                <a:schemeClr val="tx1"/>
              </a:solidFill>
            </a:endParaRPr>
          </a:p>
          <a:p>
            <a:pPr algn="ctr"/>
            <a:r>
              <a:rPr lang="zh-CN" altLang="en-US" sz="2400" dirty="0">
                <a:solidFill>
                  <a:schemeClr val="tx1"/>
                </a:solidFill>
              </a:rPr>
              <a:t>知</a:t>
            </a:r>
            <a:endParaRPr lang="en-US" altLang="zh-CN" sz="2400" dirty="0">
              <a:solidFill>
                <a:schemeClr val="tx1"/>
              </a:solidFill>
            </a:endParaRPr>
          </a:p>
          <a:p>
            <a:pPr algn="ctr"/>
            <a:r>
              <a:rPr lang="zh-CN" altLang="en-US" sz="2400" dirty="0">
                <a:solidFill>
                  <a:schemeClr val="tx1"/>
                </a:solidFill>
              </a:rPr>
              <a:t>层</a:t>
            </a:r>
          </a:p>
        </p:txBody>
      </p:sp>
      <p:sp>
        <p:nvSpPr>
          <p:cNvPr id="8" name="文本框 7">
            <a:extLst>
              <a:ext uri="{FF2B5EF4-FFF2-40B4-BE49-F238E27FC236}">
                <a16:creationId xmlns:a16="http://schemas.microsoft.com/office/drawing/2014/main" id="{B605195B-E4CA-15B2-A1AF-12EE088E414E}"/>
              </a:ext>
            </a:extLst>
          </p:cNvPr>
          <p:cNvSpPr txBox="1"/>
          <p:nvPr/>
        </p:nvSpPr>
        <p:spPr>
          <a:xfrm>
            <a:off x="1961342" y="3748870"/>
            <a:ext cx="1755227" cy="1569660"/>
          </a:xfrm>
          <a:prstGeom prst="rect">
            <a:avLst/>
          </a:prstGeom>
          <a:noFill/>
        </p:spPr>
        <p:txBody>
          <a:bodyPr wrap="square" rtlCol="0">
            <a:spAutoFit/>
          </a:bodyPr>
          <a:lstStyle/>
          <a:p>
            <a:pPr algn="just"/>
            <a:r>
              <a:rPr lang="zh-CN" altLang="en-US" sz="2400" dirty="0"/>
              <a:t>采集养殖生产中发生的物理事件和环境数据</a:t>
            </a:r>
          </a:p>
        </p:txBody>
      </p:sp>
      <p:sp>
        <p:nvSpPr>
          <p:cNvPr id="9" name="矩形 8">
            <a:extLst>
              <a:ext uri="{FF2B5EF4-FFF2-40B4-BE49-F238E27FC236}">
                <a16:creationId xmlns:a16="http://schemas.microsoft.com/office/drawing/2014/main" id="{9BD75F88-23B8-9442-B6C0-CA9193FF6111}"/>
              </a:ext>
            </a:extLst>
          </p:cNvPr>
          <p:cNvSpPr/>
          <p:nvPr/>
        </p:nvSpPr>
        <p:spPr>
          <a:xfrm>
            <a:off x="4238294" y="3859103"/>
            <a:ext cx="798787" cy="133481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传</a:t>
            </a:r>
            <a:endParaRPr lang="en-US" altLang="zh-CN" sz="2400" dirty="0">
              <a:solidFill>
                <a:schemeClr val="tx1"/>
              </a:solidFill>
            </a:endParaRPr>
          </a:p>
          <a:p>
            <a:pPr algn="ctr"/>
            <a:r>
              <a:rPr lang="zh-CN" altLang="en-US" sz="2400" dirty="0">
                <a:solidFill>
                  <a:schemeClr val="tx1"/>
                </a:solidFill>
              </a:rPr>
              <a:t>输</a:t>
            </a:r>
            <a:endParaRPr lang="en-US" altLang="zh-CN" sz="2400" dirty="0">
              <a:solidFill>
                <a:schemeClr val="tx1"/>
              </a:solidFill>
            </a:endParaRPr>
          </a:p>
          <a:p>
            <a:pPr algn="ctr"/>
            <a:r>
              <a:rPr lang="zh-CN" altLang="en-US" sz="2400" dirty="0">
                <a:solidFill>
                  <a:schemeClr val="tx1"/>
                </a:solidFill>
              </a:rPr>
              <a:t>层</a:t>
            </a:r>
          </a:p>
        </p:txBody>
      </p:sp>
      <p:sp>
        <p:nvSpPr>
          <p:cNvPr id="10" name="文本框 9">
            <a:extLst>
              <a:ext uri="{FF2B5EF4-FFF2-40B4-BE49-F238E27FC236}">
                <a16:creationId xmlns:a16="http://schemas.microsoft.com/office/drawing/2014/main" id="{0853CC90-A610-8178-FA0B-1609E2A71379}"/>
              </a:ext>
            </a:extLst>
          </p:cNvPr>
          <p:cNvSpPr txBox="1"/>
          <p:nvPr/>
        </p:nvSpPr>
        <p:spPr>
          <a:xfrm>
            <a:off x="5139704" y="3194872"/>
            <a:ext cx="1912590" cy="2677656"/>
          </a:xfrm>
          <a:prstGeom prst="rect">
            <a:avLst/>
          </a:prstGeom>
          <a:noFill/>
        </p:spPr>
        <p:txBody>
          <a:bodyPr wrap="square" rtlCol="0">
            <a:spAutoFit/>
          </a:bodyPr>
          <a:lstStyle/>
          <a:p>
            <a:pPr algn="just"/>
            <a:r>
              <a:rPr lang="zh-CN" altLang="en-US" sz="2400" dirty="0"/>
              <a:t>感知到的养殖生产信息无障碍、 快速、 高安全、 高可靠地传送到所需的各个地方</a:t>
            </a:r>
          </a:p>
        </p:txBody>
      </p:sp>
      <p:sp>
        <p:nvSpPr>
          <p:cNvPr id="11" name="矩形 10">
            <a:extLst>
              <a:ext uri="{FF2B5EF4-FFF2-40B4-BE49-F238E27FC236}">
                <a16:creationId xmlns:a16="http://schemas.microsoft.com/office/drawing/2014/main" id="{D6257A68-4D5C-81A7-889A-669A3E036AA8}"/>
              </a:ext>
            </a:extLst>
          </p:cNvPr>
          <p:cNvSpPr/>
          <p:nvPr/>
        </p:nvSpPr>
        <p:spPr>
          <a:xfrm>
            <a:off x="7690868" y="3859103"/>
            <a:ext cx="798787" cy="133481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应</a:t>
            </a:r>
            <a:endParaRPr lang="en-US" altLang="zh-CN" sz="2400" dirty="0">
              <a:solidFill>
                <a:schemeClr val="tx1"/>
              </a:solidFill>
            </a:endParaRPr>
          </a:p>
          <a:p>
            <a:pPr algn="ctr"/>
            <a:r>
              <a:rPr lang="zh-CN" altLang="en-US" sz="2400" dirty="0">
                <a:solidFill>
                  <a:schemeClr val="tx1"/>
                </a:solidFill>
              </a:rPr>
              <a:t>用</a:t>
            </a:r>
            <a:endParaRPr lang="en-US" altLang="zh-CN" sz="2400" dirty="0">
              <a:solidFill>
                <a:schemeClr val="tx1"/>
              </a:solidFill>
            </a:endParaRPr>
          </a:p>
          <a:p>
            <a:pPr algn="ctr"/>
            <a:r>
              <a:rPr lang="zh-CN" altLang="en-US" sz="2400" dirty="0">
                <a:solidFill>
                  <a:schemeClr val="tx1"/>
                </a:solidFill>
              </a:rPr>
              <a:t>层</a:t>
            </a:r>
          </a:p>
        </p:txBody>
      </p:sp>
      <p:sp>
        <p:nvSpPr>
          <p:cNvPr id="12" name="文本框 11">
            <a:extLst>
              <a:ext uri="{FF2B5EF4-FFF2-40B4-BE49-F238E27FC236}">
                <a16:creationId xmlns:a16="http://schemas.microsoft.com/office/drawing/2014/main" id="{275B261D-F9C5-0560-DE0A-271DA6050BD3}"/>
              </a:ext>
            </a:extLst>
          </p:cNvPr>
          <p:cNvSpPr txBox="1"/>
          <p:nvPr/>
        </p:nvSpPr>
        <p:spPr>
          <a:xfrm>
            <a:off x="8568704" y="3372348"/>
            <a:ext cx="2256951" cy="2308324"/>
          </a:xfrm>
          <a:prstGeom prst="rect">
            <a:avLst/>
          </a:prstGeom>
          <a:noFill/>
        </p:spPr>
        <p:txBody>
          <a:bodyPr wrap="square" rtlCol="0">
            <a:spAutoFit/>
          </a:bodyPr>
          <a:lstStyle/>
          <a:p>
            <a:pPr algn="just"/>
            <a:r>
              <a:rPr lang="zh-CN" altLang="en-US" sz="2400" dirty="0"/>
              <a:t>实现养殖环境监控的实时化，</a:t>
            </a:r>
            <a:r>
              <a:rPr lang="en-US" altLang="zh-CN" sz="2400" dirty="0"/>
              <a:t> </a:t>
            </a:r>
            <a:r>
              <a:rPr lang="zh-CN" altLang="en-US" sz="2400" dirty="0"/>
              <a:t>投饵、渔船作业、收获捕捞的自动化</a:t>
            </a:r>
            <a:r>
              <a:rPr lang="en-US" altLang="zh-CN" sz="2400" dirty="0"/>
              <a:t>, </a:t>
            </a:r>
            <a:r>
              <a:rPr lang="zh-CN" altLang="en-US" sz="2400" dirty="0"/>
              <a:t>行为监测的数字化</a:t>
            </a:r>
          </a:p>
        </p:txBody>
      </p:sp>
    </p:spTree>
    <p:extLst>
      <p:ext uri="{BB962C8B-B14F-4D97-AF65-F5344CB8AC3E}">
        <p14:creationId xmlns:p14="http://schemas.microsoft.com/office/powerpoint/2010/main" val="159190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sz="2800" dirty="0"/>
              <a:t>基于物联网的智慧渔业智能管控系统</a:t>
            </a:r>
            <a:endParaRPr lang="zh-CN" altLang="en-US" dirty="0"/>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graphicFrame>
        <p:nvGraphicFramePr>
          <p:cNvPr id="2" name="对象 1">
            <a:extLst>
              <a:ext uri="{FF2B5EF4-FFF2-40B4-BE49-F238E27FC236}">
                <a16:creationId xmlns:a16="http://schemas.microsoft.com/office/drawing/2014/main" id="{EB90820B-C634-0CCD-D91B-53F32CC7A32D}"/>
              </a:ext>
            </a:extLst>
          </p:cNvPr>
          <p:cNvGraphicFramePr>
            <a:graphicFrameLocks noChangeAspect="1"/>
          </p:cNvGraphicFramePr>
          <p:nvPr>
            <p:extLst>
              <p:ext uri="{D42A27DB-BD31-4B8C-83A1-F6EECF244321}">
                <p14:modId xmlns:p14="http://schemas.microsoft.com/office/powerpoint/2010/main" val="4205624468"/>
              </p:ext>
            </p:extLst>
          </p:nvPr>
        </p:nvGraphicFramePr>
        <p:xfrm>
          <a:off x="2556181" y="913418"/>
          <a:ext cx="6380331" cy="4991189"/>
        </p:xfrm>
        <a:graphic>
          <a:graphicData uri="http://schemas.openxmlformats.org/presentationml/2006/ole">
            <mc:AlternateContent xmlns:mc="http://schemas.openxmlformats.org/markup-compatibility/2006">
              <mc:Choice xmlns:v="urn:schemas-microsoft-com:vml" Requires="v">
                <p:oleObj r:id="rId2" imgW="5934079" imgH="6753092" progId="Visio.Drawing.15">
                  <p:embed/>
                </p:oleObj>
              </mc:Choice>
              <mc:Fallback>
                <p:oleObj r:id="rId2" imgW="5934079" imgH="6753092" progId="Visio.Drawing.15">
                  <p:embed/>
                  <p:pic>
                    <p:nvPicPr>
                      <p:cNvPr id="6" name="对象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181" y="913418"/>
                        <a:ext cx="6380331" cy="4991189"/>
                      </a:xfrm>
                      <a:prstGeom prst="rect">
                        <a:avLst/>
                      </a:prstGeom>
                      <a:noFill/>
                    </p:spPr>
                  </p:pic>
                </p:oleObj>
              </mc:Fallback>
            </mc:AlternateContent>
          </a:graphicData>
        </a:graphic>
      </p:graphicFrame>
      <p:sp>
        <p:nvSpPr>
          <p:cNvPr id="3" name="文本框 2">
            <a:extLst>
              <a:ext uri="{FF2B5EF4-FFF2-40B4-BE49-F238E27FC236}">
                <a16:creationId xmlns:a16="http://schemas.microsoft.com/office/drawing/2014/main" id="{372D2943-B2FA-DD26-913F-D91C0766FFAB}"/>
              </a:ext>
            </a:extLst>
          </p:cNvPr>
          <p:cNvSpPr txBox="1"/>
          <p:nvPr/>
        </p:nvSpPr>
        <p:spPr>
          <a:xfrm>
            <a:off x="3487890" y="5881393"/>
            <a:ext cx="4516912" cy="369332"/>
          </a:xfrm>
          <a:prstGeom prst="rect">
            <a:avLst/>
          </a:prstGeom>
          <a:noFill/>
        </p:spPr>
        <p:txBody>
          <a:bodyPr wrap="square" rtlCol="0">
            <a:spAutoFit/>
          </a:bodyPr>
          <a:lstStyle/>
          <a:p>
            <a:r>
              <a:rPr lang="zh-CN" altLang="en-US" dirty="0"/>
              <a:t>图</a:t>
            </a:r>
            <a:r>
              <a:rPr lang="en-US" altLang="zh-CN" dirty="0"/>
              <a:t>8-1  </a:t>
            </a:r>
            <a:r>
              <a:rPr lang="zh-CN" altLang="en-US" dirty="0"/>
              <a:t>基于物联网的智慧渔业智能管控系统</a:t>
            </a:r>
            <a:endParaRPr lang="en-US" dirty="0"/>
          </a:p>
        </p:txBody>
      </p:sp>
    </p:spTree>
    <p:extLst>
      <p:ext uri="{BB962C8B-B14F-4D97-AF65-F5344CB8AC3E}">
        <p14:creationId xmlns:p14="http://schemas.microsoft.com/office/powerpoint/2010/main" val="3135894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二、大数据与智慧渔业</a:t>
            </a:r>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a:xfrm>
            <a:off x="838200" y="1272219"/>
            <a:ext cx="10515600" cy="4844802"/>
          </a:xfrm>
        </p:spPr>
        <p:txBody>
          <a:bodyPr>
            <a:normAutofit/>
          </a:bodyPr>
          <a:lstStyle/>
          <a:p>
            <a:pPr lvl="1"/>
            <a:r>
              <a:rPr lang="zh-CN" altLang="en-US" dirty="0">
                <a:solidFill>
                  <a:srgbClr val="0000FF"/>
                </a:solidFill>
              </a:rPr>
              <a:t>大数据处理技术</a:t>
            </a:r>
            <a:r>
              <a:rPr lang="zh-CN" altLang="en-US" dirty="0"/>
              <a:t>：</a:t>
            </a:r>
            <a:endParaRPr lang="en-US" altLang="zh-CN" dirty="0"/>
          </a:p>
          <a:p>
            <a:pPr lvl="2"/>
            <a:r>
              <a:rPr lang="zh-CN" altLang="en-US" dirty="0"/>
              <a:t>在保证原有的数据信息量及语义的情况下，通过数据清洗、集成、规约、转换等技术，降低噪声对渔业相关大数据分析的影响。</a:t>
            </a:r>
            <a:endParaRPr lang="en-US" altLang="zh-CN" dirty="0"/>
          </a:p>
          <a:p>
            <a:pPr lvl="1"/>
            <a:r>
              <a:rPr lang="zh-CN" altLang="en-US" dirty="0">
                <a:solidFill>
                  <a:srgbClr val="0000FF"/>
                </a:solidFill>
              </a:rPr>
              <a:t>大数据存储技术</a:t>
            </a:r>
            <a:r>
              <a:rPr lang="zh-CN" altLang="en-US" dirty="0"/>
              <a:t>：</a:t>
            </a:r>
            <a:endParaRPr lang="en-US" altLang="zh-CN" dirty="0"/>
          </a:p>
          <a:p>
            <a:pPr lvl="2"/>
            <a:r>
              <a:rPr lang="zh-CN" altLang="en-US" dirty="0"/>
              <a:t>将获取到的多类型、海量渔业大数据经过上述数据处理后以某一指定的数据格式记录于计算机内部存储设备或者外部存储介质上的过程。</a:t>
            </a:r>
            <a:endParaRPr lang="en-US" altLang="zh-CN" dirty="0"/>
          </a:p>
          <a:p>
            <a:pPr lvl="1"/>
            <a:r>
              <a:rPr lang="zh-CN" altLang="en-US" dirty="0">
                <a:solidFill>
                  <a:srgbClr val="0000FF"/>
                </a:solidFill>
              </a:rPr>
              <a:t>大数据分析技术</a:t>
            </a:r>
            <a:r>
              <a:rPr lang="zh-CN" altLang="en-US" dirty="0"/>
              <a:t>：</a:t>
            </a:r>
            <a:endParaRPr lang="en-US" altLang="zh-CN" dirty="0"/>
          </a:p>
          <a:p>
            <a:pPr lvl="2"/>
            <a:r>
              <a:rPr lang="zh-CN" altLang="en-US" dirty="0"/>
              <a:t>对渔业养殖过程中获取的所有与基础养殖设施相关的数据以及相关涉农网络数据，进行挖掘、分析以提取有用信息的过程。</a:t>
            </a:r>
            <a:endParaRPr lang="en-US" altLang="zh-CN" dirty="0"/>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3577067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4E50774-CF11-9B23-D81E-DCC8FB28E1DD}"/>
              </a:ext>
            </a:extLst>
          </p:cNvPr>
          <p:cNvSpPr>
            <a:spLocks noGrp="1"/>
          </p:cNvSpPr>
          <p:nvPr>
            <p:ph sz="half" idx="1"/>
          </p:nvPr>
        </p:nvSpPr>
        <p:spPr/>
        <p:txBody>
          <a:bodyPr/>
          <a:lstStyle/>
          <a:p>
            <a:r>
              <a:rPr lang="zh-CN" altLang="en-US" dirty="0">
                <a:solidFill>
                  <a:srgbClr val="0000FF"/>
                </a:solidFill>
              </a:rPr>
              <a:t>定义</a:t>
            </a:r>
            <a:r>
              <a:rPr lang="zh-CN" altLang="en-US" dirty="0"/>
              <a:t>：人工智能技术是协同智能感知装备和智能作业系统的中间环节，其任务是处理、整合、分析感知到的数据信息，给智能装备下达正确的命令，完成一套完整的作业过程。</a:t>
            </a:r>
            <a:endParaRPr lang="en-US" altLang="zh-CN" dirty="0"/>
          </a:p>
          <a:p>
            <a:r>
              <a:rPr lang="zh-CN" altLang="en-US" dirty="0">
                <a:solidFill>
                  <a:srgbClr val="0000FF"/>
                </a:solidFill>
              </a:rPr>
              <a:t>功能</a:t>
            </a:r>
            <a:r>
              <a:rPr lang="zh-CN" altLang="en-US" dirty="0"/>
              <a:t>：具备识别、学习、推理、决策等功能。</a:t>
            </a:r>
            <a:endParaRPr lang="en-US" altLang="zh-CN" dirty="0"/>
          </a:p>
          <a:p>
            <a:endParaRPr lang="en-US" altLang="zh-CN" dirty="0"/>
          </a:p>
          <a:p>
            <a:endParaRPr lang="en-US" dirty="0"/>
          </a:p>
        </p:txBody>
      </p:sp>
      <p:sp>
        <p:nvSpPr>
          <p:cNvPr id="4" name="标题 3">
            <a:extLst>
              <a:ext uri="{FF2B5EF4-FFF2-40B4-BE49-F238E27FC236}">
                <a16:creationId xmlns:a16="http://schemas.microsoft.com/office/drawing/2014/main" id="{9C12FDAF-B7DD-D24C-E886-4E1CD8BEA894}"/>
              </a:ext>
            </a:extLst>
          </p:cNvPr>
          <p:cNvSpPr>
            <a:spLocks noGrp="1"/>
          </p:cNvSpPr>
          <p:nvPr>
            <p:ph type="title"/>
          </p:nvPr>
        </p:nvSpPr>
        <p:spPr/>
        <p:txBody>
          <a:bodyPr/>
          <a:lstStyle/>
          <a:p>
            <a:r>
              <a:rPr lang="zh-CN" altLang="en-US" dirty="0"/>
              <a:t>人工智能与智慧渔业</a:t>
            </a:r>
            <a:endParaRPr lang="en-US" dirty="0"/>
          </a:p>
        </p:txBody>
      </p:sp>
      <p:pic>
        <p:nvPicPr>
          <p:cNvPr id="5" name="Picture 2" descr="See the source image">
            <a:extLst>
              <a:ext uri="{FF2B5EF4-FFF2-40B4-BE49-F238E27FC236}">
                <a16:creationId xmlns:a16="http://schemas.microsoft.com/office/drawing/2014/main" id="{35C2AE66-2EF3-3552-38DC-F4DA83283B8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24625" y="1524000"/>
            <a:ext cx="4514850" cy="338137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71CB0D9D-5918-9486-0CBF-9B7FD94BB6AB}"/>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241529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三、人工智能与智慧渔业</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13" name="图片 12">
            <a:extLst>
              <a:ext uri="{FF2B5EF4-FFF2-40B4-BE49-F238E27FC236}">
                <a16:creationId xmlns:a16="http://schemas.microsoft.com/office/drawing/2014/main" id="{464D235D-F404-CB2B-3A55-767787CEB896}"/>
              </a:ext>
            </a:extLst>
          </p:cNvPr>
          <p:cNvPicPr>
            <a:picLocks noChangeAspect="1"/>
          </p:cNvPicPr>
          <p:nvPr/>
        </p:nvPicPr>
        <p:blipFill>
          <a:blip r:embed="rId2"/>
          <a:stretch>
            <a:fillRect/>
          </a:stretch>
        </p:blipFill>
        <p:spPr>
          <a:xfrm>
            <a:off x="1849834" y="1014268"/>
            <a:ext cx="7784360" cy="4426852"/>
          </a:xfrm>
          <a:prstGeom prst="rect">
            <a:avLst/>
          </a:prstGeom>
        </p:spPr>
      </p:pic>
      <p:sp>
        <p:nvSpPr>
          <p:cNvPr id="8" name="文本框 7">
            <a:extLst>
              <a:ext uri="{FF2B5EF4-FFF2-40B4-BE49-F238E27FC236}">
                <a16:creationId xmlns:a16="http://schemas.microsoft.com/office/drawing/2014/main" id="{59D1CD27-8F3D-7244-C904-02839EED0D23}"/>
              </a:ext>
            </a:extLst>
          </p:cNvPr>
          <p:cNvSpPr txBox="1"/>
          <p:nvPr/>
        </p:nvSpPr>
        <p:spPr>
          <a:xfrm>
            <a:off x="3936124" y="5696654"/>
            <a:ext cx="4319752" cy="369332"/>
          </a:xfrm>
          <a:prstGeom prst="rect">
            <a:avLst/>
          </a:prstGeom>
          <a:noFill/>
        </p:spPr>
        <p:txBody>
          <a:bodyPr wrap="square" rtlCol="0">
            <a:spAutoFit/>
          </a:bodyPr>
          <a:lstStyle/>
          <a:p>
            <a:r>
              <a:rPr lang="zh-CN" altLang="en-US" dirty="0">
                <a:latin typeface="+mn-ea"/>
              </a:rPr>
              <a:t>图</a:t>
            </a:r>
            <a:r>
              <a:rPr lang="en-US" altLang="zh-CN" dirty="0">
                <a:latin typeface="+mn-ea"/>
              </a:rPr>
              <a:t>8-2  </a:t>
            </a:r>
            <a:r>
              <a:rPr lang="zh-CN" altLang="en-US" dirty="0">
                <a:latin typeface="+mn-ea"/>
              </a:rPr>
              <a:t>人工智能关键技术和典型应用</a:t>
            </a:r>
          </a:p>
        </p:txBody>
      </p:sp>
    </p:spTree>
    <p:extLst>
      <p:ext uri="{BB962C8B-B14F-4D97-AF65-F5344CB8AC3E}">
        <p14:creationId xmlns:p14="http://schemas.microsoft.com/office/powerpoint/2010/main" val="1753908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F2755-93F0-964F-562C-91C6E30A623C}"/>
              </a:ext>
            </a:extLst>
          </p:cNvPr>
          <p:cNvSpPr>
            <a:spLocks noGrp="1"/>
          </p:cNvSpPr>
          <p:nvPr>
            <p:ph type="title"/>
          </p:nvPr>
        </p:nvSpPr>
        <p:spPr/>
        <p:txBody>
          <a:bodyPr/>
          <a:lstStyle/>
          <a:p>
            <a:r>
              <a:rPr lang="zh-CN" altLang="en-US" dirty="0"/>
              <a:t>四、智能装备与智慧渔业</a:t>
            </a:r>
            <a:endParaRPr lang="en-US" dirty="0"/>
          </a:p>
        </p:txBody>
      </p:sp>
      <p:sp>
        <p:nvSpPr>
          <p:cNvPr id="3" name="内容占位符 2">
            <a:extLst>
              <a:ext uri="{FF2B5EF4-FFF2-40B4-BE49-F238E27FC236}">
                <a16:creationId xmlns:a16="http://schemas.microsoft.com/office/drawing/2014/main" id="{435951E8-6D0D-CC10-7898-3DEAA6A86F31}"/>
              </a:ext>
            </a:extLst>
          </p:cNvPr>
          <p:cNvSpPr>
            <a:spLocks noGrp="1"/>
          </p:cNvSpPr>
          <p:nvPr>
            <p:ph idx="1"/>
          </p:nvPr>
        </p:nvSpPr>
        <p:spPr/>
        <p:txBody>
          <a:bodyPr/>
          <a:lstStyle/>
          <a:p>
            <a:r>
              <a:rPr lang="zh-CN" altLang="en-US" dirty="0">
                <a:solidFill>
                  <a:srgbClr val="0000FF"/>
                </a:solidFill>
              </a:rPr>
              <a:t>渔业装备定义</a:t>
            </a:r>
            <a:r>
              <a:rPr lang="zh-CN" altLang="en-US" dirty="0"/>
              <a:t>：在水产养殖生产过程中，以及水产品加工和处理过程中所使用的各种渔业机械设备的统称。</a:t>
            </a:r>
          </a:p>
          <a:p>
            <a:r>
              <a:rPr lang="zh-CN" altLang="en-US" dirty="0">
                <a:solidFill>
                  <a:srgbClr val="0000FF"/>
                </a:solidFill>
              </a:rPr>
              <a:t>渔业智能装备定义</a:t>
            </a:r>
            <a:r>
              <a:rPr lang="zh-CN" altLang="en-US" dirty="0"/>
              <a:t>：在传统装备的基础上，采用物联网、大数据、人工智能、</a:t>
            </a:r>
            <a:r>
              <a:rPr lang="en-US" altLang="zh-CN" dirty="0"/>
              <a:t>5G</a:t>
            </a:r>
            <a:r>
              <a:rPr lang="zh-CN" altLang="en-US" dirty="0"/>
              <a:t>等新一代信息技术和智能制造技术进行改造，让智能装备深度参与水产养殖生产全过程。</a:t>
            </a:r>
          </a:p>
          <a:p>
            <a:r>
              <a:rPr lang="zh-CN" altLang="en-US" dirty="0">
                <a:solidFill>
                  <a:srgbClr val="0000FF"/>
                </a:solidFill>
              </a:rPr>
              <a:t>智能装备优势</a:t>
            </a:r>
            <a:r>
              <a:rPr lang="zh-CN" altLang="en-US" dirty="0"/>
              <a:t>：解放劳动力、提高水产养殖生产效率。</a:t>
            </a:r>
          </a:p>
          <a:p>
            <a:pPr marL="0" indent="0">
              <a:buNone/>
            </a:pPr>
            <a:endParaRPr lang="en-US" dirty="0"/>
          </a:p>
        </p:txBody>
      </p:sp>
      <p:sp>
        <p:nvSpPr>
          <p:cNvPr id="4" name="文本框 3">
            <a:extLst>
              <a:ext uri="{FF2B5EF4-FFF2-40B4-BE49-F238E27FC236}">
                <a16:creationId xmlns:a16="http://schemas.microsoft.com/office/drawing/2014/main" id="{612FD0AF-D035-B7DA-D073-CF44A918FF67}"/>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3167273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四、智能装备与智慧渔业</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3" name="图片 2">
            <a:extLst>
              <a:ext uri="{FF2B5EF4-FFF2-40B4-BE49-F238E27FC236}">
                <a16:creationId xmlns:a16="http://schemas.microsoft.com/office/drawing/2014/main" id="{8600DD0A-EBF9-983C-228E-3827031BDEAC}"/>
              </a:ext>
            </a:extLst>
          </p:cNvPr>
          <p:cNvPicPr>
            <a:picLocks noChangeAspect="1"/>
          </p:cNvPicPr>
          <p:nvPr/>
        </p:nvPicPr>
        <p:blipFill>
          <a:blip r:embed="rId2"/>
          <a:stretch>
            <a:fillRect/>
          </a:stretch>
        </p:blipFill>
        <p:spPr>
          <a:xfrm>
            <a:off x="1499854" y="1327233"/>
            <a:ext cx="8792241" cy="4203534"/>
          </a:xfrm>
          <a:prstGeom prst="rect">
            <a:avLst/>
          </a:prstGeom>
        </p:spPr>
      </p:pic>
      <p:sp>
        <p:nvSpPr>
          <p:cNvPr id="2" name="文本框 1">
            <a:extLst>
              <a:ext uri="{FF2B5EF4-FFF2-40B4-BE49-F238E27FC236}">
                <a16:creationId xmlns:a16="http://schemas.microsoft.com/office/drawing/2014/main" id="{E9EF888E-711A-D7C7-0901-605E12AE3839}"/>
              </a:ext>
            </a:extLst>
          </p:cNvPr>
          <p:cNvSpPr txBox="1"/>
          <p:nvPr/>
        </p:nvSpPr>
        <p:spPr>
          <a:xfrm>
            <a:off x="4190999" y="5711289"/>
            <a:ext cx="3562350" cy="369332"/>
          </a:xfrm>
          <a:prstGeom prst="rect">
            <a:avLst/>
          </a:prstGeom>
          <a:noFill/>
        </p:spPr>
        <p:txBody>
          <a:bodyPr wrap="square" rtlCol="0">
            <a:spAutoFit/>
          </a:bodyPr>
          <a:lstStyle/>
          <a:p>
            <a:r>
              <a:rPr lang="zh-CN" altLang="en-US" dirty="0"/>
              <a:t>图</a:t>
            </a:r>
            <a:r>
              <a:rPr lang="en-US" altLang="zh-CN" dirty="0"/>
              <a:t>8-3  </a:t>
            </a:r>
            <a:r>
              <a:rPr lang="zh-CN" altLang="en-US" dirty="0"/>
              <a:t>智能装备与智慧渔业</a:t>
            </a:r>
            <a:endParaRPr lang="en-US" dirty="0"/>
          </a:p>
        </p:txBody>
      </p:sp>
    </p:spTree>
    <p:extLst>
      <p:ext uri="{BB962C8B-B14F-4D97-AF65-F5344CB8AC3E}">
        <p14:creationId xmlns:p14="http://schemas.microsoft.com/office/powerpoint/2010/main" val="2070230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4AAF39-55EA-758F-C77B-5E2E0356C2F5}"/>
              </a:ext>
            </a:extLst>
          </p:cNvPr>
          <p:cNvSpPr>
            <a:spLocks noGrp="1"/>
          </p:cNvSpPr>
          <p:nvPr>
            <p:ph type="title"/>
          </p:nvPr>
        </p:nvSpPr>
        <p:spPr/>
        <p:txBody>
          <a:bodyPr/>
          <a:lstStyle/>
          <a:p>
            <a:r>
              <a:rPr lang="zh-CN" altLang="en-US" dirty="0"/>
              <a:t>五、机器人与智慧渔业</a:t>
            </a:r>
            <a:endParaRPr lang="en-US" dirty="0"/>
          </a:p>
        </p:txBody>
      </p:sp>
      <p:sp>
        <p:nvSpPr>
          <p:cNvPr id="3" name="内容占位符 2">
            <a:extLst>
              <a:ext uri="{FF2B5EF4-FFF2-40B4-BE49-F238E27FC236}">
                <a16:creationId xmlns:a16="http://schemas.microsoft.com/office/drawing/2014/main" id="{518DA49F-DAA1-F2FB-9DB8-0F460C0B6E0B}"/>
              </a:ext>
            </a:extLst>
          </p:cNvPr>
          <p:cNvSpPr>
            <a:spLocks noGrp="1"/>
          </p:cNvSpPr>
          <p:nvPr>
            <p:ph idx="1"/>
          </p:nvPr>
        </p:nvSpPr>
        <p:spPr/>
        <p:txBody>
          <a:bodyPr/>
          <a:lstStyle/>
          <a:p>
            <a:r>
              <a:rPr lang="zh-CN" altLang="en-US" dirty="0">
                <a:solidFill>
                  <a:srgbClr val="0000FF"/>
                </a:solidFill>
              </a:rPr>
              <a:t>定义</a:t>
            </a:r>
            <a:r>
              <a:rPr lang="zh-CN" altLang="en-US" dirty="0"/>
              <a:t>：水下机器人是将现代信息技术进行集成，搭载视觉系统、传感器系统、定位导航系统、控制系统以及内置智能分析系统，代替人实现对水下养殖对象的监测、投喂、识别、收获，以及对养殖环境的监测和清理。</a:t>
            </a:r>
          </a:p>
          <a:p>
            <a:r>
              <a:rPr lang="zh-CN" altLang="en-US" dirty="0">
                <a:solidFill>
                  <a:srgbClr val="0000FF"/>
                </a:solidFill>
              </a:rPr>
              <a:t>挑战</a:t>
            </a:r>
            <a:r>
              <a:rPr lang="zh-CN" altLang="en-US" dirty="0"/>
              <a:t>：</a:t>
            </a:r>
            <a:endParaRPr lang="en-US" altLang="zh-CN" dirty="0"/>
          </a:p>
          <a:p>
            <a:pPr lvl="1"/>
            <a:r>
              <a:rPr lang="en-US" altLang="zh-CN" dirty="0"/>
              <a:t>1. </a:t>
            </a:r>
            <a:r>
              <a:rPr lang="zh-CN" altLang="en-US" dirty="0"/>
              <a:t>海浪等因素导致水下机器人难以稳定运行。</a:t>
            </a:r>
          </a:p>
          <a:p>
            <a:pPr lvl="1"/>
            <a:r>
              <a:rPr lang="en-US" altLang="zh-CN" dirty="0"/>
              <a:t>2.</a:t>
            </a:r>
            <a:r>
              <a:rPr lang="zh-CN" altLang="en-US" dirty="0"/>
              <a:t>作业对象种类、姿态、颜色的复杂性等导致水下机器人难以进行操作。</a:t>
            </a:r>
          </a:p>
          <a:p>
            <a:r>
              <a:rPr lang="zh-CN" altLang="en-US" dirty="0">
                <a:solidFill>
                  <a:srgbClr val="0000FF"/>
                </a:solidFill>
              </a:rPr>
              <a:t>需求</a:t>
            </a:r>
            <a:r>
              <a:rPr lang="zh-CN" altLang="en-US" dirty="0"/>
              <a:t>：高效集成</a:t>
            </a:r>
            <a:r>
              <a:rPr lang="zh-CN" altLang="en-US" dirty="0">
                <a:solidFill>
                  <a:srgbClr val="0000FF"/>
                </a:solidFill>
              </a:rPr>
              <a:t>目标识别、路径规划、定位导航</a:t>
            </a:r>
            <a:r>
              <a:rPr lang="zh-CN" altLang="en-US" dirty="0"/>
              <a:t>、作业控制四方面的关键技术。</a:t>
            </a:r>
            <a:endParaRPr lang="en-US" dirty="0"/>
          </a:p>
        </p:txBody>
      </p:sp>
      <p:sp>
        <p:nvSpPr>
          <p:cNvPr id="4" name="文本框 3">
            <a:extLst>
              <a:ext uri="{FF2B5EF4-FFF2-40B4-BE49-F238E27FC236}">
                <a16:creationId xmlns:a16="http://schemas.microsoft.com/office/drawing/2014/main" id="{3132092D-B6AE-7637-16AF-257600F81350}"/>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3307469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16656813-DB99-4555-89D5-37A3B513A410}"/>
              </a:ext>
            </a:extLst>
          </p:cNvPr>
          <p:cNvSpPr>
            <a:spLocks noGrp="1"/>
          </p:cNvSpPr>
          <p:nvPr>
            <p:ph type="body" sz="quarter" idx="13"/>
          </p:nvPr>
        </p:nvSpPr>
        <p:spPr/>
        <p:txBody>
          <a:bodyPr>
            <a:normAutofit/>
          </a:bodyPr>
          <a:lstStyle/>
          <a:p>
            <a:r>
              <a:rPr lang="zh-CN" altLang="en-US" dirty="0"/>
              <a:t>第八章</a:t>
            </a:r>
            <a:br>
              <a:rPr lang="en-US" altLang="zh-CN" dirty="0"/>
            </a:br>
            <a:r>
              <a:rPr lang="zh-CN" altLang="en-US" dirty="0"/>
              <a:t>智慧渔业</a:t>
            </a:r>
          </a:p>
        </p:txBody>
      </p:sp>
      <p:sp>
        <p:nvSpPr>
          <p:cNvPr id="2" name="矩形 1">
            <a:extLst>
              <a:ext uri="{FF2B5EF4-FFF2-40B4-BE49-F238E27FC236}">
                <a16:creationId xmlns:a16="http://schemas.microsoft.com/office/drawing/2014/main" id="{B0E37932-5FA6-FD86-F4EC-923B28A0ADF6}"/>
              </a:ext>
            </a:extLst>
          </p:cNvPr>
          <p:cNvSpPr/>
          <p:nvPr/>
        </p:nvSpPr>
        <p:spPr>
          <a:xfrm>
            <a:off x="4564143" y="5316718"/>
            <a:ext cx="3240000" cy="432000"/>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zh-CN" altLang="en-US" sz="2000" dirty="0">
                <a:solidFill>
                  <a:schemeClr val="bg1"/>
                </a:solidFill>
                <a:latin typeface="+mn-ea"/>
              </a:rPr>
              <a:t>教材配套网站 </a:t>
            </a:r>
            <a:r>
              <a:rPr lang="en-US" altLang="zh-CN" sz="2000" dirty="0">
                <a:solidFill>
                  <a:schemeClr val="bg1"/>
                </a:solidFill>
                <a:latin typeface="+mn-ea"/>
                <a:hlinkClick r:id="rId2"/>
              </a:rPr>
              <a:t>www.zh.ag</a:t>
            </a:r>
            <a:endParaRPr lang="en-US" altLang="zh-CN" sz="2000" dirty="0">
              <a:solidFill>
                <a:schemeClr val="bg1"/>
              </a:solidFill>
              <a:latin typeface="+mn-ea"/>
            </a:endParaRPr>
          </a:p>
        </p:txBody>
      </p:sp>
    </p:spTree>
    <p:extLst>
      <p:ext uri="{BB962C8B-B14F-4D97-AF65-F5344CB8AC3E}">
        <p14:creationId xmlns:p14="http://schemas.microsoft.com/office/powerpoint/2010/main" val="649360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748810-6712-1F42-D4D5-698C9CE5AE7B}"/>
              </a:ext>
            </a:extLst>
          </p:cNvPr>
          <p:cNvSpPr>
            <a:spLocks noGrp="1"/>
          </p:cNvSpPr>
          <p:nvPr>
            <p:ph type="title"/>
          </p:nvPr>
        </p:nvSpPr>
        <p:spPr/>
        <p:txBody>
          <a:bodyPr/>
          <a:lstStyle/>
          <a:p>
            <a:r>
              <a:rPr lang="zh-CN" altLang="en-US" dirty="0"/>
              <a:t>五、机器人与智慧渔业</a:t>
            </a:r>
            <a:endParaRPr lang="en-US" dirty="0"/>
          </a:p>
        </p:txBody>
      </p:sp>
      <p:sp>
        <p:nvSpPr>
          <p:cNvPr id="3" name="内容占位符 2">
            <a:extLst>
              <a:ext uri="{FF2B5EF4-FFF2-40B4-BE49-F238E27FC236}">
                <a16:creationId xmlns:a16="http://schemas.microsoft.com/office/drawing/2014/main" id="{15FCF20C-0B50-DF3E-AD6D-8461B9BF234C}"/>
              </a:ext>
            </a:extLst>
          </p:cNvPr>
          <p:cNvSpPr>
            <a:spLocks noGrp="1"/>
          </p:cNvSpPr>
          <p:nvPr>
            <p:ph idx="1"/>
          </p:nvPr>
        </p:nvSpPr>
        <p:spPr/>
        <p:txBody>
          <a:bodyPr/>
          <a:lstStyle/>
          <a:p>
            <a:r>
              <a:rPr lang="zh-CN" altLang="en-US" dirty="0">
                <a:solidFill>
                  <a:srgbClr val="0000FF"/>
                </a:solidFill>
              </a:rPr>
              <a:t>目标识别</a:t>
            </a:r>
            <a:r>
              <a:rPr lang="zh-CN" altLang="en-US" dirty="0"/>
              <a:t>：水下目标识别技术是指通过图像处理技术和智能学习方法，确定所得图像中是否存在目标对象</a:t>
            </a:r>
            <a:r>
              <a:rPr lang="en-US" altLang="zh-CN" dirty="0"/>
              <a:t>, </a:t>
            </a:r>
            <a:r>
              <a:rPr lang="zh-CN" altLang="en-US" dirty="0"/>
              <a:t>并标出目标对象所在位置的过程。</a:t>
            </a:r>
          </a:p>
          <a:p>
            <a:r>
              <a:rPr lang="zh-CN" altLang="en-US" dirty="0">
                <a:solidFill>
                  <a:srgbClr val="0000FF"/>
                </a:solidFill>
              </a:rPr>
              <a:t>路径规划</a:t>
            </a:r>
            <a:r>
              <a:rPr lang="zh-CN" altLang="en-US" dirty="0"/>
              <a:t>：路径规划是指水下机器人在作业环境中按照距离最短、时间最短、能耗最少的要求规划出一条无障碍连续路径，实现自主行走及自主作业。</a:t>
            </a:r>
          </a:p>
          <a:p>
            <a:r>
              <a:rPr lang="zh-CN" altLang="en-US" dirty="0">
                <a:solidFill>
                  <a:srgbClr val="0000FF"/>
                </a:solidFill>
              </a:rPr>
              <a:t>定位导航</a:t>
            </a:r>
            <a:r>
              <a:rPr lang="zh-CN" altLang="en-US" dirty="0"/>
              <a:t>：导航系统作为水下机器人重要的信息反馈系统，其采集数据的准确性对于水下机器人准确作业具有重要的意义。</a:t>
            </a:r>
          </a:p>
          <a:p>
            <a:r>
              <a:rPr lang="zh-CN" altLang="en-US" dirty="0">
                <a:solidFill>
                  <a:srgbClr val="0000FF"/>
                </a:solidFill>
              </a:rPr>
              <a:t>作业控制</a:t>
            </a:r>
            <a:r>
              <a:rPr lang="zh-CN" altLang="en-US" dirty="0"/>
              <a:t>：水下机器人的运动控制主要是深度、高度、航速、偏航角、俯仰角、距离和路径的控制，从而实现水质监测、养殖对象生长状况监测和养殖环境巡检作业。</a:t>
            </a:r>
          </a:p>
        </p:txBody>
      </p:sp>
      <p:sp>
        <p:nvSpPr>
          <p:cNvPr id="4" name="文本框 3">
            <a:extLst>
              <a:ext uri="{FF2B5EF4-FFF2-40B4-BE49-F238E27FC236}">
                <a16:creationId xmlns:a16="http://schemas.microsoft.com/office/drawing/2014/main" id="{E69A3F54-E30F-57C4-D573-52E74143DBDA}"/>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195584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C33096-6B00-C6B3-4BDE-40E28ABC8177}"/>
              </a:ext>
            </a:extLst>
          </p:cNvPr>
          <p:cNvSpPr>
            <a:spLocks noGrp="1"/>
          </p:cNvSpPr>
          <p:nvPr>
            <p:ph type="title"/>
          </p:nvPr>
        </p:nvSpPr>
        <p:spPr/>
        <p:txBody>
          <a:bodyPr/>
          <a:lstStyle/>
          <a:p>
            <a:r>
              <a:rPr lang="zh-CN" altLang="en-US" dirty="0"/>
              <a:t>六、云管控平台与智慧渔业</a:t>
            </a:r>
            <a:endParaRPr lang="en-US" dirty="0"/>
          </a:p>
        </p:txBody>
      </p:sp>
      <p:sp>
        <p:nvSpPr>
          <p:cNvPr id="3" name="内容占位符 2">
            <a:extLst>
              <a:ext uri="{FF2B5EF4-FFF2-40B4-BE49-F238E27FC236}">
                <a16:creationId xmlns:a16="http://schemas.microsoft.com/office/drawing/2014/main" id="{26FA0FD8-DD7D-9576-769F-B28D2A8E923F}"/>
              </a:ext>
            </a:extLst>
          </p:cNvPr>
          <p:cNvSpPr>
            <a:spLocks noGrp="1"/>
          </p:cNvSpPr>
          <p:nvPr>
            <p:ph idx="1"/>
          </p:nvPr>
        </p:nvSpPr>
        <p:spPr/>
        <p:txBody>
          <a:bodyPr/>
          <a:lstStyle/>
          <a:p>
            <a:r>
              <a:rPr lang="zh-CN" altLang="en-US" dirty="0">
                <a:solidFill>
                  <a:srgbClr val="0000FF"/>
                </a:solidFill>
              </a:rPr>
              <a:t>定义</a:t>
            </a:r>
            <a:r>
              <a:rPr lang="zh-CN" altLang="en-US" dirty="0"/>
              <a:t>：云管控平台是智慧渔业的大脑，是大数据与云计算技术、人工智能技术与智能化装备技术的集成系统。</a:t>
            </a:r>
          </a:p>
          <a:p>
            <a:r>
              <a:rPr lang="zh-CN" altLang="en-US" dirty="0">
                <a:solidFill>
                  <a:srgbClr val="0000FF"/>
                </a:solidFill>
              </a:rPr>
              <a:t>应用</a:t>
            </a:r>
            <a:r>
              <a:rPr lang="zh-CN" altLang="en-US" dirty="0"/>
              <a:t>：云管控平台通过大数据技术完成各种信息、数据、知识的处理、存储和分析，通过人工智能技术完成数据智能识别、学习、推理和决策</a:t>
            </a:r>
            <a:r>
              <a:rPr lang="en-US" altLang="zh-CN" dirty="0"/>
              <a:t>, </a:t>
            </a:r>
            <a:r>
              <a:rPr lang="zh-CN" altLang="en-US" dirty="0"/>
              <a:t>最终完成各种作业指令、命令的下达。</a:t>
            </a:r>
          </a:p>
          <a:p>
            <a:r>
              <a:rPr lang="zh-CN" altLang="en-US" dirty="0">
                <a:solidFill>
                  <a:srgbClr val="0000FF"/>
                </a:solidFill>
              </a:rPr>
              <a:t>功能</a:t>
            </a:r>
            <a:r>
              <a:rPr lang="zh-CN" altLang="en-US" dirty="0"/>
              <a:t>：终端的可视化展示、用户管理和安全管理。</a:t>
            </a:r>
          </a:p>
          <a:p>
            <a:r>
              <a:rPr lang="zh-CN" altLang="en-US" dirty="0">
                <a:solidFill>
                  <a:srgbClr val="0000FF"/>
                </a:solidFill>
              </a:rPr>
              <a:t>支撑技术</a:t>
            </a:r>
            <a:r>
              <a:rPr lang="zh-CN" altLang="en-US" dirty="0"/>
              <a:t>：云存储、云计算。</a:t>
            </a:r>
          </a:p>
        </p:txBody>
      </p:sp>
      <p:sp>
        <p:nvSpPr>
          <p:cNvPr id="4" name="文本框 3">
            <a:extLst>
              <a:ext uri="{FF2B5EF4-FFF2-40B4-BE49-F238E27FC236}">
                <a16:creationId xmlns:a16="http://schemas.microsoft.com/office/drawing/2014/main" id="{74E7F02F-89FE-13AF-86EB-F72FCEF74620}"/>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2478426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3AF4383-BAAB-F09B-AA25-B74984909337}"/>
              </a:ext>
            </a:extLst>
          </p:cNvPr>
          <p:cNvSpPr>
            <a:spLocks noGrp="1"/>
          </p:cNvSpPr>
          <p:nvPr>
            <p:ph sz="half" idx="1"/>
          </p:nvPr>
        </p:nvSpPr>
        <p:spPr/>
        <p:txBody>
          <a:bodyPr/>
          <a:lstStyle/>
          <a:p>
            <a:r>
              <a:rPr lang="zh-CN" altLang="en-US" b="1" dirty="0"/>
              <a:t>（一）云存储技术</a:t>
            </a:r>
          </a:p>
          <a:p>
            <a:pPr lvl="1"/>
            <a:r>
              <a:rPr lang="zh-CN" altLang="en-US" dirty="0"/>
              <a:t>云存储是通过集群应用、网格技术或分布式文件系统等，应用存储虚拟化技术将网络中大量各种不同类型的存储设备通过应用软件集合起来协同工作，共同对外提供数据存储和业务访问功能的一个系统。</a:t>
            </a:r>
          </a:p>
          <a:p>
            <a:endParaRPr lang="en-US" dirty="0"/>
          </a:p>
        </p:txBody>
      </p:sp>
      <p:pic>
        <p:nvPicPr>
          <p:cNvPr id="6" name="内容占位符 5">
            <a:extLst>
              <a:ext uri="{FF2B5EF4-FFF2-40B4-BE49-F238E27FC236}">
                <a16:creationId xmlns:a16="http://schemas.microsoft.com/office/drawing/2014/main" id="{61E10876-6805-E674-A11A-74366276D16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568331"/>
            <a:ext cx="5181600" cy="3368914"/>
          </a:xfrm>
        </p:spPr>
      </p:pic>
      <p:sp>
        <p:nvSpPr>
          <p:cNvPr id="4" name="标题 3">
            <a:extLst>
              <a:ext uri="{FF2B5EF4-FFF2-40B4-BE49-F238E27FC236}">
                <a16:creationId xmlns:a16="http://schemas.microsoft.com/office/drawing/2014/main" id="{D7705DB7-4847-B12D-9F1A-9F9E859AF2CD}"/>
              </a:ext>
            </a:extLst>
          </p:cNvPr>
          <p:cNvSpPr>
            <a:spLocks noGrp="1"/>
          </p:cNvSpPr>
          <p:nvPr>
            <p:ph type="title"/>
          </p:nvPr>
        </p:nvSpPr>
        <p:spPr/>
        <p:txBody>
          <a:bodyPr/>
          <a:lstStyle/>
          <a:p>
            <a:r>
              <a:rPr lang="zh-CN" altLang="en-US" dirty="0"/>
              <a:t>六、云管控平台与智慧渔业</a:t>
            </a:r>
            <a:endParaRPr lang="en-US" dirty="0"/>
          </a:p>
        </p:txBody>
      </p:sp>
      <p:sp>
        <p:nvSpPr>
          <p:cNvPr id="7" name="文本框 6">
            <a:extLst>
              <a:ext uri="{FF2B5EF4-FFF2-40B4-BE49-F238E27FC236}">
                <a16:creationId xmlns:a16="http://schemas.microsoft.com/office/drawing/2014/main" id="{5596C965-19A5-E5DC-9B4B-583255C65CF7}"/>
              </a:ext>
            </a:extLst>
          </p:cNvPr>
          <p:cNvSpPr txBox="1"/>
          <p:nvPr/>
        </p:nvSpPr>
        <p:spPr>
          <a:xfrm>
            <a:off x="7848600" y="5162550"/>
            <a:ext cx="3171825" cy="369332"/>
          </a:xfrm>
          <a:prstGeom prst="rect">
            <a:avLst/>
          </a:prstGeom>
          <a:noFill/>
        </p:spPr>
        <p:txBody>
          <a:bodyPr wrap="square" rtlCol="0">
            <a:spAutoFit/>
          </a:bodyPr>
          <a:lstStyle/>
          <a:p>
            <a:r>
              <a:rPr lang="zh-CN" altLang="en-US" dirty="0"/>
              <a:t>图</a:t>
            </a:r>
            <a:r>
              <a:rPr lang="en-US" altLang="zh-CN" dirty="0"/>
              <a:t>8-4  </a:t>
            </a:r>
            <a:r>
              <a:rPr lang="zh-CN" altLang="en-US" dirty="0"/>
              <a:t>云存储系统架构模型</a:t>
            </a:r>
            <a:endParaRPr lang="en-US" dirty="0"/>
          </a:p>
        </p:txBody>
      </p:sp>
      <p:sp>
        <p:nvSpPr>
          <p:cNvPr id="8" name="文本框 7">
            <a:extLst>
              <a:ext uri="{FF2B5EF4-FFF2-40B4-BE49-F238E27FC236}">
                <a16:creationId xmlns:a16="http://schemas.microsoft.com/office/drawing/2014/main" id="{882738A1-3878-B7E1-6958-027D30B8EE98}"/>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1413458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6E3F43F-1AA2-A96C-97F2-BFD27605392E}"/>
              </a:ext>
            </a:extLst>
          </p:cNvPr>
          <p:cNvSpPr>
            <a:spLocks noGrp="1"/>
          </p:cNvSpPr>
          <p:nvPr>
            <p:ph sz="half" idx="1"/>
          </p:nvPr>
        </p:nvSpPr>
        <p:spPr/>
        <p:txBody>
          <a:bodyPr/>
          <a:lstStyle/>
          <a:p>
            <a:r>
              <a:rPr lang="zh-CN" altLang="en-US" b="1" dirty="0"/>
              <a:t>（二）云计算技术</a:t>
            </a:r>
          </a:p>
          <a:p>
            <a:pPr lvl="1"/>
            <a:r>
              <a:rPr lang="zh-CN" altLang="en-US" dirty="0"/>
              <a:t>云计算是一种通过互联网访问、可定制的</a:t>
            </a:r>
            <a:r>
              <a:rPr lang="en-US" altLang="zh-CN" dirty="0"/>
              <a:t>IT</a:t>
            </a:r>
            <a:r>
              <a:rPr lang="zh-CN" altLang="en-US" dirty="0"/>
              <a:t>资源共享池，并采取使用量付费的模式，这些资源包括网络、服务器以及存储、应用、服务等。广泛意义上来说，云计算是指服务的交付和使用模式，即通过网络以按需、易扩展的方式获取所需的资源。</a:t>
            </a:r>
          </a:p>
          <a:p>
            <a:endParaRPr lang="en-US" dirty="0"/>
          </a:p>
        </p:txBody>
      </p:sp>
      <p:pic>
        <p:nvPicPr>
          <p:cNvPr id="9" name="内容占位符 8">
            <a:extLst>
              <a:ext uri="{FF2B5EF4-FFF2-40B4-BE49-F238E27FC236}">
                <a16:creationId xmlns:a16="http://schemas.microsoft.com/office/drawing/2014/main" id="{3BC0EE72-514C-F491-D824-F110A5486DB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42888" y="1517904"/>
            <a:ext cx="5010912" cy="3822192"/>
          </a:xfrm>
        </p:spPr>
      </p:pic>
      <p:sp>
        <p:nvSpPr>
          <p:cNvPr id="4" name="标题 3">
            <a:extLst>
              <a:ext uri="{FF2B5EF4-FFF2-40B4-BE49-F238E27FC236}">
                <a16:creationId xmlns:a16="http://schemas.microsoft.com/office/drawing/2014/main" id="{D11C965E-ABE4-5BEF-EF32-307907A7A3A9}"/>
              </a:ext>
            </a:extLst>
          </p:cNvPr>
          <p:cNvSpPr>
            <a:spLocks noGrp="1"/>
          </p:cNvSpPr>
          <p:nvPr>
            <p:ph type="title"/>
          </p:nvPr>
        </p:nvSpPr>
        <p:spPr/>
        <p:txBody>
          <a:bodyPr/>
          <a:lstStyle/>
          <a:p>
            <a:r>
              <a:rPr lang="zh-CN" altLang="en-US" dirty="0"/>
              <a:t>六、云管控平台与智慧渔业</a:t>
            </a:r>
            <a:endParaRPr lang="en-US" dirty="0"/>
          </a:p>
        </p:txBody>
      </p:sp>
      <p:sp>
        <p:nvSpPr>
          <p:cNvPr id="10" name="文本框 9">
            <a:extLst>
              <a:ext uri="{FF2B5EF4-FFF2-40B4-BE49-F238E27FC236}">
                <a16:creationId xmlns:a16="http://schemas.microsoft.com/office/drawing/2014/main" id="{EF4BEDA7-75D2-2DBB-EE51-3C6ACCC65F5B}"/>
              </a:ext>
            </a:extLst>
          </p:cNvPr>
          <p:cNvSpPr txBox="1"/>
          <p:nvPr/>
        </p:nvSpPr>
        <p:spPr>
          <a:xfrm>
            <a:off x="7467600" y="5448300"/>
            <a:ext cx="3048000" cy="369332"/>
          </a:xfrm>
          <a:prstGeom prst="rect">
            <a:avLst/>
          </a:prstGeom>
          <a:noFill/>
        </p:spPr>
        <p:txBody>
          <a:bodyPr wrap="square" rtlCol="0">
            <a:spAutoFit/>
          </a:bodyPr>
          <a:lstStyle/>
          <a:p>
            <a:r>
              <a:rPr lang="zh-CN" altLang="en-US" dirty="0"/>
              <a:t>图</a:t>
            </a:r>
            <a:r>
              <a:rPr lang="en-US" altLang="zh-CN" dirty="0"/>
              <a:t>8-5  </a:t>
            </a:r>
            <a:r>
              <a:rPr lang="zh-CN" altLang="en-US" dirty="0"/>
              <a:t>云计算系统架构模型</a:t>
            </a:r>
            <a:endParaRPr lang="en-US" dirty="0"/>
          </a:p>
        </p:txBody>
      </p:sp>
      <p:sp>
        <p:nvSpPr>
          <p:cNvPr id="11" name="文本框 10">
            <a:extLst>
              <a:ext uri="{FF2B5EF4-FFF2-40B4-BE49-F238E27FC236}">
                <a16:creationId xmlns:a16="http://schemas.microsoft.com/office/drawing/2014/main" id="{DF1EF121-9CAE-1B17-14CD-B5386F72A0CE}"/>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3544003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62ED4BB-9AEF-434F-B7C7-2B5DF8098B9C}"/>
              </a:ext>
            </a:extLst>
          </p:cNvPr>
          <p:cNvSpPr>
            <a:spLocks noGrp="1"/>
          </p:cNvSpPr>
          <p:nvPr>
            <p:ph type="title"/>
          </p:nvPr>
        </p:nvSpPr>
        <p:spPr/>
        <p:txBody>
          <a:bodyPr/>
          <a:lstStyle/>
          <a:p>
            <a:r>
              <a:rPr lang="zh-CN" altLang="en-US" dirty="0"/>
              <a:t>第三节 智慧渔业的系统组成</a:t>
            </a:r>
          </a:p>
        </p:txBody>
      </p:sp>
      <p:sp>
        <p:nvSpPr>
          <p:cNvPr id="5" name="文本框 4">
            <a:extLst>
              <a:ext uri="{FF2B5EF4-FFF2-40B4-BE49-F238E27FC236}">
                <a16:creationId xmlns:a16="http://schemas.microsoft.com/office/drawing/2014/main" id="{5F976A0F-4C6C-44DB-8A13-CAEE066E1F52}"/>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2358987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一、基础设施系统</a:t>
            </a:r>
            <a:endParaRPr lang="en-US" altLang="zh-CN" dirty="0"/>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r>
              <a:rPr lang="zh-CN" altLang="en-US" b="1" dirty="0"/>
              <a:t>（一）池塘养殖</a:t>
            </a:r>
            <a:endParaRPr lang="en-US" altLang="zh-CN" b="1" dirty="0"/>
          </a:p>
          <a:p>
            <a:pPr lvl="1"/>
            <a:r>
              <a:rPr lang="zh-CN" altLang="en-US" dirty="0"/>
              <a:t>工程化池塘改造部分 </a:t>
            </a:r>
            <a:r>
              <a:rPr lang="en-US" altLang="zh-CN" dirty="0"/>
              <a:t>(</a:t>
            </a:r>
            <a:r>
              <a:rPr lang="zh-CN" altLang="en-US" dirty="0"/>
              <a:t>护坡加固、池底构型、集排污提升装置、防渗设施</a:t>
            </a:r>
            <a:r>
              <a:rPr lang="en-US" altLang="zh-CN" dirty="0"/>
              <a:t>)</a:t>
            </a:r>
          </a:p>
          <a:p>
            <a:pPr lvl="1"/>
            <a:r>
              <a:rPr lang="zh-CN" altLang="en-US" dirty="0"/>
              <a:t>生态湿地部分 </a:t>
            </a:r>
            <a:r>
              <a:rPr lang="en-US" altLang="zh-CN" dirty="0"/>
              <a:t>(</a:t>
            </a:r>
            <a:r>
              <a:rPr lang="zh-CN" altLang="en-US" dirty="0"/>
              <a:t>物理过滤、生物过滤</a:t>
            </a:r>
            <a:r>
              <a:rPr lang="en-US" altLang="zh-CN" dirty="0"/>
              <a:t>)</a:t>
            </a:r>
          </a:p>
          <a:p>
            <a:pPr lvl="1"/>
            <a:r>
              <a:rPr lang="zh-CN" altLang="en-US" dirty="0"/>
              <a:t>无人车道路、电力设施、通信基站、集中水处理设施</a:t>
            </a:r>
            <a:endParaRPr lang="en-US" altLang="zh-CN" dirty="0"/>
          </a:p>
          <a:p>
            <a:pPr lvl="1"/>
            <a:endParaRPr lang="en-US" altLang="zh-CN" b="1" dirty="0"/>
          </a:p>
          <a:p>
            <a:endParaRPr lang="zh-CN" altLang="en-US" b="1" dirty="0"/>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3" name="图片 2"/>
          <p:cNvPicPr>
            <a:picLocks noChangeAspect="1"/>
          </p:cNvPicPr>
          <p:nvPr/>
        </p:nvPicPr>
        <p:blipFill>
          <a:blip r:embed="rId2"/>
          <a:stretch>
            <a:fillRect/>
          </a:stretch>
        </p:blipFill>
        <p:spPr>
          <a:xfrm>
            <a:off x="4422503" y="3237844"/>
            <a:ext cx="3346994" cy="2359356"/>
          </a:xfrm>
          <a:prstGeom prst="rect">
            <a:avLst/>
          </a:prstGeom>
        </p:spPr>
      </p:pic>
      <p:sp>
        <p:nvSpPr>
          <p:cNvPr id="8" name="文本框 23">
            <a:extLst>
              <a:ext uri="{FF2B5EF4-FFF2-40B4-BE49-F238E27FC236}">
                <a16:creationId xmlns:a16="http://schemas.microsoft.com/office/drawing/2014/main" id="{1C42B8BB-8AF5-F911-35AC-8F1ACFC2A833}"/>
              </a:ext>
            </a:extLst>
          </p:cNvPr>
          <p:cNvSpPr txBox="1">
            <a:spLocks noChangeArrowheads="1"/>
          </p:cNvSpPr>
          <p:nvPr/>
        </p:nvSpPr>
        <p:spPr bwMode="auto">
          <a:xfrm>
            <a:off x="4134644" y="5700807"/>
            <a:ext cx="3922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70000"/>
              <a:buFont typeface="Wingdings" panose="05000000000000000000" pitchFamily="2" charset="2"/>
              <a:buChar char="Ø"/>
              <a:defRPr sz="2800" b="1">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70000"/>
              <a:buFont typeface="Wingdings" panose="05000000000000000000" pitchFamily="2" charset="2"/>
              <a:buChar char="ü"/>
              <a:defRPr sz="2400" b="1">
                <a:solidFill>
                  <a:srgbClr val="006699"/>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R="0" indent="0" algn="ctr" defTabSz="914400" eaLnBrk="0" fontAlgn="base" hangingPunct="0">
              <a:lnSpc>
                <a:spcPct val="100000"/>
              </a:lnSpc>
              <a:spcBef>
                <a:spcPct val="0"/>
              </a:spcBef>
              <a:spcAft>
                <a:spcPct val="0"/>
              </a:spcAft>
              <a:buClrTx/>
              <a:buSzTx/>
              <a:buNone/>
              <a:tabLst/>
              <a:defRPr/>
            </a:pPr>
            <a:r>
              <a:rPr kumimoji="1" lang="zh-CN" altLang="en-US" sz="1800" b="0" dirty="0">
                <a:solidFill>
                  <a:schemeClr val="tx1"/>
                </a:solidFill>
                <a:latin typeface="+mn-ea"/>
                <a:ea typeface="+mn-ea"/>
              </a:rPr>
              <a:t>无人车道路</a:t>
            </a:r>
            <a:endParaRPr kumimoji="1" lang="en-US" altLang="zh-CN" sz="1800" b="0" dirty="0">
              <a:solidFill>
                <a:schemeClr val="tx1"/>
              </a:solidFill>
              <a:latin typeface="+mn-ea"/>
              <a:ea typeface="+mn-ea"/>
            </a:endParaRPr>
          </a:p>
        </p:txBody>
      </p:sp>
      <p:pic>
        <p:nvPicPr>
          <p:cNvPr id="9" name="图片 8">
            <a:extLst>
              <a:ext uri="{FF2B5EF4-FFF2-40B4-BE49-F238E27FC236}">
                <a16:creationId xmlns:a16="http://schemas.microsoft.com/office/drawing/2014/main" id="{9FD208C3-3454-1044-AFD6-D789864A5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887" y="3237844"/>
            <a:ext cx="3102542" cy="2360680"/>
          </a:xfrm>
          <a:prstGeom prst="rect">
            <a:avLst/>
          </a:prstGeom>
        </p:spPr>
      </p:pic>
      <p:sp>
        <p:nvSpPr>
          <p:cNvPr id="10" name="文本框 23">
            <a:extLst>
              <a:ext uri="{FF2B5EF4-FFF2-40B4-BE49-F238E27FC236}">
                <a16:creationId xmlns:a16="http://schemas.microsoft.com/office/drawing/2014/main" id="{1C42B8BB-8AF5-F911-35AC-8F1ACFC2A833}"/>
              </a:ext>
            </a:extLst>
          </p:cNvPr>
          <p:cNvSpPr txBox="1">
            <a:spLocks noChangeArrowheads="1"/>
          </p:cNvSpPr>
          <p:nvPr/>
        </p:nvSpPr>
        <p:spPr bwMode="auto">
          <a:xfrm>
            <a:off x="7769497" y="5700807"/>
            <a:ext cx="3922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70000"/>
              <a:buFont typeface="Wingdings" panose="05000000000000000000" pitchFamily="2" charset="2"/>
              <a:buChar char="Ø"/>
              <a:defRPr sz="2800" b="1">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70000"/>
              <a:buFont typeface="Wingdings" panose="05000000000000000000" pitchFamily="2" charset="2"/>
              <a:buChar char="ü"/>
              <a:defRPr sz="2400" b="1">
                <a:solidFill>
                  <a:srgbClr val="006699"/>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R="0" indent="0" algn="ctr" defTabSz="914400" eaLnBrk="0" fontAlgn="base" hangingPunct="0">
              <a:lnSpc>
                <a:spcPct val="100000"/>
              </a:lnSpc>
              <a:spcBef>
                <a:spcPct val="0"/>
              </a:spcBef>
              <a:spcAft>
                <a:spcPct val="0"/>
              </a:spcAft>
              <a:buClrTx/>
              <a:buSzTx/>
              <a:buNone/>
              <a:tabLst/>
              <a:defRPr/>
            </a:pPr>
            <a:r>
              <a:rPr kumimoji="1" lang="zh-CN" altLang="en-US" sz="1800" b="0" dirty="0">
                <a:solidFill>
                  <a:schemeClr val="tx1"/>
                </a:solidFill>
                <a:latin typeface="+mn-ea"/>
                <a:ea typeface="+mn-ea"/>
              </a:rPr>
              <a:t>电力设施</a:t>
            </a:r>
            <a:endParaRPr kumimoji="1" lang="en-US" altLang="zh-CN" sz="1800" b="0" dirty="0">
              <a:solidFill>
                <a:schemeClr val="tx1"/>
              </a:solidFill>
              <a:latin typeface="+mn-ea"/>
              <a:ea typeface="+mn-ea"/>
            </a:endParaRPr>
          </a:p>
        </p:txBody>
      </p:sp>
      <p:pic>
        <p:nvPicPr>
          <p:cNvPr id="12" name="图片 11"/>
          <p:cNvPicPr>
            <a:picLocks noChangeAspect="1"/>
          </p:cNvPicPr>
          <p:nvPr/>
        </p:nvPicPr>
        <p:blipFill>
          <a:blip r:embed="rId4"/>
          <a:stretch>
            <a:fillRect/>
          </a:stretch>
        </p:blipFill>
        <p:spPr>
          <a:xfrm>
            <a:off x="944258" y="3237844"/>
            <a:ext cx="3139836" cy="2359356"/>
          </a:xfrm>
          <a:prstGeom prst="rect">
            <a:avLst/>
          </a:prstGeom>
        </p:spPr>
      </p:pic>
      <p:sp>
        <p:nvSpPr>
          <p:cNvPr id="13" name="文本框 23">
            <a:extLst>
              <a:ext uri="{FF2B5EF4-FFF2-40B4-BE49-F238E27FC236}">
                <a16:creationId xmlns:a16="http://schemas.microsoft.com/office/drawing/2014/main" id="{1C42B8BB-8AF5-F911-35AC-8F1ACFC2A833}"/>
              </a:ext>
            </a:extLst>
          </p:cNvPr>
          <p:cNvSpPr txBox="1">
            <a:spLocks noChangeArrowheads="1"/>
          </p:cNvSpPr>
          <p:nvPr/>
        </p:nvSpPr>
        <p:spPr bwMode="auto">
          <a:xfrm>
            <a:off x="499791" y="5700807"/>
            <a:ext cx="3922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70000"/>
              <a:buFont typeface="Wingdings" panose="05000000000000000000" pitchFamily="2" charset="2"/>
              <a:buChar char="Ø"/>
              <a:defRPr sz="2800" b="1">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70000"/>
              <a:buFont typeface="Wingdings" panose="05000000000000000000" pitchFamily="2" charset="2"/>
              <a:buChar char="ü"/>
              <a:defRPr sz="2400" b="1">
                <a:solidFill>
                  <a:srgbClr val="006699"/>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R="0" indent="0" algn="ctr" defTabSz="914400" eaLnBrk="0" fontAlgn="base" hangingPunct="0">
              <a:lnSpc>
                <a:spcPct val="100000"/>
              </a:lnSpc>
              <a:spcBef>
                <a:spcPct val="0"/>
              </a:spcBef>
              <a:spcAft>
                <a:spcPct val="0"/>
              </a:spcAft>
              <a:buClrTx/>
              <a:buSzTx/>
              <a:buNone/>
              <a:tabLst/>
              <a:defRPr/>
            </a:pPr>
            <a:r>
              <a:rPr kumimoji="1" lang="zh-CN" altLang="en-US" sz="1800" b="0" dirty="0">
                <a:solidFill>
                  <a:schemeClr val="tx1"/>
                </a:solidFill>
                <a:latin typeface="+mn-ea"/>
                <a:ea typeface="+mn-ea"/>
              </a:rPr>
              <a:t>二氧化碳过滤池</a:t>
            </a:r>
            <a:endParaRPr kumimoji="1" lang="en-US" altLang="zh-CN" sz="1800" b="0" dirty="0">
              <a:solidFill>
                <a:schemeClr val="tx1"/>
              </a:solidFill>
              <a:latin typeface="+mn-ea"/>
              <a:ea typeface="+mn-ea"/>
            </a:endParaRPr>
          </a:p>
        </p:txBody>
      </p:sp>
    </p:spTree>
    <p:extLst>
      <p:ext uri="{BB962C8B-B14F-4D97-AF65-F5344CB8AC3E}">
        <p14:creationId xmlns:p14="http://schemas.microsoft.com/office/powerpoint/2010/main" val="2374763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一、基础设施系统</a:t>
            </a:r>
            <a:endParaRPr lang="en-US" altLang="zh-CN" dirty="0"/>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r>
              <a:rPr lang="zh-CN" altLang="en-US" b="1" dirty="0"/>
              <a:t>（二）循环水养殖</a:t>
            </a:r>
            <a:endParaRPr lang="en-US" altLang="zh-CN" b="1" dirty="0"/>
          </a:p>
          <a:p>
            <a:pPr lvl="1"/>
            <a:r>
              <a:rPr lang="zh-CN" altLang="en-US" dirty="0"/>
              <a:t>循环水车间 </a:t>
            </a:r>
            <a:r>
              <a:rPr lang="en-US" altLang="zh-CN" dirty="0"/>
              <a:t>(</a:t>
            </a:r>
            <a:r>
              <a:rPr lang="zh-CN" altLang="en-US" dirty="0"/>
              <a:t>鱼池、沉淀池、生物池、杀菌池、沟渠管网</a:t>
            </a:r>
            <a:r>
              <a:rPr lang="en-US" altLang="zh-CN" dirty="0"/>
              <a:t>)</a:t>
            </a:r>
          </a:p>
          <a:p>
            <a:pPr lvl="1"/>
            <a:r>
              <a:rPr lang="zh-CN" altLang="en-US" dirty="0"/>
              <a:t>电力设施 </a:t>
            </a:r>
            <a:r>
              <a:rPr lang="en-US" altLang="zh-CN" dirty="0"/>
              <a:t>(</a:t>
            </a:r>
            <a:r>
              <a:rPr lang="zh-CN" altLang="en-US" dirty="0"/>
              <a:t>发电机、电线桩、输配线路、充电桩等</a:t>
            </a:r>
            <a:r>
              <a:rPr lang="en-US" altLang="zh-CN" dirty="0"/>
              <a:t>)</a:t>
            </a:r>
          </a:p>
          <a:p>
            <a:pPr lvl="1"/>
            <a:r>
              <a:rPr lang="zh-CN" altLang="en-US" dirty="0"/>
              <a:t>液氧管网、蒸汽管道、运输道路、饲料库、管理房</a:t>
            </a:r>
            <a:endParaRPr lang="en-US" altLang="zh-CN" b="1" dirty="0"/>
          </a:p>
          <a:p>
            <a:endParaRPr lang="zh-CN" altLang="en-US" b="1" dirty="0"/>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2" name="图片 1"/>
          <p:cNvPicPr>
            <a:picLocks noChangeAspect="1"/>
          </p:cNvPicPr>
          <p:nvPr/>
        </p:nvPicPr>
        <p:blipFill>
          <a:blip r:embed="rId2"/>
          <a:stretch>
            <a:fillRect/>
          </a:stretch>
        </p:blipFill>
        <p:spPr>
          <a:xfrm>
            <a:off x="710910" y="3360240"/>
            <a:ext cx="3333127" cy="2265034"/>
          </a:xfrm>
          <a:prstGeom prst="rect">
            <a:avLst/>
          </a:prstGeom>
        </p:spPr>
      </p:pic>
      <p:pic>
        <p:nvPicPr>
          <p:cNvPr id="3" name="图片 2"/>
          <p:cNvPicPr>
            <a:picLocks noChangeAspect="1"/>
          </p:cNvPicPr>
          <p:nvPr/>
        </p:nvPicPr>
        <p:blipFill>
          <a:blip r:embed="rId3"/>
          <a:stretch>
            <a:fillRect/>
          </a:stretch>
        </p:blipFill>
        <p:spPr>
          <a:xfrm>
            <a:off x="4171327" y="3360240"/>
            <a:ext cx="3701655" cy="2265034"/>
          </a:xfrm>
          <a:prstGeom prst="rect">
            <a:avLst/>
          </a:prstGeom>
        </p:spPr>
      </p:pic>
      <p:pic>
        <p:nvPicPr>
          <p:cNvPr id="7" name="图片 6"/>
          <p:cNvPicPr>
            <a:picLocks noChangeAspect="1"/>
          </p:cNvPicPr>
          <p:nvPr/>
        </p:nvPicPr>
        <p:blipFill>
          <a:blip r:embed="rId4"/>
          <a:stretch>
            <a:fillRect/>
          </a:stretch>
        </p:blipFill>
        <p:spPr>
          <a:xfrm>
            <a:off x="8062300" y="3360240"/>
            <a:ext cx="3373929" cy="2265034"/>
          </a:xfrm>
          <a:prstGeom prst="rect">
            <a:avLst/>
          </a:prstGeom>
        </p:spPr>
      </p:pic>
      <p:sp>
        <p:nvSpPr>
          <p:cNvPr id="10" name="文本框 15">
            <a:extLst>
              <a:ext uri="{FF2B5EF4-FFF2-40B4-BE49-F238E27FC236}">
                <a16:creationId xmlns:a16="http://schemas.microsoft.com/office/drawing/2014/main" id="{4B87DE3C-0500-DE22-473B-FA52C16A9404}"/>
              </a:ext>
            </a:extLst>
          </p:cNvPr>
          <p:cNvSpPr txBox="1">
            <a:spLocks noChangeArrowheads="1"/>
          </p:cNvSpPr>
          <p:nvPr/>
        </p:nvSpPr>
        <p:spPr bwMode="auto">
          <a:xfrm>
            <a:off x="4486520" y="5704294"/>
            <a:ext cx="284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70000"/>
              <a:buFont typeface="Wingdings" panose="05000000000000000000" pitchFamily="2" charset="2"/>
              <a:buChar char="Ø"/>
              <a:defRPr sz="2800" b="1">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70000"/>
              <a:buFont typeface="Wingdings" panose="05000000000000000000" pitchFamily="2" charset="2"/>
              <a:buChar char="ü"/>
              <a:defRPr sz="2400" b="1">
                <a:solidFill>
                  <a:srgbClr val="006699"/>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R="0" indent="0" algn="ctr" defTabSz="914400" eaLnBrk="0" fontAlgn="base" hangingPunct="0">
              <a:lnSpc>
                <a:spcPct val="100000"/>
              </a:lnSpc>
              <a:spcBef>
                <a:spcPct val="0"/>
              </a:spcBef>
              <a:spcAft>
                <a:spcPct val="0"/>
              </a:spcAft>
              <a:buClrTx/>
              <a:buSzTx/>
              <a:buNone/>
              <a:tabLst/>
              <a:defRPr/>
            </a:pPr>
            <a:r>
              <a:rPr kumimoji="1" lang="zh-CN" altLang="en-US" sz="1800" b="0" dirty="0">
                <a:solidFill>
                  <a:schemeClr val="tx1"/>
                </a:solidFill>
                <a:latin typeface="+mn-ea"/>
                <a:ea typeface="+mn-ea"/>
              </a:rPr>
              <a:t>环境调控</a:t>
            </a:r>
            <a:endParaRPr kumimoji="1" lang="en-US" altLang="zh-CN" sz="1800" b="0" dirty="0">
              <a:solidFill>
                <a:schemeClr val="tx1"/>
              </a:solidFill>
              <a:latin typeface="+mn-ea"/>
              <a:ea typeface="+mn-ea"/>
            </a:endParaRPr>
          </a:p>
        </p:txBody>
      </p:sp>
      <p:sp>
        <p:nvSpPr>
          <p:cNvPr id="11" name="文本框 23">
            <a:extLst>
              <a:ext uri="{FF2B5EF4-FFF2-40B4-BE49-F238E27FC236}">
                <a16:creationId xmlns:a16="http://schemas.microsoft.com/office/drawing/2014/main" id="{1C42B8BB-8AF5-F911-35AC-8F1ACFC2A833}"/>
              </a:ext>
            </a:extLst>
          </p:cNvPr>
          <p:cNvSpPr txBox="1">
            <a:spLocks noChangeArrowheads="1"/>
          </p:cNvSpPr>
          <p:nvPr/>
        </p:nvSpPr>
        <p:spPr bwMode="auto">
          <a:xfrm>
            <a:off x="416117" y="5704294"/>
            <a:ext cx="3922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70000"/>
              <a:buFont typeface="Wingdings" panose="05000000000000000000" pitchFamily="2" charset="2"/>
              <a:buChar char="Ø"/>
              <a:defRPr sz="2800" b="1">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70000"/>
              <a:buFont typeface="Wingdings" panose="05000000000000000000" pitchFamily="2" charset="2"/>
              <a:buChar char="ü"/>
              <a:defRPr sz="2400" b="1">
                <a:solidFill>
                  <a:srgbClr val="006699"/>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R="0" indent="0" algn="ctr" defTabSz="914400" eaLnBrk="0" fontAlgn="base" hangingPunct="0">
              <a:lnSpc>
                <a:spcPct val="100000"/>
              </a:lnSpc>
              <a:spcBef>
                <a:spcPct val="0"/>
              </a:spcBef>
              <a:spcAft>
                <a:spcPct val="0"/>
              </a:spcAft>
              <a:buClrTx/>
              <a:buSzTx/>
              <a:buNone/>
              <a:tabLst/>
              <a:defRPr/>
            </a:pPr>
            <a:r>
              <a:rPr kumimoji="1" lang="zh-CN" altLang="en-US" sz="1800" b="0" dirty="0">
                <a:solidFill>
                  <a:schemeClr val="tx1"/>
                </a:solidFill>
                <a:latin typeface="+mn-ea"/>
                <a:ea typeface="+mn-ea"/>
              </a:rPr>
              <a:t>循环水处理</a:t>
            </a:r>
            <a:endParaRPr kumimoji="1" lang="en-US" altLang="zh-CN" sz="1800" b="0" dirty="0">
              <a:solidFill>
                <a:schemeClr val="tx1"/>
              </a:solidFill>
              <a:latin typeface="+mn-ea"/>
              <a:ea typeface="+mn-ea"/>
            </a:endParaRPr>
          </a:p>
        </p:txBody>
      </p:sp>
      <p:sp>
        <p:nvSpPr>
          <p:cNvPr id="12" name="文本框 27">
            <a:extLst>
              <a:ext uri="{FF2B5EF4-FFF2-40B4-BE49-F238E27FC236}">
                <a16:creationId xmlns:a16="http://schemas.microsoft.com/office/drawing/2014/main" id="{211FC8CD-CC03-52D3-FCB0-2C8B257289FB}"/>
              </a:ext>
            </a:extLst>
          </p:cNvPr>
          <p:cNvSpPr txBox="1">
            <a:spLocks noChangeArrowheads="1"/>
          </p:cNvSpPr>
          <p:nvPr/>
        </p:nvSpPr>
        <p:spPr bwMode="auto">
          <a:xfrm>
            <a:off x="8646683" y="5704294"/>
            <a:ext cx="2376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70000"/>
              <a:buFont typeface="Wingdings" panose="05000000000000000000" pitchFamily="2" charset="2"/>
              <a:buChar char="Ø"/>
              <a:defRPr sz="2800" b="1">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70000"/>
              <a:buFont typeface="Wingdings" panose="05000000000000000000" pitchFamily="2" charset="2"/>
              <a:buChar char="ü"/>
              <a:defRPr sz="2400" b="1">
                <a:solidFill>
                  <a:srgbClr val="006699"/>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R="0" indent="0" algn="ctr" defTabSz="914400" eaLnBrk="0" fontAlgn="base" hangingPunct="0">
              <a:lnSpc>
                <a:spcPct val="100000"/>
              </a:lnSpc>
              <a:spcBef>
                <a:spcPct val="0"/>
              </a:spcBef>
              <a:spcAft>
                <a:spcPct val="0"/>
              </a:spcAft>
              <a:buClrTx/>
              <a:buSzTx/>
              <a:buNone/>
              <a:tabLst/>
              <a:defRPr/>
            </a:pPr>
            <a:r>
              <a:rPr kumimoji="1" lang="zh-CN" altLang="en-US" sz="1800" b="0" dirty="0">
                <a:solidFill>
                  <a:schemeClr val="tx1"/>
                </a:solidFill>
                <a:latin typeface="+mn-ea"/>
                <a:ea typeface="+mn-ea"/>
              </a:rPr>
              <a:t>智能投喂</a:t>
            </a:r>
            <a:endParaRPr kumimoji="1" lang="en-US" altLang="zh-CN" sz="1800" b="0" dirty="0">
              <a:solidFill>
                <a:schemeClr val="tx1"/>
              </a:solidFill>
              <a:latin typeface="+mn-ea"/>
              <a:ea typeface="+mn-ea"/>
            </a:endParaRPr>
          </a:p>
        </p:txBody>
      </p:sp>
    </p:spTree>
    <p:extLst>
      <p:ext uri="{BB962C8B-B14F-4D97-AF65-F5344CB8AC3E}">
        <p14:creationId xmlns:p14="http://schemas.microsoft.com/office/powerpoint/2010/main" val="2140694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一、基础设施系统</a:t>
            </a:r>
            <a:endParaRPr lang="en-US" altLang="zh-CN" dirty="0"/>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r>
              <a:rPr lang="zh-CN" altLang="en-US" b="1" dirty="0"/>
              <a:t>（三）网箱养殖</a:t>
            </a:r>
            <a:endParaRPr lang="en-US" altLang="zh-CN" b="1" dirty="0"/>
          </a:p>
          <a:p>
            <a:pPr lvl="1"/>
            <a:r>
              <a:rPr lang="zh-CN" altLang="en-US" dirty="0"/>
              <a:t>网箱（围网）主体框架</a:t>
            </a:r>
            <a:endParaRPr lang="en-US" altLang="zh-CN" dirty="0"/>
          </a:p>
          <a:p>
            <a:pPr lvl="1"/>
            <a:r>
              <a:rPr lang="zh-CN" altLang="en-US" dirty="0"/>
              <a:t>双层聚乙烯（</a:t>
            </a:r>
            <a:r>
              <a:rPr lang="en-US" altLang="zh-CN" dirty="0"/>
              <a:t>PE</a:t>
            </a:r>
            <a:r>
              <a:rPr lang="zh-CN" altLang="en-US" dirty="0"/>
              <a:t>）网衣</a:t>
            </a:r>
            <a:endParaRPr lang="en-US" altLang="zh-CN" dirty="0"/>
          </a:p>
          <a:p>
            <a:pPr lvl="1"/>
            <a:r>
              <a:rPr lang="zh-CN" altLang="en-US" dirty="0"/>
              <a:t>括仓储、车库、基础值守工作间等</a:t>
            </a:r>
            <a:endParaRPr lang="zh-CN" altLang="en-US" b="1" dirty="0"/>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
        <p:nvSpPr>
          <p:cNvPr id="10" name="文本框 15">
            <a:extLst>
              <a:ext uri="{FF2B5EF4-FFF2-40B4-BE49-F238E27FC236}">
                <a16:creationId xmlns:a16="http://schemas.microsoft.com/office/drawing/2014/main" id="{4B87DE3C-0500-DE22-473B-FA52C16A9404}"/>
              </a:ext>
            </a:extLst>
          </p:cNvPr>
          <p:cNvSpPr txBox="1">
            <a:spLocks noChangeArrowheads="1"/>
          </p:cNvSpPr>
          <p:nvPr/>
        </p:nvSpPr>
        <p:spPr bwMode="auto">
          <a:xfrm>
            <a:off x="4556084" y="5690548"/>
            <a:ext cx="284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70000"/>
              <a:buFont typeface="Wingdings" panose="05000000000000000000" pitchFamily="2" charset="2"/>
              <a:buChar char="Ø"/>
              <a:defRPr sz="2800" b="1">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70000"/>
              <a:buFont typeface="Wingdings" panose="05000000000000000000" pitchFamily="2" charset="2"/>
              <a:buChar char="ü"/>
              <a:defRPr sz="2400" b="1">
                <a:solidFill>
                  <a:srgbClr val="006699"/>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800" b="0" i="0" u="none" strike="noStrike" kern="1200" cap="none" spc="0" normalizeH="0" baseline="0" noProof="0" dirty="0">
                <a:ln>
                  <a:noFill/>
                </a:ln>
                <a:solidFill>
                  <a:schemeClr val="tx1"/>
                </a:solidFill>
                <a:effectLst/>
                <a:uLnTx/>
                <a:uFillTx/>
                <a:latin typeface="+mn-ea"/>
                <a:ea typeface="+mn-ea"/>
                <a:cs typeface="Times New Roman" panose="02020603050405020304" pitchFamily="18" charset="0"/>
              </a:rPr>
              <a:t>方形网箱</a:t>
            </a:r>
            <a:endParaRPr kumimoji="1" lang="en-US" altLang="zh-CN" sz="1800" b="0" i="0" u="none" strike="noStrike" kern="1200" cap="none" spc="0" normalizeH="0" baseline="0" noProof="0" dirty="0">
              <a:ln>
                <a:noFill/>
              </a:ln>
              <a:solidFill>
                <a:schemeClr val="tx1"/>
              </a:solidFill>
              <a:effectLst/>
              <a:uLnTx/>
              <a:uFillTx/>
              <a:latin typeface="+mn-ea"/>
              <a:ea typeface="+mn-ea"/>
              <a:cs typeface="Times New Roman" panose="02020603050405020304" pitchFamily="18" charset="0"/>
            </a:endParaRPr>
          </a:p>
        </p:txBody>
      </p:sp>
      <p:sp>
        <p:nvSpPr>
          <p:cNvPr id="11" name="文本框 23">
            <a:extLst>
              <a:ext uri="{FF2B5EF4-FFF2-40B4-BE49-F238E27FC236}">
                <a16:creationId xmlns:a16="http://schemas.microsoft.com/office/drawing/2014/main" id="{1C42B8BB-8AF5-F911-35AC-8F1ACFC2A833}"/>
              </a:ext>
            </a:extLst>
          </p:cNvPr>
          <p:cNvSpPr txBox="1">
            <a:spLocks noChangeArrowheads="1"/>
          </p:cNvSpPr>
          <p:nvPr/>
        </p:nvSpPr>
        <p:spPr bwMode="auto">
          <a:xfrm>
            <a:off x="395716" y="5704294"/>
            <a:ext cx="3922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70000"/>
              <a:buFont typeface="Wingdings" panose="05000000000000000000" pitchFamily="2" charset="2"/>
              <a:buChar char="Ø"/>
              <a:defRPr sz="2800" b="1">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70000"/>
              <a:buFont typeface="Wingdings" panose="05000000000000000000" pitchFamily="2" charset="2"/>
              <a:buChar char="ü"/>
              <a:defRPr sz="2400" b="1">
                <a:solidFill>
                  <a:srgbClr val="006699"/>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1800" b="0" dirty="0">
                <a:solidFill>
                  <a:schemeClr val="tx1"/>
                </a:solidFill>
                <a:latin typeface="+mn-lt"/>
                <a:ea typeface="+mn-ea"/>
              </a:rPr>
              <a:t>双层网箱</a:t>
            </a:r>
            <a:endParaRPr lang="en-US" altLang="zh-CN" sz="1800" b="0" dirty="0">
              <a:solidFill>
                <a:schemeClr val="tx1"/>
              </a:solidFill>
              <a:latin typeface="+mn-lt"/>
              <a:ea typeface="+mn-ea"/>
            </a:endParaRPr>
          </a:p>
        </p:txBody>
      </p:sp>
      <p:sp>
        <p:nvSpPr>
          <p:cNvPr id="12" name="文本框 27">
            <a:extLst>
              <a:ext uri="{FF2B5EF4-FFF2-40B4-BE49-F238E27FC236}">
                <a16:creationId xmlns:a16="http://schemas.microsoft.com/office/drawing/2014/main" id="{211FC8CD-CC03-52D3-FCB0-2C8B257289FB}"/>
              </a:ext>
            </a:extLst>
          </p:cNvPr>
          <p:cNvSpPr txBox="1">
            <a:spLocks noChangeArrowheads="1"/>
          </p:cNvSpPr>
          <p:nvPr/>
        </p:nvSpPr>
        <p:spPr bwMode="auto">
          <a:xfrm>
            <a:off x="8626282" y="5703797"/>
            <a:ext cx="2376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70000"/>
              <a:buFont typeface="Wingdings" panose="05000000000000000000" pitchFamily="2" charset="2"/>
              <a:buChar char="Ø"/>
              <a:defRPr sz="2800" b="1">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70000"/>
              <a:buFont typeface="Wingdings" panose="05000000000000000000" pitchFamily="2" charset="2"/>
              <a:buChar char="ü"/>
              <a:defRPr sz="2400" b="1">
                <a:solidFill>
                  <a:srgbClr val="006699"/>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800" b="0" i="0" u="none" strike="noStrike" kern="1200" cap="none" spc="0" normalizeH="0" baseline="0" noProof="0" dirty="0">
                <a:ln>
                  <a:noFill/>
                </a:ln>
                <a:solidFill>
                  <a:schemeClr val="tx1"/>
                </a:solidFill>
                <a:effectLst/>
                <a:uLnTx/>
                <a:uFillTx/>
                <a:latin typeface="+mn-ea"/>
                <a:ea typeface="+mn-ea"/>
                <a:cs typeface="+mn-cs"/>
              </a:rPr>
              <a:t>网衣清洗</a:t>
            </a:r>
            <a:endParaRPr kumimoji="1" lang="en-US" altLang="zh-CN" sz="1800" b="0" i="0" u="none" strike="noStrike" kern="1200" cap="none" spc="0" normalizeH="0" baseline="0" noProof="0" dirty="0">
              <a:ln>
                <a:noFill/>
              </a:ln>
              <a:solidFill>
                <a:schemeClr val="tx1"/>
              </a:solidFill>
              <a:effectLst/>
              <a:uLnTx/>
              <a:uFillTx/>
              <a:latin typeface="+mn-ea"/>
              <a:ea typeface="+mn-ea"/>
              <a:cs typeface="+mn-cs"/>
            </a:endParaRPr>
          </a:p>
        </p:txBody>
      </p:sp>
      <p:pic>
        <p:nvPicPr>
          <p:cNvPr id="8" name="图片 7"/>
          <p:cNvPicPr>
            <a:picLocks noChangeAspect="1"/>
          </p:cNvPicPr>
          <p:nvPr/>
        </p:nvPicPr>
        <p:blipFill>
          <a:blip r:embed="rId2"/>
          <a:stretch>
            <a:fillRect/>
          </a:stretch>
        </p:blipFill>
        <p:spPr>
          <a:xfrm>
            <a:off x="770021" y="3346494"/>
            <a:ext cx="3365527" cy="2264041"/>
          </a:xfrm>
          <a:prstGeom prst="rect">
            <a:avLst/>
          </a:prstGeom>
        </p:spPr>
      </p:pic>
      <p:pic>
        <p:nvPicPr>
          <p:cNvPr id="9" name="图片 8"/>
          <p:cNvPicPr>
            <a:picLocks noChangeAspect="1"/>
          </p:cNvPicPr>
          <p:nvPr/>
        </p:nvPicPr>
        <p:blipFill>
          <a:blip r:embed="rId3"/>
          <a:stretch>
            <a:fillRect/>
          </a:stretch>
        </p:blipFill>
        <p:spPr>
          <a:xfrm>
            <a:off x="4379166" y="3353366"/>
            <a:ext cx="3365508" cy="2250295"/>
          </a:xfrm>
          <a:prstGeom prst="rect">
            <a:avLst/>
          </a:prstGeom>
        </p:spPr>
      </p:pic>
      <p:pic>
        <p:nvPicPr>
          <p:cNvPr id="13" name="图片 12"/>
          <p:cNvPicPr>
            <a:picLocks noChangeAspect="1"/>
          </p:cNvPicPr>
          <p:nvPr/>
        </p:nvPicPr>
        <p:blipFill>
          <a:blip r:embed="rId4"/>
          <a:stretch>
            <a:fillRect/>
          </a:stretch>
        </p:blipFill>
        <p:spPr>
          <a:xfrm>
            <a:off x="8103725" y="3353366"/>
            <a:ext cx="3250075" cy="2270418"/>
          </a:xfrm>
          <a:prstGeom prst="rect">
            <a:avLst/>
          </a:prstGeom>
        </p:spPr>
      </p:pic>
    </p:spTree>
    <p:extLst>
      <p:ext uri="{BB962C8B-B14F-4D97-AF65-F5344CB8AC3E}">
        <p14:creationId xmlns:p14="http://schemas.microsoft.com/office/powerpoint/2010/main" val="3573939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二、作业装备系统</a:t>
            </a:r>
            <a:endParaRPr lang="en-US" altLang="zh-CN" dirty="0"/>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r>
              <a:rPr lang="zh-CN" altLang="en-US" dirty="0"/>
              <a:t>渔业</a:t>
            </a:r>
            <a:r>
              <a:rPr lang="zh-CN" altLang="en-US" dirty="0">
                <a:solidFill>
                  <a:srgbClr val="0000FF"/>
                </a:solidFill>
              </a:rPr>
              <a:t>作业装备系统</a:t>
            </a:r>
            <a:r>
              <a:rPr lang="zh-CN" altLang="en-US" dirty="0"/>
              <a:t>是指完成智慧渔业生产和管理过程中所用到的设备和装置的统称</a:t>
            </a:r>
            <a:r>
              <a:rPr lang="en-US" altLang="zh-CN" dirty="0"/>
              <a:t>,</a:t>
            </a:r>
            <a:r>
              <a:rPr lang="zh-CN" altLang="en-US" dirty="0"/>
              <a:t> 智慧渔业中作业装备主要包括</a:t>
            </a:r>
            <a:r>
              <a:rPr lang="zh-CN" altLang="en-US" dirty="0">
                <a:solidFill>
                  <a:srgbClr val="0000FF"/>
                </a:solidFill>
              </a:rPr>
              <a:t>循环水处理装备</a:t>
            </a:r>
            <a:r>
              <a:rPr lang="zh-CN" altLang="en-US" dirty="0"/>
              <a:t>、</a:t>
            </a:r>
            <a:r>
              <a:rPr lang="zh-CN" altLang="en-US" dirty="0">
                <a:solidFill>
                  <a:srgbClr val="0000FF"/>
                </a:solidFill>
              </a:rPr>
              <a:t>智能投饵装备</a:t>
            </a:r>
            <a:r>
              <a:rPr lang="zh-CN" altLang="en-US" dirty="0"/>
              <a:t>、</a:t>
            </a:r>
            <a:r>
              <a:rPr lang="zh-CN" altLang="en-US" dirty="0">
                <a:solidFill>
                  <a:srgbClr val="0000FF"/>
                </a:solidFill>
              </a:rPr>
              <a:t>智能增氧装备</a:t>
            </a:r>
            <a:r>
              <a:rPr lang="zh-CN" altLang="en-US" dirty="0"/>
              <a:t>、</a:t>
            </a:r>
            <a:r>
              <a:rPr lang="zh-CN" altLang="en-US" dirty="0">
                <a:solidFill>
                  <a:srgbClr val="0000FF"/>
                </a:solidFill>
              </a:rPr>
              <a:t>捕捞装备</a:t>
            </a:r>
            <a:r>
              <a:rPr lang="zh-CN" altLang="en-US" dirty="0"/>
              <a:t>、</a:t>
            </a:r>
            <a:r>
              <a:rPr lang="zh-CN" altLang="en-US" dirty="0">
                <a:solidFill>
                  <a:srgbClr val="0000FF"/>
                </a:solidFill>
              </a:rPr>
              <a:t>网箱养殖装备</a:t>
            </a:r>
            <a:r>
              <a:rPr lang="zh-CN" altLang="en-US" dirty="0"/>
              <a:t>、</a:t>
            </a:r>
            <a:r>
              <a:rPr lang="zh-CN" altLang="en-US" dirty="0">
                <a:solidFill>
                  <a:srgbClr val="0000FF"/>
                </a:solidFill>
              </a:rPr>
              <a:t>运输装备</a:t>
            </a:r>
            <a:r>
              <a:rPr lang="zh-CN" altLang="en-US" dirty="0"/>
              <a:t>和</a:t>
            </a:r>
            <a:r>
              <a:rPr lang="zh-CN" altLang="en-US" dirty="0">
                <a:solidFill>
                  <a:srgbClr val="0000FF"/>
                </a:solidFill>
              </a:rPr>
              <a:t>无人机</a:t>
            </a:r>
            <a:r>
              <a:rPr lang="zh-CN" altLang="en-US" dirty="0"/>
              <a:t>等。</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
        <p:nvSpPr>
          <p:cNvPr id="10" name="文本框 15">
            <a:extLst>
              <a:ext uri="{FF2B5EF4-FFF2-40B4-BE49-F238E27FC236}">
                <a16:creationId xmlns:a16="http://schemas.microsoft.com/office/drawing/2014/main" id="{4B87DE3C-0500-DE22-473B-FA52C16A9404}"/>
              </a:ext>
            </a:extLst>
          </p:cNvPr>
          <p:cNvSpPr txBox="1">
            <a:spLocks noChangeArrowheads="1"/>
          </p:cNvSpPr>
          <p:nvPr/>
        </p:nvSpPr>
        <p:spPr bwMode="auto">
          <a:xfrm>
            <a:off x="4565412" y="5680374"/>
            <a:ext cx="284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70000"/>
              <a:buFont typeface="Wingdings" panose="05000000000000000000" pitchFamily="2" charset="2"/>
              <a:buChar char="Ø"/>
              <a:defRPr sz="2800" b="1">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70000"/>
              <a:buFont typeface="Wingdings" panose="05000000000000000000" pitchFamily="2" charset="2"/>
              <a:buChar char="ü"/>
              <a:defRPr sz="2400" b="1">
                <a:solidFill>
                  <a:srgbClr val="006699"/>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lvl="0" algn="ctr" defTabSz="914400" eaLnBrk="0" fontAlgn="base" hangingPunct="0">
              <a:spcBef>
                <a:spcPct val="0"/>
              </a:spcBef>
              <a:spcAft>
                <a:spcPct val="0"/>
              </a:spcAft>
              <a:buClrTx/>
              <a:buSzTx/>
              <a:buNone/>
              <a:defRPr/>
            </a:pPr>
            <a:r>
              <a:rPr kumimoji="1" lang="zh-CN" altLang="en-US" sz="1800" b="0" dirty="0">
                <a:solidFill>
                  <a:schemeClr val="tx1"/>
                </a:solidFill>
                <a:latin typeface="+mn-ea"/>
                <a:ea typeface="+mn-ea"/>
                <a:cs typeface="Times New Roman" panose="02020603050405020304" pitchFamily="18" charset="0"/>
              </a:rPr>
              <a:t>自动化分级分池机</a:t>
            </a:r>
            <a:endParaRPr kumimoji="1" lang="en-US" altLang="zh-CN" sz="1800" b="0" i="0" u="none" strike="noStrike" kern="1200" cap="none" spc="0" normalizeH="0" baseline="0" noProof="0" dirty="0">
              <a:ln>
                <a:noFill/>
              </a:ln>
              <a:solidFill>
                <a:schemeClr val="tx1"/>
              </a:solidFill>
              <a:effectLst/>
              <a:uLnTx/>
              <a:uFillTx/>
              <a:latin typeface="+mn-ea"/>
              <a:ea typeface="+mn-ea"/>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693784" y="3220676"/>
            <a:ext cx="3737172" cy="2206943"/>
          </a:xfrm>
          <a:prstGeom prst="rect">
            <a:avLst/>
          </a:prstGeom>
        </p:spPr>
      </p:pic>
      <p:pic>
        <p:nvPicPr>
          <p:cNvPr id="14" name="图片 13">
            <a:extLst>
              <a:ext uri="{FF2B5EF4-FFF2-40B4-BE49-F238E27FC236}">
                <a16:creationId xmlns:a16="http://schemas.microsoft.com/office/drawing/2014/main" id="{3099B690-61C5-4750-B600-939F46B07EEF}"/>
              </a:ext>
            </a:extLst>
          </p:cNvPr>
          <p:cNvPicPr/>
          <p:nvPr/>
        </p:nvPicPr>
        <p:blipFill>
          <a:blip r:embed="rId4"/>
          <a:stretch>
            <a:fillRect/>
          </a:stretch>
        </p:blipFill>
        <p:spPr>
          <a:xfrm>
            <a:off x="4647625" y="3407343"/>
            <a:ext cx="2677200" cy="1846916"/>
          </a:xfrm>
          <a:prstGeom prst="rect">
            <a:avLst/>
          </a:prstGeom>
        </p:spPr>
      </p:pic>
      <p:pic>
        <p:nvPicPr>
          <p:cNvPr id="15" name="Bilde 9" descr="09_lv4_11.jpg"/>
          <p:cNvPicPr>
            <a:picLocks noChangeAspect="1"/>
          </p:cNvPicPr>
          <p:nvPr/>
        </p:nvPicPr>
        <p:blipFill>
          <a:blip r:embed="rId5"/>
          <a:stretch>
            <a:fillRect/>
          </a:stretch>
        </p:blipFill>
        <p:spPr>
          <a:xfrm>
            <a:off x="7620000" y="3471427"/>
            <a:ext cx="3733800" cy="1718748"/>
          </a:xfrm>
          <a:prstGeom prst="rect">
            <a:avLst/>
          </a:prstGeom>
          <a:noFill/>
          <a:ln w="9525">
            <a:noFill/>
          </a:ln>
        </p:spPr>
      </p:pic>
      <p:sp>
        <p:nvSpPr>
          <p:cNvPr id="16" name="文本框 23">
            <a:extLst>
              <a:ext uri="{FF2B5EF4-FFF2-40B4-BE49-F238E27FC236}">
                <a16:creationId xmlns:a16="http://schemas.microsoft.com/office/drawing/2014/main" id="{1C42B8BB-8AF5-F911-35AC-8F1ACFC2A833}"/>
              </a:ext>
            </a:extLst>
          </p:cNvPr>
          <p:cNvSpPr txBox="1">
            <a:spLocks noChangeArrowheads="1"/>
          </p:cNvSpPr>
          <p:nvPr/>
        </p:nvSpPr>
        <p:spPr bwMode="auto">
          <a:xfrm>
            <a:off x="508244" y="5680374"/>
            <a:ext cx="3922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70000"/>
              <a:buFont typeface="Wingdings" panose="05000000000000000000" pitchFamily="2" charset="2"/>
              <a:buChar char="Ø"/>
              <a:defRPr sz="2800" b="1">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70000"/>
              <a:buFont typeface="Wingdings" panose="05000000000000000000" pitchFamily="2" charset="2"/>
              <a:buChar char="ü"/>
              <a:defRPr sz="2400" b="1">
                <a:solidFill>
                  <a:srgbClr val="006699"/>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lvl="0" algn="ctr" defTabSz="914400" eaLnBrk="0" fontAlgn="base" hangingPunct="0">
              <a:spcBef>
                <a:spcPct val="0"/>
              </a:spcBef>
              <a:spcAft>
                <a:spcPct val="0"/>
              </a:spcAft>
              <a:buClrTx/>
              <a:buSzTx/>
              <a:buNone/>
              <a:defRPr/>
            </a:pPr>
            <a:r>
              <a:rPr kumimoji="1" lang="zh-CN" altLang="en-US" sz="1800" b="0" dirty="0">
                <a:solidFill>
                  <a:schemeClr val="tx1"/>
                </a:solidFill>
                <a:latin typeface="+mn-ea"/>
                <a:ea typeface="+mn-ea"/>
              </a:rPr>
              <a:t>循环水处理装备</a:t>
            </a:r>
            <a:endParaRPr kumimoji="1" lang="en-US" altLang="zh-CN" sz="1800" b="0" i="0" u="none" strike="noStrike" kern="1200" cap="none" spc="0" normalizeH="0" baseline="0" noProof="0" dirty="0">
              <a:ln>
                <a:noFill/>
              </a:ln>
              <a:solidFill>
                <a:schemeClr val="tx1"/>
              </a:solidFill>
              <a:effectLst/>
              <a:uLnTx/>
              <a:uFillTx/>
              <a:latin typeface="+mn-ea"/>
              <a:ea typeface="+mn-ea"/>
              <a:cs typeface="+mn-cs"/>
            </a:endParaRPr>
          </a:p>
        </p:txBody>
      </p:sp>
      <p:sp>
        <p:nvSpPr>
          <p:cNvPr id="17" name="文本框 15">
            <a:extLst>
              <a:ext uri="{FF2B5EF4-FFF2-40B4-BE49-F238E27FC236}">
                <a16:creationId xmlns:a16="http://schemas.microsoft.com/office/drawing/2014/main" id="{4B87DE3C-0500-DE22-473B-FA52C16A9404}"/>
              </a:ext>
            </a:extLst>
          </p:cNvPr>
          <p:cNvSpPr txBox="1">
            <a:spLocks noChangeArrowheads="1"/>
          </p:cNvSpPr>
          <p:nvPr/>
        </p:nvSpPr>
        <p:spPr bwMode="auto">
          <a:xfrm>
            <a:off x="8066087" y="5680374"/>
            <a:ext cx="284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宋体" panose="02010600030101010101" pitchFamily="2" charset="-122"/>
              </a:defRPr>
            </a:lvl1pPr>
            <a:lvl2pPr marL="742950" indent="-285750">
              <a:spcBef>
                <a:spcPct val="20000"/>
              </a:spcBef>
              <a:buClr>
                <a:schemeClr val="hlink"/>
              </a:buClr>
              <a:buSzPct val="70000"/>
              <a:buFont typeface="Wingdings" panose="05000000000000000000" pitchFamily="2" charset="2"/>
              <a:buChar char="Ø"/>
              <a:defRPr sz="2800" b="1">
                <a:solidFill>
                  <a:schemeClr val="tx1"/>
                </a:solidFill>
                <a:latin typeface="Tahoma" panose="020B0604030504040204" pitchFamily="34" charset="0"/>
                <a:ea typeface="宋体" panose="02010600030101010101" pitchFamily="2" charset="-122"/>
              </a:defRPr>
            </a:lvl2pPr>
            <a:lvl3pPr marL="1143000" indent="-228600">
              <a:spcBef>
                <a:spcPct val="20000"/>
              </a:spcBef>
              <a:buClr>
                <a:schemeClr val="folHlink"/>
              </a:buClr>
              <a:buSzPct val="70000"/>
              <a:buFont typeface="Wingdings" panose="05000000000000000000" pitchFamily="2" charset="2"/>
              <a:buChar char="ü"/>
              <a:defRPr sz="2400" b="1">
                <a:solidFill>
                  <a:srgbClr val="006699"/>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lvl="0" algn="ctr" defTabSz="914400" eaLnBrk="0" fontAlgn="base" hangingPunct="0">
              <a:spcBef>
                <a:spcPct val="0"/>
              </a:spcBef>
              <a:spcAft>
                <a:spcPct val="0"/>
              </a:spcAft>
              <a:buClrTx/>
              <a:buSzTx/>
              <a:buNone/>
              <a:defRPr/>
            </a:pPr>
            <a:r>
              <a:rPr kumimoji="1" lang="zh-CN" altLang="en-US" sz="1800" b="0" dirty="0">
                <a:solidFill>
                  <a:schemeClr val="tx1"/>
                </a:solidFill>
                <a:latin typeface="+mn-ea"/>
                <a:ea typeface="+mn-ea"/>
                <a:cs typeface="Times New Roman" panose="02020603050405020304" pitchFamily="18" charset="0"/>
              </a:rPr>
              <a:t>自动化疫苗注射仪</a:t>
            </a:r>
            <a:endParaRPr kumimoji="1" lang="en-US" altLang="zh-CN" sz="1800" b="0" i="0" u="none" strike="noStrike" kern="1200" cap="none" spc="0" normalizeH="0" baseline="0" noProof="0" dirty="0">
              <a:ln>
                <a:noFill/>
              </a:ln>
              <a:solidFill>
                <a:schemeClr val="tx1"/>
              </a:solidFill>
              <a:effectLst/>
              <a:uLnTx/>
              <a:uFillTx/>
              <a:latin typeface="+mn-ea"/>
              <a:ea typeface="+mn-ea"/>
              <a:cs typeface="Times New Roman" panose="02020603050405020304" pitchFamily="18" charset="0"/>
            </a:endParaRPr>
          </a:p>
        </p:txBody>
      </p:sp>
    </p:spTree>
    <p:extLst>
      <p:ext uri="{BB962C8B-B14F-4D97-AF65-F5344CB8AC3E}">
        <p14:creationId xmlns:p14="http://schemas.microsoft.com/office/powerpoint/2010/main" val="669432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三、测控装备系统</a:t>
            </a:r>
            <a:endParaRPr lang="en-US" altLang="zh-CN" dirty="0"/>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pPr marL="228600" lvl="1">
              <a:spcBef>
                <a:spcPts val="1000"/>
              </a:spcBef>
            </a:pPr>
            <a:r>
              <a:rPr lang="zh-CN" altLang="en-US" dirty="0">
                <a:solidFill>
                  <a:srgbClr val="0000FF"/>
                </a:solidFill>
              </a:rPr>
              <a:t>测控装备</a:t>
            </a:r>
            <a:r>
              <a:rPr lang="zh-CN" altLang="en-US" dirty="0"/>
              <a:t>：环境测控系统通过各种传感器，结合物联网技术对无人渔场的种植环境进行实时监测与智能控制。</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3" name="图片 2"/>
          <p:cNvPicPr>
            <a:picLocks noChangeAspect="1"/>
          </p:cNvPicPr>
          <p:nvPr/>
        </p:nvPicPr>
        <p:blipFill>
          <a:blip r:embed="rId3"/>
          <a:stretch>
            <a:fillRect/>
          </a:stretch>
        </p:blipFill>
        <p:spPr>
          <a:xfrm>
            <a:off x="779827" y="2442405"/>
            <a:ext cx="10632346" cy="3724979"/>
          </a:xfrm>
          <a:prstGeom prst="rect">
            <a:avLst/>
          </a:prstGeom>
        </p:spPr>
      </p:pic>
    </p:spTree>
    <p:extLst>
      <p:ext uri="{BB962C8B-B14F-4D97-AF65-F5344CB8AC3E}">
        <p14:creationId xmlns:p14="http://schemas.microsoft.com/office/powerpoint/2010/main" val="3636547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87A3A0-8807-4E68-8050-AD2292CF7A03}"/>
              </a:ext>
            </a:extLst>
          </p:cNvPr>
          <p:cNvSpPr>
            <a:spLocks noGrp="1"/>
          </p:cNvSpPr>
          <p:nvPr>
            <p:ph type="title"/>
          </p:nvPr>
        </p:nvSpPr>
        <p:spPr/>
        <p:txBody>
          <a:bodyPr/>
          <a:lstStyle/>
          <a:p>
            <a:r>
              <a:rPr lang="zh-CN" altLang="en-US" dirty="0"/>
              <a:t>本章目录</a:t>
            </a:r>
          </a:p>
        </p:txBody>
      </p:sp>
      <p:sp>
        <p:nvSpPr>
          <p:cNvPr id="3" name="内容占位符 2">
            <a:extLst>
              <a:ext uri="{FF2B5EF4-FFF2-40B4-BE49-F238E27FC236}">
                <a16:creationId xmlns:a16="http://schemas.microsoft.com/office/drawing/2014/main" id="{D9230549-1EAD-40B1-8D32-CB12309E0EEA}"/>
              </a:ext>
            </a:extLst>
          </p:cNvPr>
          <p:cNvSpPr>
            <a:spLocks noGrp="1"/>
          </p:cNvSpPr>
          <p:nvPr>
            <p:ph idx="1"/>
          </p:nvPr>
        </p:nvSpPr>
        <p:spPr/>
        <p:txBody>
          <a:bodyPr>
            <a:normAutofit/>
          </a:bodyPr>
          <a:lstStyle/>
          <a:p>
            <a:pPr algn="l">
              <a:lnSpc>
                <a:spcPct val="150000"/>
              </a:lnSpc>
            </a:pPr>
            <a:r>
              <a:rPr lang="zh-CN" altLang="en-US" dirty="0"/>
              <a:t>第一节 智慧渔业概述</a:t>
            </a:r>
            <a:endParaRPr lang="en-US" altLang="zh-CN" dirty="0"/>
          </a:p>
          <a:p>
            <a:pPr algn="l">
              <a:lnSpc>
                <a:spcPct val="150000"/>
              </a:lnSpc>
            </a:pPr>
            <a:r>
              <a:rPr lang="zh-CN" altLang="en-US" dirty="0"/>
              <a:t>第二节 智慧渔业关键技术</a:t>
            </a:r>
            <a:endParaRPr lang="en-US" altLang="zh-CN" dirty="0"/>
          </a:p>
          <a:p>
            <a:pPr algn="l">
              <a:lnSpc>
                <a:spcPct val="150000"/>
              </a:lnSpc>
            </a:pPr>
            <a:r>
              <a:rPr lang="zh-CN" altLang="en-US" dirty="0"/>
              <a:t>第三节 智慧渔业的系统组成</a:t>
            </a:r>
            <a:endParaRPr lang="en-US" altLang="zh-CN" dirty="0"/>
          </a:p>
          <a:p>
            <a:pPr algn="l">
              <a:lnSpc>
                <a:spcPct val="150000"/>
              </a:lnSpc>
            </a:pPr>
            <a:r>
              <a:rPr lang="zh-CN" altLang="en-US" dirty="0"/>
              <a:t>第四节 智慧渔业应用场景</a:t>
            </a:r>
            <a:endParaRPr lang="en-US" altLang="zh-CN" dirty="0"/>
          </a:p>
        </p:txBody>
      </p:sp>
      <p:sp>
        <p:nvSpPr>
          <p:cNvPr id="4" name="文本框 3">
            <a:extLst>
              <a:ext uri="{FF2B5EF4-FFF2-40B4-BE49-F238E27FC236}">
                <a16:creationId xmlns:a16="http://schemas.microsoft.com/office/drawing/2014/main" id="{10CECA4B-337A-85E1-4035-8A91BDDB6D8D}"/>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3978101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四、水产养殖云管控平台</a:t>
            </a:r>
            <a:endParaRPr lang="en-US" altLang="zh-CN" dirty="0"/>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pPr marL="228600" lvl="1">
              <a:spcBef>
                <a:spcPts val="1000"/>
              </a:spcBef>
            </a:pPr>
            <a:r>
              <a:rPr lang="zh-CN" altLang="en-US" dirty="0">
                <a:solidFill>
                  <a:srgbClr val="0000FF"/>
                </a:solidFill>
              </a:rPr>
              <a:t>云管控平台</a:t>
            </a:r>
            <a:r>
              <a:rPr lang="zh-CN" altLang="en-US" dirty="0"/>
              <a:t>：是智慧渔业数据分析、处理、存储的核心</a:t>
            </a:r>
            <a:r>
              <a:rPr lang="en-US" altLang="zh-CN" dirty="0"/>
              <a:t>,</a:t>
            </a:r>
            <a:r>
              <a:rPr lang="zh-CN" altLang="en-US" dirty="0"/>
              <a:t>通过数据分析处理结果做出优化决策控制各个智能装备。子系统包括</a:t>
            </a:r>
            <a:r>
              <a:rPr lang="zh-CN" altLang="en-US" dirty="0">
                <a:solidFill>
                  <a:srgbClr val="0000FF"/>
                </a:solidFill>
              </a:rPr>
              <a:t>云数据系统</a:t>
            </a:r>
            <a:r>
              <a:rPr lang="zh-CN" altLang="en-US" dirty="0"/>
              <a:t>、</a:t>
            </a:r>
            <a:r>
              <a:rPr lang="zh-CN" altLang="en-US" dirty="0">
                <a:solidFill>
                  <a:srgbClr val="0000FF"/>
                </a:solidFill>
              </a:rPr>
              <a:t>云处理平台</a:t>
            </a:r>
            <a:r>
              <a:rPr lang="zh-CN" altLang="en-US" dirty="0"/>
              <a:t>、</a:t>
            </a:r>
            <a:r>
              <a:rPr lang="zh-CN" altLang="en-US" dirty="0">
                <a:solidFill>
                  <a:srgbClr val="0000FF"/>
                </a:solidFill>
              </a:rPr>
              <a:t>用户管控客户端</a:t>
            </a:r>
            <a:r>
              <a:rPr lang="zh-CN" altLang="en-US" dirty="0"/>
              <a:t>。</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783" y="2845683"/>
            <a:ext cx="1440499" cy="286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p:nvPr/>
        </p:nvPicPr>
        <p:blipFill>
          <a:blip r:embed="rId4">
            <a:extLst>
              <a:ext uri="{28A0092B-C50C-407E-A947-70E740481C1C}">
                <a14:useLocalDpi xmlns:a14="http://schemas.microsoft.com/office/drawing/2010/main" val="0"/>
              </a:ext>
            </a:extLst>
          </a:blip>
          <a:stretch>
            <a:fillRect/>
          </a:stretch>
        </p:blipFill>
        <p:spPr>
          <a:xfrm>
            <a:off x="7498080" y="2646947"/>
            <a:ext cx="3855720" cy="3060833"/>
          </a:xfrm>
          <a:prstGeom prst="rect">
            <a:avLst/>
          </a:prstGeom>
        </p:spPr>
      </p:pic>
      <p:pic>
        <p:nvPicPr>
          <p:cNvPr id="2" name="图片 1">
            <a:extLst>
              <a:ext uri="{FF2B5EF4-FFF2-40B4-BE49-F238E27FC236}">
                <a16:creationId xmlns:a16="http://schemas.microsoft.com/office/drawing/2014/main" id="{538635EB-69C6-6EDA-F46F-C1BC68BD2D76}"/>
              </a:ext>
            </a:extLst>
          </p:cNvPr>
          <p:cNvPicPr>
            <a:picLocks noChangeAspect="1"/>
          </p:cNvPicPr>
          <p:nvPr/>
        </p:nvPicPr>
        <p:blipFill>
          <a:blip r:embed="rId5"/>
          <a:stretch>
            <a:fillRect/>
          </a:stretch>
        </p:blipFill>
        <p:spPr>
          <a:xfrm>
            <a:off x="1205475" y="2646947"/>
            <a:ext cx="4597409" cy="3305960"/>
          </a:xfrm>
          <a:prstGeom prst="rect">
            <a:avLst/>
          </a:prstGeom>
        </p:spPr>
      </p:pic>
    </p:spTree>
    <p:extLst>
      <p:ext uri="{BB962C8B-B14F-4D97-AF65-F5344CB8AC3E}">
        <p14:creationId xmlns:p14="http://schemas.microsoft.com/office/powerpoint/2010/main" val="1779024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62ED4BB-9AEF-434F-B7C7-2B5DF8098B9C}"/>
              </a:ext>
            </a:extLst>
          </p:cNvPr>
          <p:cNvSpPr>
            <a:spLocks noGrp="1"/>
          </p:cNvSpPr>
          <p:nvPr>
            <p:ph type="title"/>
          </p:nvPr>
        </p:nvSpPr>
        <p:spPr/>
        <p:txBody>
          <a:bodyPr/>
          <a:lstStyle/>
          <a:p>
            <a:r>
              <a:rPr lang="zh-CN" altLang="en-US" dirty="0"/>
              <a:t>第四节 智慧渔业应用场景</a:t>
            </a:r>
          </a:p>
        </p:txBody>
      </p:sp>
      <p:sp>
        <p:nvSpPr>
          <p:cNvPr id="5" name="文本框 4">
            <a:extLst>
              <a:ext uri="{FF2B5EF4-FFF2-40B4-BE49-F238E27FC236}">
                <a16:creationId xmlns:a16="http://schemas.microsoft.com/office/drawing/2014/main" id="{5F976A0F-4C6C-44DB-8A13-CAEE066E1F52}"/>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737517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一、智慧池塘养殖</a:t>
            </a:r>
            <a:endParaRPr lang="en-US" altLang="zh-CN" dirty="0"/>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pPr marL="228600" lvl="1">
              <a:spcBef>
                <a:spcPts val="1000"/>
              </a:spcBef>
            </a:pPr>
            <a:r>
              <a:rPr lang="zh-CN" altLang="en-US" dirty="0"/>
              <a:t>智慧池塘养殖是指在传统池塘养殖的基础上加入</a:t>
            </a:r>
            <a:r>
              <a:rPr lang="zh-CN" altLang="en-US" dirty="0">
                <a:solidFill>
                  <a:srgbClr val="0000FF"/>
                </a:solidFill>
              </a:rPr>
              <a:t>水质监测系统</a:t>
            </a:r>
            <a:r>
              <a:rPr lang="zh-CN" altLang="en-US" dirty="0"/>
              <a:t>、</a:t>
            </a:r>
            <a:r>
              <a:rPr lang="zh-CN" altLang="en-US" dirty="0">
                <a:solidFill>
                  <a:srgbClr val="0000FF"/>
                </a:solidFill>
              </a:rPr>
              <a:t>自动控制系统</a:t>
            </a:r>
            <a:r>
              <a:rPr lang="zh-CN" altLang="en-US" dirty="0"/>
              <a:t>、</a:t>
            </a:r>
            <a:r>
              <a:rPr lang="zh-CN" altLang="en-US" dirty="0">
                <a:solidFill>
                  <a:srgbClr val="0000FF"/>
                </a:solidFill>
              </a:rPr>
              <a:t>大数据管理系统</a:t>
            </a:r>
            <a:r>
              <a:rPr lang="zh-CN" altLang="en-US" dirty="0"/>
              <a:t>、</a:t>
            </a:r>
            <a:r>
              <a:rPr lang="zh-CN" altLang="en-US" dirty="0">
                <a:solidFill>
                  <a:srgbClr val="0000FF"/>
                </a:solidFill>
              </a:rPr>
              <a:t>人工智能系统</a:t>
            </a:r>
            <a:r>
              <a:rPr lang="zh-CN" altLang="en-US" dirty="0"/>
              <a:t>等。</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graphicFrame>
        <p:nvGraphicFramePr>
          <p:cNvPr id="10" name="图示 9">
            <a:extLst>
              <a:ext uri="{FF2B5EF4-FFF2-40B4-BE49-F238E27FC236}">
                <a16:creationId xmlns:a16="http://schemas.microsoft.com/office/drawing/2014/main" id="{1156A149-1F5A-4CE2-8E7E-140C7AF37439}"/>
              </a:ext>
            </a:extLst>
          </p:cNvPr>
          <p:cNvGraphicFramePr/>
          <p:nvPr>
            <p:extLst>
              <p:ext uri="{D42A27DB-BD31-4B8C-83A1-F6EECF244321}">
                <p14:modId xmlns:p14="http://schemas.microsoft.com/office/powerpoint/2010/main" val="1945727676"/>
              </p:ext>
            </p:extLst>
          </p:nvPr>
        </p:nvGraphicFramePr>
        <p:xfrm>
          <a:off x="4134487" y="2998983"/>
          <a:ext cx="3462538" cy="2584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矩形 10">
            <a:extLst>
              <a:ext uri="{FF2B5EF4-FFF2-40B4-BE49-F238E27FC236}">
                <a16:creationId xmlns:a16="http://schemas.microsoft.com/office/drawing/2014/main" id="{A0A61CED-252A-47D2-A754-1BB89EF94BCF}"/>
              </a:ext>
            </a:extLst>
          </p:cNvPr>
          <p:cNvSpPr/>
          <p:nvPr/>
        </p:nvSpPr>
        <p:spPr bwMode="auto">
          <a:xfrm>
            <a:off x="1329179" y="2412999"/>
            <a:ext cx="2778535" cy="1052358"/>
          </a:xfrm>
          <a:prstGeom prst="rect">
            <a:avLst/>
          </a:prstGeom>
          <a:solidFill>
            <a:srgbClr val="DEF3D1"/>
          </a:solidFill>
          <a:ln w="9525">
            <a:noFill/>
            <a:round/>
          </a:ln>
        </p:spPr>
        <p:txBody>
          <a:bodyPr rtlCol="0" anchor="ctr"/>
          <a:lstStyle/>
          <a:p>
            <a:r>
              <a:rPr lang="zh-CN" altLang="en-US" sz="2000" dirty="0">
                <a:latin typeface="等线" panose="02010600030101010101" pitchFamily="2" charset="-122"/>
                <a:ea typeface="等线" panose="02010600030101010101" pitchFamily="2" charset="-122"/>
              </a:rPr>
              <a:t>利用传感技术采集环境信息和鱼类生长信息</a:t>
            </a:r>
          </a:p>
        </p:txBody>
      </p:sp>
      <p:sp>
        <p:nvSpPr>
          <p:cNvPr id="12" name="矩形 11">
            <a:extLst>
              <a:ext uri="{FF2B5EF4-FFF2-40B4-BE49-F238E27FC236}">
                <a16:creationId xmlns:a16="http://schemas.microsoft.com/office/drawing/2014/main" id="{4E86AD20-CCF9-4170-8860-45A12A9F0F02}"/>
              </a:ext>
            </a:extLst>
          </p:cNvPr>
          <p:cNvSpPr/>
          <p:nvPr/>
        </p:nvSpPr>
        <p:spPr bwMode="auto">
          <a:xfrm>
            <a:off x="7581785" y="2431984"/>
            <a:ext cx="2438400" cy="1480139"/>
          </a:xfrm>
          <a:prstGeom prst="rect">
            <a:avLst/>
          </a:prstGeom>
          <a:solidFill>
            <a:srgbClr val="DEF3D1"/>
          </a:solidFill>
          <a:ln w="9525">
            <a:noFill/>
            <a:round/>
          </a:ln>
        </p:spPr>
        <p:txBody>
          <a:bodyPr rtlCol="0" anchor="ctr"/>
          <a:lstStyle/>
          <a:p>
            <a:r>
              <a:rPr lang="zh-CN" altLang="en-US" sz="2000" dirty="0">
                <a:latin typeface="等线" panose="02010600030101010101" pitchFamily="2" charset="-122"/>
                <a:ea typeface="等线" panose="02010600030101010101" pitchFamily="2" charset="-122"/>
              </a:rPr>
              <a:t>利用</a:t>
            </a:r>
            <a:r>
              <a:rPr lang="en-US" altLang="zh-CN" sz="2000" dirty="0">
                <a:latin typeface="等线" panose="02010600030101010101" pitchFamily="2" charset="-122"/>
                <a:ea typeface="等线" panose="02010600030101010101" pitchFamily="2" charset="-122"/>
              </a:rPr>
              <a:t>4G/5G</a:t>
            </a:r>
            <a:r>
              <a:rPr lang="zh-CN" altLang="en-US" sz="2000" dirty="0">
                <a:latin typeface="等线" panose="02010600030101010101" pitchFamily="2" charset="-122"/>
                <a:ea typeface="等线" panose="02010600030101010101" pitchFamily="2" charset="-122"/>
              </a:rPr>
              <a:t>实现感知层与应用层数据的双向通信</a:t>
            </a:r>
          </a:p>
        </p:txBody>
      </p:sp>
      <p:sp>
        <p:nvSpPr>
          <p:cNvPr id="13" name="矩形 12">
            <a:extLst>
              <a:ext uri="{FF2B5EF4-FFF2-40B4-BE49-F238E27FC236}">
                <a16:creationId xmlns:a16="http://schemas.microsoft.com/office/drawing/2014/main" id="{2CA3672D-CD11-4787-9A46-8D27D32E4AA5}"/>
              </a:ext>
            </a:extLst>
          </p:cNvPr>
          <p:cNvSpPr/>
          <p:nvPr/>
        </p:nvSpPr>
        <p:spPr bwMode="auto">
          <a:xfrm>
            <a:off x="7581785" y="4812951"/>
            <a:ext cx="2438400" cy="1052358"/>
          </a:xfrm>
          <a:prstGeom prst="rect">
            <a:avLst/>
          </a:prstGeom>
          <a:solidFill>
            <a:srgbClr val="DEF3D1"/>
          </a:solidFill>
          <a:ln w="9525">
            <a:noFill/>
            <a:round/>
          </a:ln>
        </p:spPr>
        <p:txBody>
          <a:bodyPr rtlCol="0" anchor="ctr"/>
          <a:lstStyle/>
          <a:p>
            <a:r>
              <a:rPr lang="zh-CN" altLang="en-US" sz="2000" dirty="0">
                <a:latin typeface="等线" panose="02010600030101010101" pitchFamily="2" charset="-122"/>
                <a:ea typeface="等线" panose="02010600030101010101" pitchFamily="2" charset="-122"/>
              </a:rPr>
              <a:t>基于智能算法对接收到的数据进行分析与处理</a:t>
            </a:r>
          </a:p>
        </p:txBody>
      </p:sp>
      <p:sp>
        <p:nvSpPr>
          <p:cNvPr id="14" name="矩形 13">
            <a:extLst>
              <a:ext uri="{FF2B5EF4-FFF2-40B4-BE49-F238E27FC236}">
                <a16:creationId xmlns:a16="http://schemas.microsoft.com/office/drawing/2014/main" id="{9F3E559B-41B9-405F-8812-BC3A1090C4F4}"/>
              </a:ext>
            </a:extLst>
          </p:cNvPr>
          <p:cNvSpPr/>
          <p:nvPr/>
        </p:nvSpPr>
        <p:spPr bwMode="auto">
          <a:xfrm>
            <a:off x="1329179" y="4797711"/>
            <a:ext cx="2778535" cy="1052358"/>
          </a:xfrm>
          <a:prstGeom prst="rect">
            <a:avLst/>
          </a:prstGeom>
          <a:solidFill>
            <a:srgbClr val="DEF3D1"/>
          </a:solidFill>
          <a:ln w="9525">
            <a:noFill/>
            <a:round/>
          </a:ln>
        </p:spPr>
        <p:txBody>
          <a:bodyPr rtlCol="0" anchor="ctr"/>
          <a:lstStyle/>
          <a:p>
            <a:r>
              <a:rPr lang="zh-CN" altLang="en-US" sz="2000" dirty="0">
                <a:latin typeface="等线" panose="02010600030101010101" pitchFamily="2" charset="-122"/>
                <a:ea typeface="等线" panose="02010600030101010101" pitchFamily="2" charset="-122"/>
              </a:rPr>
              <a:t>接收应用层处理后的数据并进行智能装备自主作业</a:t>
            </a:r>
          </a:p>
        </p:txBody>
      </p:sp>
    </p:spTree>
    <p:extLst>
      <p:ext uri="{BB962C8B-B14F-4D97-AF65-F5344CB8AC3E}">
        <p14:creationId xmlns:p14="http://schemas.microsoft.com/office/powerpoint/2010/main" val="2394670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一、智慧池塘养殖</a:t>
            </a:r>
            <a:endParaRPr lang="en-US" altLang="zh-CN" dirty="0"/>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pPr marL="228600" lvl="1">
              <a:spcBef>
                <a:spcPts val="1000"/>
              </a:spcBef>
            </a:pPr>
            <a:r>
              <a:rPr lang="zh-CN" altLang="en-US" dirty="0">
                <a:solidFill>
                  <a:srgbClr val="0000FF"/>
                </a:solidFill>
              </a:rPr>
              <a:t>水质监测装备和养殖对象监测装备</a:t>
            </a:r>
            <a:r>
              <a:rPr lang="zh-CN" altLang="en-US" dirty="0"/>
              <a:t>可以检测溶解氧、</a:t>
            </a:r>
            <a:r>
              <a:rPr lang="en-US" altLang="zh-CN" dirty="0"/>
              <a:t>pH</a:t>
            </a:r>
            <a:r>
              <a:rPr lang="zh-CN" altLang="en-US" dirty="0"/>
              <a:t>、水温等主要水质参数</a:t>
            </a:r>
            <a:r>
              <a:rPr lang="en-US" altLang="zh-CN" dirty="0"/>
              <a:t>,</a:t>
            </a:r>
            <a:r>
              <a:rPr lang="zh-CN" altLang="en-US" dirty="0"/>
              <a:t>以及鱼类生理生态识别信息。</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1026" name="Picture 2" descr="查看源图像">
            <a:extLst>
              <a:ext uri="{FF2B5EF4-FFF2-40B4-BE49-F238E27FC236}">
                <a16:creationId xmlns:a16="http://schemas.microsoft.com/office/drawing/2014/main" id="{E8B44A15-424F-BF95-F29A-B5E3695765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92" t="5286" r="16651" b="11931"/>
          <a:stretch/>
        </p:blipFill>
        <p:spPr bwMode="auto">
          <a:xfrm>
            <a:off x="1765512" y="2184274"/>
            <a:ext cx="3400337" cy="38893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03DB6E7-4085-50E4-1BBC-11A655A15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605" y="2639407"/>
            <a:ext cx="4572883" cy="304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264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一、智慧池塘养殖</a:t>
            </a:r>
            <a:endParaRPr lang="en-US" altLang="zh-CN" dirty="0"/>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pPr marL="228600" lvl="1">
              <a:spcBef>
                <a:spcPts val="1000"/>
              </a:spcBef>
            </a:pPr>
            <a:r>
              <a:rPr lang="zh-CN" altLang="en-US" dirty="0">
                <a:solidFill>
                  <a:srgbClr val="0000FF"/>
                </a:solidFill>
              </a:rPr>
              <a:t>养殖自动控制系统</a:t>
            </a:r>
            <a:r>
              <a:rPr lang="zh-CN" altLang="en-US" dirty="0"/>
              <a:t>获取监测数据与养殖品种、规模、周期及池塘条件，通过计算机自主运算和分析</a:t>
            </a:r>
            <a:r>
              <a:rPr lang="en-US" altLang="zh-CN" dirty="0"/>
              <a:t>,</a:t>
            </a:r>
            <a:r>
              <a:rPr lang="zh-CN" altLang="en-US" dirty="0"/>
              <a:t>得出适合的增氧时间、投喂时间和投喂量</a:t>
            </a:r>
            <a:r>
              <a:rPr lang="en-US" altLang="zh-CN" dirty="0"/>
              <a:t>,</a:t>
            </a:r>
            <a:r>
              <a:rPr lang="zh-CN" altLang="en-US" dirty="0"/>
              <a:t>再通过远程控制系统</a:t>
            </a:r>
            <a:r>
              <a:rPr lang="en-US" altLang="zh-CN" dirty="0"/>
              <a:t>,</a:t>
            </a:r>
            <a:r>
              <a:rPr lang="zh-CN" altLang="en-US" dirty="0"/>
              <a:t>实现饵料的自动投喂和增氧设备的自动开关。</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2052" name="Picture 4" descr="查看源图像">
            <a:extLst>
              <a:ext uri="{FF2B5EF4-FFF2-40B4-BE49-F238E27FC236}">
                <a16:creationId xmlns:a16="http://schemas.microsoft.com/office/drawing/2014/main" id="{95778625-7E36-046F-E8C9-D3656E787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415" y="2973974"/>
            <a:ext cx="2993310" cy="30996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684AE18-4CF7-620D-2168-976FA5CFE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727" y="2973976"/>
            <a:ext cx="3585161" cy="30996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C803F57-3CF8-C011-BCCA-E88E096D0A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6275" y="2973974"/>
            <a:ext cx="3470975" cy="3099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632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一、智慧池塘养殖</a:t>
            </a:r>
            <a:endParaRPr lang="en-US" altLang="zh-CN" dirty="0"/>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a:xfrm>
            <a:off x="838200" y="1177626"/>
            <a:ext cx="3177619" cy="4896000"/>
          </a:xfrm>
        </p:spPr>
        <p:txBody>
          <a:bodyPr>
            <a:normAutofit/>
          </a:bodyPr>
          <a:lstStyle/>
          <a:p>
            <a:pPr marL="228600" lvl="1">
              <a:spcBef>
                <a:spcPts val="1000"/>
              </a:spcBef>
            </a:pPr>
            <a:r>
              <a:rPr lang="zh-CN" altLang="en-US" dirty="0">
                <a:solidFill>
                  <a:srgbClr val="0000FF"/>
                </a:solidFill>
              </a:rPr>
              <a:t>大数据管理系统</a:t>
            </a:r>
            <a:r>
              <a:rPr lang="zh-CN" altLang="en-US" dirty="0"/>
              <a:t>可闭环运行</a:t>
            </a:r>
            <a:r>
              <a:rPr lang="en-US" altLang="zh-CN" dirty="0"/>
              <a:t>,</a:t>
            </a:r>
            <a:r>
              <a:rPr lang="zh-CN" altLang="en-US" dirty="0"/>
              <a:t>也可远程操控</a:t>
            </a:r>
            <a:r>
              <a:rPr lang="en-US" altLang="zh-CN" dirty="0"/>
              <a:t>,</a:t>
            </a:r>
            <a:r>
              <a:rPr lang="zh-CN" altLang="en-US" dirty="0"/>
              <a:t>在线实时获取水质参数</a:t>
            </a:r>
            <a:r>
              <a:rPr lang="en-US" altLang="zh-CN" dirty="0"/>
              <a:t>,</a:t>
            </a:r>
            <a:r>
              <a:rPr lang="zh-CN" altLang="en-US" dirty="0"/>
              <a:t>并与自动投喂控制器、微滤机控制器、吸污机及推水增氧机的逻辑控制器实时通信</a:t>
            </a:r>
            <a:r>
              <a:rPr lang="en-US" altLang="zh-CN" dirty="0"/>
              <a:t>,</a:t>
            </a:r>
            <a:r>
              <a:rPr lang="zh-CN" altLang="en-US" dirty="0"/>
              <a:t>依据生产要求和水质参数</a:t>
            </a:r>
            <a:r>
              <a:rPr lang="en-US" altLang="zh-CN" dirty="0"/>
              <a:t>,</a:t>
            </a:r>
            <a:r>
              <a:rPr lang="zh-CN" altLang="en-US" dirty="0"/>
              <a:t>给出设备控制方案。</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3074" name="Picture 2" descr="查看源图像">
            <a:extLst>
              <a:ext uri="{FF2B5EF4-FFF2-40B4-BE49-F238E27FC236}">
                <a16:creationId xmlns:a16="http://schemas.microsoft.com/office/drawing/2014/main" id="{9131842F-AE29-3492-AFE7-4E8C786AE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851" y="1366886"/>
            <a:ext cx="7175694" cy="397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675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二、智慧陆基工厂养殖</a:t>
            </a:r>
            <a:endParaRPr lang="en-US" altLang="zh-CN" dirty="0"/>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pPr marL="228600" lvl="1">
              <a:spcBef>
                <a:spcPts val="1000"/>
              </a:spcBef>
            </a:pPr>
            <a:r>
              <a:rPr lang="zh-CN" altLang="en-US" dirty="0">
                <a:solidFill>
                  <a:srgbClr val="0000FF"/>
                </a:solidFill>
              </a:rPr>
              <a:t>定义：</a:t>
            </a:r>
            <a:r>
              <a:rPr lang="zh-CN" altLang="en-US" dirty="0"/>
              <a:t>集合了现代工程学、循环水利用处理、高密度水产养殖、集约化管理等先进理念于一体的新型可持续化发展的养殖模式。</a:t>
            </a:r>
            <a:endParaRPr lang="en-US" altLang="zh-CN" dirty="0"/>
          </a:p>
          <a:p>
            <a:pPr marL="228600" lvl="1">
              <a:spcBef>
                <a:spcPts val="1000"/>
              </a:spcBef>
            </a:pPr>
            <a:r>
              <a:rPr lang="zh-CN" altLang="en-US" dirty="0">
                <a:solidFill>
                  <a:srgbClr val="0000FF"/>
                </a:solidFill>
              </a:rPr>
              <a:t>特点：</a:t>
            </a:r>
            <a:r>
              <a:rPr lang="zh-CN" altLang="en-US" dirty="0"/>
              <a:t>养殖环境可控，单位水体养殖密度高，产量高，养殖全过程都可以采用机械化或自动化操作，管理、收获、质量安全等容易控制。</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
        <p:nvSpPr>
          <p:cNvPr id="2" name="文本框 1">
            <a:extLst>
              <a:ext uri="{FF2B5EF4-FFF2-40B4-BE49-F238E27FC236}">
                <a16:creationId xmlns:a16="http://schemas.microsoft.com/office/drawing/2014/main" id="{CA67F4FC-F147-6634-2C46-5212956CB1F7}"/>
              </a:ext>
            </a:extLst>
          </p:cNvPr>
          <p:cNvSpPr txBox="1"/>
          <p:nvPr/>
        </p:nvSpPr>
        <p:spPr>
          <a:xfrm>
            <a:off x="6268825" y="3351943"/>
            <a:ext cx="5084975" cy="2585323"/>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latin typeface="+mn-ea"/>
              </a:rPr>
              <a:t>与传统养殖方式相比，循环水养殖生产每单位水产品可以节约</a:t>
            </a:r>
            <a:r>
              <a:rPr lang="en-US" altLang="zh-CN" dirty="0">
                <a:solidFill>
                  <a:srgbClr val="0000FF"/>
                </a:solidFill>
                <a:latin typeface="+mn-ea"/>
              </a:rPr>
              <a:t>50-100</a:t>
            </a:r>
            <a:r>
              <a:rPr lang="zh-CN" altLang="en-US" dirty="0">
                <a:latin typeface="+mn-ea"/>
              </a:rPr>
              <a:t>倍的土地和</a:t>
            </a:r>
            <a:r>
              <a:rPr lang="en-US" altLang="zh-CN" dirty="0">
                <a:solidFill>
                  <a:srgbClr val="0000FF"/>
                </a:solidFill>
                <a:latin typeface="+mn-ea"/>
              </a:rPr>
              <a:t>160-2600</a:t>
            </a:r>
            <a:r>
              <a:rPr lang="zh-CN" altLang="en-US" dirty="0">
                <a:latin typeface="+mn-ea"/>
              </a:rPr>
              <a:t>倍的水，比传统养殖节约</a:t>
            </a:r>
            <a:r>
              <a:rPr lang="en-US" altLang="zh-CN" dirty="0">
                <a:solidFill>
                  <a:srgbClr val="0000FF"/>
                </a:solidFill>
                <a:latin typeface="+mn-ea"/>
              </a:rPr>
              <a:t>90%-99%</a:t>
            </a:r>
            <a:r>
              <a:rPr lang="zh-CN" altLang="en-US" dirty="0">
                <a:latin typeface="+mn-ea"/>
              </a:rPr>
              <a:t>的水和</a:t>
            </a:r>
            <a:r>
              <a:rPr lang="en-US" altLang="zh-CN" dirty="0">
                <a:solidFill>
                  <a:srgbClr val="0000FF"/>
                </a:solidFill>
                <a:latin typeface="+mn-ea"/>
              </a:rPr>
              <a:t>99%</a:t>
            </a:r>
            <a:r>
              <a:rPr lang="zh-CN" altLang="en-US" dirty="0">
                <a:latin typeface="+mn-ea"/>
              </a:rPr>
              <a:t>的土地，并且几乎不污染环境。</a:t>
            </a:r>
            <a:endParaRPr lang="en-US" altLang="zh-CN" dirty="0">
              <a:latin typeface="+mn-ea"/>
            </a:endParaRPr>
          </a:p>
          <a:p>
            <a:pPr marL="285750" indent="-285750">
              <a:buFont typeface="Arial" panose="020B0604020202020204" pitchFamily="34" charset="0"/>
              <a:buChar char="•"/>
            </a:pPr>
            <a:r>
              <a:rPr lang="zh-CN" altLang="en-US" dirty="0">
                <a:latin typeface="+mn-ea"/>
              </a:rPr>
              <a:t>所有养殖废水均在系统内部循环处理，处理达标后回到养殖池循环利用，养殖水利用率达到</a:t>
            </a:r>
            <a:r>
              <a:rPr lang="en-US" altLang="zh-CN" dirty="0">
                <a:solidFill>
                  <a:srgbClr val="0000FF"/>
                </a:solidFill>
                <a:latin typeface="+mn-ea"/>
              </a:rPr>
              <a:t>96%</a:t>
            </a:r>
            <a:r>
              <a:rPr lang="zh-CN" altLang="en-US" dirty="0">
                <a:latin typeface="+mn-ea"/>
              </a:rPr>
              <a:t>以上。</a:t>
            </a:r>
            <a:endParaRPr lang="en-US" altLang="zh-CN" dirty="0">
              <a:latin typeface="+mn-ea"/>
            </a:endParaRPr>
          </a:p>
          <a:p>
            <a:pPr marL="285750" indent="-285750">
              <a:buFont typeface="Arial" panose="020B0604020202020204" pitchFamily="34" charset="0"/>
              <a:buChar char="•"/>
            </a:pPr>
            <a:r>
              <a:rPr lang="zh-CN" altLang="en-US" dirty="0">
                <a:latin typeface="+mn-ea"/>
              </a:rPr>
              <a:t>工厂化循环水养殖密度是池塘养殖密度的</a:t>
            </a:r>
            <a:r>
              <a:rPr lang="en-US" altLang="zh-CN" dirty="0">
                <a:solidFill>
                  <a:srgbClr val="0000FF"/>
                </a:solidFill>
                <a:latin typeface="+mn-ea"/>
              </a:rPr>
              <a:t>50</a:t>
            </a:r>
            <a:r>
              <a:rPr lang="zh-CN" altLang="en-US" dirty="0">
                <a:latin typeface="+mn-ea"/>
              </a:rPr>
              <a:t>倍左右。</a:t>
            </a:r>
          </a:p>
        </p:txBody>
      </p:sp>
      <p:pic>
        <p:nvPicPr>
          <p:cNvPr id="10246" name="Picture 6" descr="See the source image">
            <a:extLst>
              <a:ext uri="{FF2B5EF4-FFF2-40B4-BE49-F238E27FC236}">
                <a16:creationId xmlns:a16="http://schemas.microsoft.com/office/drawing/2014/main" id="{F0A77D53-56AE-FCAC-E595-281365CA6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551" y="3215585"/>
            <a:ext cx="4953450" cy="285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097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二、智慧陆基工厂养殖</a:t>
            </a:r>
            <a:endParaRPr lang="en-US" altLang="zh-CN" dirty="0"/>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pPr marL="228600" lvl="1">
              <a:spcBef>
                <a:spcPts val="1000"/>
              </a:spcBef>
            </a:pPr>
            <a:r>
              <a:rPr lang="zh-CN" altLang="en-US" dirty="0">
                <a:solidFill>
                  <a:srgbClr val="0000FF"/>
                </a:solidFill>
              </a:rPr>
              <a:t>精准饲喂系统</a:t>
            </a:r>
            <a:r>
              <a:rPr lang="zh-CN" altLang="en-US" dirty="0"/>
              <a:t>是智慧陆基工厂养殖中保障养殖对象健康快速生长的关键，它主要包括视觉监测子系统、饲料配方子系统、智能化投饵装备等。</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13" name="图片 12">
            <a:extLst>
              <a:ext uri="{FF2B5EF4-FFF2-40B4-BE49-F238E27FC236}">
                <a16:creationId xmlns:a16="http://schemas.microsoft.com/office/drawing/2014/main" id="{827AD60E-F0E0-4E7E-B6EC-5718D395DB31}"/>
              </a:ext>
            </a:extLst>
          </p:cNvPr>
          <p:cNvPicPr/>
          <p:nvPr/>
        </p:nvPicPr>
        <p:blipFill rotWithShape="1">
          <a:blip r:embed="rId3"/>
          <a:srcRect t="44347" r="49283"/>
          <a:stretch/>
        </p:blipFill>
        <p:spPr>
          <a:xfrm>
            <a:off x="1401095" y="4002898"/>
            <a:ext cx="2987973" cy="2164486"/>
          </a:xfrm>
          <a:prstGeom prst="rect">
            <a:avLst/>
          </a:prstGeom>
        </p:spPr>
      </p:pic>
      <p:pic>
        <p:nvPicPr>
          <p:cNvPr id="4098" name="Picture 2" descr="super-hr-camera-land">
            <a:extLst>
              <a:ext uri="{FF2B5EF4-FFF2-40B4-BE49-F238E27FC236}">
                <a16:creationId xmlns:a16="http://schemas.microsoft.com/office/drawing/2014/main" id="{2FF5DA42-15F6-58CF-FFA7-A5205FEAE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1095" y="2227885"/>
            <a:ext cx="2987973" cy="168125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A73C7901-BDBB-ECDC-A96D-6C23F44583C9}"/>
              </a:ext>
            </a:extLst>
          </p:cNvPr>
          <p:cNvPicPr>
            <a:picLocks noChangeAspect="1"/>
          </p:cNvPicPr>
          <p:nvPr/>
        </p:nvPicPr>
        <p:blipFill>
          <a:blip r:embed="rId5"/>
          <a:stretch>
            <a:fillRect/>
          </a:stretch>
        </p:blipFill>
        <p:spPr>
          <a:xfrm>
            <a:off x="4518576" y="2149997"/>
            <a:ext cx="6272329" cy="3939499"/>
          </a:xfrm>
          <a:prstGeom prst="rect">
            <a:avLst/>
          </a:prstGeom>
        </p:spPr>
      </p:pic>
    </p:spTree>
    <p:extLst>
      <p:ext uri="{BB962C8B-B14F-4D97-AF65-F5344CB8AC3E}">
        <p14:creationId xmlns:p14="http://schemas.microsoft.com/office/powerpoint/2010/main" val="2734415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二、智慧陆基工厂养殖</a:t>
            </a:r>
            <a:endParaRPr lang="en-US" altLang="zh-CN" dirty="0"/>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pPr marL="228600" lvl="1">
              <a:spcBef>
                <a:spcPts val="1000"/>
              </a:spcBef>
            </a:pPr>
            <a:r>
              <a:rPr lang="zh-CN" altLang="en-US" dirty="0">
                <a:solidFill>
                  <a:srgbClr val="0000FF"/>
                </a:solidFill>
              </a:rPr>
              <a:t>循环水处理系统</a:t>
            </a:r>
            <a:r>
              <a:rPr lang="zh-CN" altLang="en-US" dirty="0"/>
              <a:t>包括固液分离装置、流着净化装置、生化反应器、泡沫分离</a:t>
            </a:r>
            <a:r>
              <a:rPr lang="en-US" altLang="zh-CN" dirty="0"/>
              <a:t>-</a:t>
            </a:r>
            <a:r>
              <a:rPr lang="zh-CN" altLang="en-US" dirty="0"/>
              <a:t>臭氧消毒装置、纯氧注入装置</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14" name="图片 13"/>
          <p:cNvPicPr>
            <a:picLocks noChangeAspect="1"/>
          </p:cNvPicPr>
          <p:nvPr/>
        </p:nvPicPr>
        <p:blipFill>
          <a:blip r:embed="rId3"/>
          <a:stretch>
            <a:fillRect/>
          </a:stretch>
        </p:blipFill>
        <p:spPr>
          <a:xfrm>
            <a:off x="6134100" y="2154073"/>
            <a:ext cx="5219700" cy="3717391"/>
          </a:xfrm>
          <a:prstGeom prst="rect">
            <a:avLst/>
          </a:prstGeom>
        </p:spPr>
      </p:pic>
      <p:pic>
        <p:nvPicPr>
          <p:cNvPr id="6146" name="Picture 2" descr="See the source image">
            <a:extLst>
              <a:ext uri="{FF2B5EF4-FFF2-40B4-BE49-F238E27FC236}">
                <a16:creationId xmlns:a16="http://schemas.microsoft.com/office/drawing/2014/main" id="{7D7AB636-1E4E-039D-E763-68293C89F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928" y="2154073"/>
            <a:ext cx="4771973" cy="371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555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FAF0F63-A47F-5568-3CD1-C3790FD6BFEB}"/>
              </a:ext>
            </a:extLst>
          </p:cNvPr>
          <p:cNvPicPr>
            <a:picLocks noChangeAspect="1"/>
          </p:cNvPicPr>
          <p:nvPr/>
        </p:nvPicPr>
        <p:blipFill>
          <a:blip r:embed="rId3"/>
          <a:stretch>
            <a:fillRect/>
          </a:stretch>
        </p:blipFill>
        <p:spPr>
          <a:xfrm>
            <a:off x="5671579" y="2403583"/>
            <a:ext cx="4260782" cy="3998710"/>
          </a:xfrm>
          <a:prstGeom prst="rect">
            <a:avLst/>
          </a:prstGeom>
        </p:spPr>
      </p:pic>
      <p:pic>
        <p:nvPicPr>
          <p:cNvPr id="7178" name="Picture 10">
            <a:extLst>
              <a:ext uri="{FF2B5EF4-FFF2-40B4-BE49-F238E27FC236}">
                <a16:creationId xmlns:a16="http://schemas.microsoft.com/office/drawing/2014/main" id="{2C3FAA04-2183-95B6-6E28-AA6B6C0A1B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996" t="2062" r="41996" b="13539"/>
          <a:stretch/>
        </p:blipFill>
        <p:spPr bwMode="auto">
          <a:xfrm>
            <a:off x="3094903" y="2317644"/>
            <a:ext cx="527723" cy="2318523"/>
          </a:xfrm>
          <a:prstGeom prst="rect">
            <a:avLst/>
          </a:prstGeom>
          <a:noFill/>
          <a:extLst>
            <a:ext uri="{909E8E84-426E-40DD-AFC4-6F175D3DCCD1}">
              <a14:hiddenFill xmlns:a14="http://schemas.microsoft.com/office/drawing/2010/main">
                <a:solidFill>
                  <a:srgbClr val="FFFFFF"/>
                </a:solidFill>
              </a14:hiddenFill>
            </a:ext>
          </a:extLst>
        </p:spPr>
      </p:pic>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二、智慧陆基工厂养殖</a:t>
            </a:r>
            <a:endParaRPr lang="en-US" altLang="zh-CN" dirty="0"/>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pPr marL="228600" lvl="1">
              <a:spcBef>
                <a:spcPts val="1000"/>
              </a:spcBef>
            </a:pPr>
            <a:r>
              <a:rPr lang="zh-CN" altLang="en-US" dirty="0">
                <a:solidFill>
                  <a:srgbClr val="0000FF"/>
                </a:solidFill>
              </a:rPr>
              <a:t>水质环境测控系统：</a:t>
            </a:r>
            <a:r>
              <a:rPr lang="zh-CN" altLang="en-US" dirty="0"/>
              <a:t>包括智能水质传感器、数据采集终端、智能控制终端，实现对溶解氧浓度、</a:t>
            </a:r>
            <a:r>
              <a:rPr lang="en-US" altLang="zh-CN" dirty="0"/>
              <a:t>pH</a:t>
            </a:r>
            <a:r>
              <a:rPr lang="zh-CN" altLang="en-US" dirty="0"/>
              <a:t>值、电导率、温度、三氮浓度等水质参数的实时采集处理以及增氧机、循环泵、压缩机等设备在线控制。</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7174" name="Picture 6">
            <a:extLst>
              <a:ext uri="{FF2B5EF4-FFF2-40B4-BE49-F238E27FC236}">
                <a16:creationId xmlns:a16="http://schemas.microsoft.com/office/drawing/2014/main" id="{CF8B6179-A1AD-4F72-5CA9-5E48FE2E0C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976" t="17172" r="32894" b="10378"/>
          <a:stretch/>
        </p:blipFill>
        <p:spPr bwMode="auto">
          <a:xfrm>
            <a:off x="1459508" y="2650275"/>
            <a:ext cx="903672" cy="175266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EB9E4A17-C624-3624-3AF0-47FE237B87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103" t="3870" r="38163" b="9828"/>
          <a:stretch/>
        </p:blipFill>
        <p:spPr bwMode="auto">
          <a:xfrm>
            <a:off x="2392379" y="2598357"/>
            <a:ext cx="589727" cy="2045617"/>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查看源图像">
            <a:extLst>
              <a:ext uri="{FF2B5EF4-FFF2-40B4-BE49-F238E27FC236}">
                <a16:creationId xmlns:a16="http://schemas.microsoft.com/office/drawing/2014/main" id="{38892E0B-3236-DAC6-4FBF-3A8D672403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036" y="4636166"/>
            <a:ext cx="1014791" cy="1249686"/>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查看源图像">
            <a:extLst>
              <a:ext uri="{FF2B5EF4-FFF2-40B4-BE49-F238E27FC236}">
                <a16:creationId xmlns:a16="http://schemas.microsoft.com/office/drawing/2014/main" id="{33B5D9A7-A954-993B-DB9B-9422EADE96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6537" y="4620677"/>
            <a:ext cx="1569563" cy="1569563"/>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查看源图像">
            <a:extLst>
              <a:ext uri="{FF2B5EF4-FFF2-40B4-BE49-F238E27FC236}">
                <a16:creationId xmlns:a16="http://schemas.microsoft.com/office/drawing/2014/main" id="{24964B73-22C4-9A30-CEE6-B17BE8FB3A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3840" y="4500787"/>
            <a:ext cx="1965917" cy="1569563"/>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a:extLst>
              <a:ext uri="{FF2B5EF4-FFF2-40B4-BE49-F238E27FC236}">
                <a16:creationId xmlns:a16="http://schemas.microsoft.com/office/drawing/2014/main" id="{56F6A456-680A-64BC-1C71-FB3BC42A5CA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4948" t="5267" r="44071" b="9828"/>
          <a:stretch/>
        </p:blipFill>
        <p:spPr bwMode="auto">
          <a:xfrm>
            <a:off x="3807922" y="2460397"/>
            <a:ext cx="359824" cy="2318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862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62ED4BB-9AEF-434F-B7C7-2B5DF8098B9C}"/>
              </a:ext>
            </a:extLst>
          </p:cNvPr>
          <p:cNvSpPr>
            <a:spLocks noGrp="1"/>
          </p:cNvSpPr>
          <p:nvPr>
            <p:ph type="title"/>
          </p:nvPr>
        </p:nvSpPr>
        <p:spPr/>
        <p:txBody>
          <a:bodyPr/>
          <a:lstStyle/>
          <a:p>
            <a:r>
              <a:rPr lang="zh-CN" altLang="en-US" dirty="0"/>
              <a:t>第一节 智慧渔业概述</a:t>
            </a:r>
          </a:p>
        </p:txBody>
      </p:sp>
      <p:sp>
        <p:nvSpPr>
          <p:cNvPr id="5" name="文本框 4">
            <a:extLst>
              <a:ext uri="{FF2B5EF4-FFF2-40B4-BE49-F238E27FC236}">
                <a16:creationId xmlns:a16="http://schemas.microsoft.com/office/drawing/2014/main" id="{5F976A0F-4C6C-44DB-8A13-CAEE066E1F52}"/>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2740647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二、智慧陆基工厂养殖</a:t>
            </a:r>
            <a:endParaRPr lang="en-US" altLang="zh-CN" dirty="0"/>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pPr marL="228600" lvl="1">
              <a:spcBef>
                <a:spcPts val="1000"/>
              </a:spcBef>
            </a:pPr>
            <a:r>
              <a:rPr lang="zh-CN" altLang="en-US" dirty="0">
                <a:solidFill>
                  <a:srgbClr val="0000FF"/>
                </a:solidFill>
              </a:rPr>
              <a:t>自动收获系统：</a:t>
            </a:r>
            <a:r>
              <a:rPr lang="zh-CN" altLang="en-US" dirty="0"/>
              <a:t>主要依靠牵引装置、卷扬机、滑轨、吸鱼泵、分鱼机等</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20" name="图片 19">
            <a:extLst>
              <a:ext uri="{FF2B5EF4-FFF2-40B4-BE49-F238E27FC236}">
                <a16:creationId xmlns:a16="http://schemas.microsoft.com/office/drawing/2014/main" id="{7241FC00-3EAE-481F-9247-08BF5D1BD0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911" y="2255079"/>
            <a:ext cx="3886200" cy="2914650"/>
          </a:xfrm>
          <a:prstGeom prst="rect">
            <a:avLst/>
          </a:prstGeom>
        </p:spPr>
      </p:pic>
      <p:pic>
        <p:nvPicPr>
          <p:cNvPr id="21" name="图片 20">
            <a:extLst>
              <a:ext uri="{FF2B5EF4-FFF2-40B4-BE49-F238E27FC236}">
                <a16:creationId xmlns:a16="http://schemas.microsoft.com/office/drawing/2014/main" id="{9AEF3C22-D56C-4054-AC25-CFC7AC917429}"/>
              </a:ext>
            </a:extLst>
          </p:cNvPr>
          <p:cNvPicPr/>
          <p:nvPr/>
        </p:nvPicPr>
        <p:blipFill>
          <a:blip r:embed="rId4"/>
          <a:stretch>
            <a:fillRect/>
          </a:stretch>
        </p:blipFill>
        <p:spPr>
          <a:xfrm>
            <a:off x="5326383" y="2202633"/>
            <a:ext cx="2514600" cy="3019542"/>
          </a:xfrm>
          <a:prstGeom prst="rect">
            <a:avLst/>
          </a:prstGeom>
        </p:spPr>
      </p:pic>
      <p:pic>
        <p:nvPicPr>
          <p:cNvPr id="22" name="图片 21">
            <a:extLst>
              <a:ext uri="{FF2B5EF4-FFF2-40B4-BE49-F238E27FC236}">
                <a16:creationId xmlns:a16="http://schemas.microsoft.com/office/drawing/2014/main" id="{3099B690-61C5-4750-B600-939F46B07EEF}"/>
              </a:ext>
            </a:extLst>
          </p:cNvPr>
          <p:cNvPicPr/>
          <p:nvPr/>
        </p:nvPicPr>
        <p:blipFill>
          <a:blip r:embed="rId5"/>
          <a:stretch>
            <a:fillRect/>
          </a:stretch>
        </p:blipFill>
        <p:spPr>
          <a:xfrm>
            <a:off x="8189528" y="2202633"/>
            <a:ext cx="3279775" cy="3238617"/>
          </a:xfrm>
          <a:prstGeom prst="rect">
            <a:avLst/>
          </a:prstGeom>
        </p:spPr>
      </p:pic>
      <p:sp>
        <p:nvSpPr>
          <p:cNvPr id="23" name="文本框 22"/>
          <p:cNvSpPr txBox="1"/>
          <p:nvPr/>
        </p:nvSpPr>
        <p:spPr>
          <a:xfrm>
            <a:off x="4501424" y="5507905"/>
            <a:ext cx="4267200" cy="461665"/>
          </a:xfrm>
          <a:prstGeom prst="rect">
            <a:avLst/>
          </a:prstGeom>
          <a:noFill/>
        </p:spPr>
        <p:txBody>
          <a:bodyPr wrap="square" rtlCol="0">
            <a:spAutoFit/>
          </a:bodyPr>
          <a:lstStyle/>
          <a:p>
            <a:r>
              <a:rPr lang="zh-CN" altLang="en-US" sz="2400" dirty="0"/>
              <a:t>吸鱼泵、分鱼机实物与原理图</a:t>
            </a:r>
          </a:p>
        </p:txBody>
      </p:sp>
    </p:spTree>
    <p:extLst>
      <p:ext uri="{BB962C8B-B14F-4D97-AF65-F5344CB8AC3E}">
        <p14:creationId xmlns:p14="http://schemas.microsoft.com/office/powerpoint/2010/main" val="2316776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三、智慧网箱养殖</a:t>
            </a:r>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pPr marL="228600" lvl="1">
              <a:spcBef>
                <a:spcPts val="1000"/>
              </a:spcBef>
            </a:pPr>
            <a:r>
              <a:rPr lang="zh-CN" altLang="en-US" dirty="0">
                <a:solidFill>
                  <a:srgbClr val="0000FF"/>
                </a:solidFill>
              </a:rPr>
              <a:t>智慧网箱养殖关键配套系统与装备</a:t>
            </a:r>
            <a:r>
              <a:rPr lang="zh-CN" altLang="en-US" dirty="0"/>
              <a:t>主要包括智能投饵、智能洗网、吸鱼泵、活鱼运输、气力卸鱼、水下监视器、起网机、预警系统和大型智能化养殖管理平台等方面。</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11" name="图片 10" descr="482166153.jpg">
            <a:extLst>
              <a:ext uri="{FF2B5EF4-FFF2-40B4-BE49-F238E27FC236}">
                <a16:creationId xmlns:a16="http://schemas.microsoft.com/office/drawing/2014/main" id="{AB84B37C-B84E-E06A-A07C-F8E95151065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96000" y="2494116"/>
            <a:ext cx="4462021" cy="3579510"/>
          </a:xfrm>
          <a:prstGeom prst="roundRect">
            <a:avLst/>
          </a:prstGeom>
        </p:spPr>
      </p:pic>
      <p:pic>
        <p:nvPicPr>
          <p:cNvPr id="8196" name="Picture 4" descr="查看源图像">
            <a:extLst>
              <a:ext uri="{FF2B5EF4-FFF2-40B4-BE49-F238E27FC236}">
                <a16:creationId xmlns:a16="http://schemas.microsoft.com/office/drawing/2014/main" id="{35807FA0-A0EE-3916-2E48-0C555999FC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9956" y="2540802"/>
            <a:ext cx="3759965" cy="3616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641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三、智慧网箱养殖</a:t>
            </a:r>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pPr marL="228600" lvl="1">
              <a:spcBef>
                <a:spcPts val="1000"/>
              </a:spcBef>
            </a:pPr>
            <a:r>
              <a:rPr lang="zh-CN" altLang="en-US" dirty="0">
                <a:solidFill>
                  <a:srgbClr val="0000FF"/>
                </a:solidFill>
              </a:rPr>
              <a:t>水下投喂系统：</a:t>
            </a:r>
            <a:r>
              <a:rPr lang="zh-CN" altLang="en-US" dirty="0"/>
              <a:t>由气泵将饵料吸入，确保饵料的均匀分散、养分高、保护鱼类免受寄生虫的困扰。</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5122" name="Picture 2" descr="See the source image">
            <a:extLst>
              <a:ext uri="{FF2B5EF4-FFF2-40B4-BE49-F238E27FC236}">
                <a16:creationId xmlns:a16="http://schemas.microsoft.com/office/drawing/2014/main" id="{77CE7920-E461-450D-01CB-9559D57DE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097" y="2237771"/>
            <a:ext cx="7596213" cy="3751599"/>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4"/>
          <a:stretch>
            <a:fillRect/>
          </a:stretch>
        </p:blipFill>
        <p:spPr>
          <a:xfrm>
            <a:off x="8001682" y="3808429"/>
            <a:ext cx="3117050" cy="1556932"/>
          </a:xfrm>
          <a:prstGeom prst="rect">
            <a:avLst/>
          </a:prstGeom>
        </p:spPr>
      </p:pic>
    </p:spTree>
    <p:extLst>
      <p:ext uri="{BB962C8B-B14F-4D97-AF65-F5344CB8AC3E}">
        <p14:creationId xmlns:p14="http://schemas.microsoft.com/office/powerpoint/2010/main" val="338237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三、智慧网箱养殖</a:t>
            </a:r>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pPr marL="228600" lvl="1">
              <a:spcBef>
                <a:spcPts val="1000"/>
              </a:spcBef>
            </a:pPr>
            <a:r>
              <a:rPr lang="zh-CN" altLang="en-US" dirty="0">
                <a:solidFill>
                  <a:srgbClr val="0000FF"/>
                </a:solidFill>
              </a:rPr>
              <a:t>网衣清洗系统</a:t>
            </a:r>
            <a:r>
              <a:rPr lang="zh-CN" altLang="en-US" dirty="0"/>
              <a:t>由水下机器人自动化去除网衣污损生物附着，提高网箱内外水体交换律，降低鱼病的发生。</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3" name="图片 2"/>
          <p:cNvPicPr>
            <a:picLocks noChangeAspect="1"/>
          </p:cNvPicPr>
          <p:nvPr/>
        </p:nvPicPr>
        <p:blipFill>
          <a:blip r:embed="rId3"/>
          <a:stretch>
            <a:fillRect/>
          </a:stretch>
        </p:blipFill>
        <p:spPr>
          <a:xfrm>
            <a:off x="4833313" y="2906321"/>
            <a:ext cx="3088269" cy="2540980"/>
          </a:xfrm>
          <a:prstGeom prst="rect">
            <a:avLst/>
          </a:prstGeom>
        </p:spPr>
      </p:pic>
      <p:pic>
        <p:nvPicPr>
          <p:cNvPr id="11" name="图片 10"/>
          <p:cNvPicPr>
            <a:picLocks noChangeAspect="1"/>
          </p:cNvPicPr>
          <p:nvPr/>
        </p:nvPicPr>
        <p:blipFill>
          <a:blip r:embed="rId4"/>
          <a:stretch>
            <a:fillRect/>
          </a:stretch>
        </p:blipFill>
        <p:spPr>
          <a:xfrm>
            <a:off x="7976099" y="2741158"/>
            <a:ext cx="3377701" cy="2715194"/>
          </a:xfrm>
          <a:prstGeom prst="rect">
            <a:avLst/>
          </a:prstGeom>
        </p:spPr>
      </p:pic>
      <p:pic>
        <p:nvPicPr>
          <p:cNvPr id="13" name="图片 12"/>
          <p:cNvPicPr>
            <a:picLocks noChangeAspect="1"/>
          </p:cNvPicPr>
          <p:nvPr/>
        </p:nvPicPr>
        <p:blipFill>
          <a:blip r:embed="rId5"/>
          <a:stretch>
            <a:fillRect/>
          </a:stretch>
        </p:blipFill>
        <p:spPr>
          <a:xfrm>
            <a:off x="1010653" y="2924423"/>
            <a:ext cx="3538881" cy="2531929"/>
          </a:xfrm>
          <a:prstGeom prst="rect">
            <a:avLst/>
          </a:prstGeom>
        </p:spPr>
      </p:pic>
    </p:spTree>
    <p:extLst>
      <p:ext uri="{BB962C8B-B14F-4D97-AF65-F5344CB8AC3E}">
        <p14:creationId xmlns:p14="http://schemas.microsoft.com/office/powerpoint/2010/main" val="3834129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三、智慧网箱养殖</a:t>
            </a:r>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pPr marL="228600" lvl="1">
              <a:spcBef>
                <a:spcPts val="1000"/>
              </a:spcBef>
            </a:pPr>
            <a:r>
              <a:rPr lang="zh-CN" altLang="en-US" dirty="0">
                <a:solidFill>
                  <a:srgbClr val="0000FF"/>
                </a:solidFill>
              </a:rPr>
              <a:t>自动巡检系统：</a:t>
            </a:r>
            <a:r>
              <a:rPr lang="zh-CN" altLang="en-US" dirty="0"/>
              <a:t>代替人工</a:t>
            </a:r>
            <a:r>
              <a:rPr lang="en-US" altLang="zh-CN" dirty="0"/>
              <a:t>24</a:t>
            </a:r>
            <a:r>
              <a:rPr lang="zh-CN" altLang="en-US" dirty="0"/>
              <a:t>小时不间断地对渔场的重要装备、设施、养殖对象等进行巡检，保证了无人渔场生产目标的健康发展和生产作业的顺利进行，有效地提高了渔场的经济效益。</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7"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5317" y="2682181"/>
            <a:ext cx="1165027" cy="332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0" descr="C:\Users\lzb\Desktop\1645504L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917" y="2603794"/>
            <a:ext cx="3048000" cy="166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5408" y="4344121"/>
            <a:ext cx="3086029" cy="180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水质传感器\欧盟合作\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6238" y="2560405"/>
            <a:ext cx="2392051" cy="356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2015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四、智慧海洋牧场养殖</a:t>
            </a:r>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a:bodyPr>
          <a:lstStyle/>
          <a:p>
            <a:pPr marL="228600" lvl="1">
              <a:spcBef>
                <a:spcPts val="1000"/>
              </a:spcBef>
            </a:pPr>
            <a:r>
              <a:rPr lang="zh-CN" altLang="en-US" dirty="0">
                <a:solidFill>
                  <a:srgbClr val="0000FF"/>
                </a:solidFill>
              </a:rPr>
              <a:t>定义</a:t>
            </a:r>
            <a:r>
              <a:rPr lang="zh-CN" altLang="en-US" b="1" dirty="0"/>
              <a:t>：</a:t>
            </a:r>
            <a:r>
              <a:rPr lang="zh-CN" altLang="en-US" dirty="0"/>
              <a:t>在海洋牧场建设中加入物联网、传感器、云计算等新技术</a:t>
            </a:r>
            <a:r>
              <a:rPr lang="en-US" altLang="zh-CN" dirty="0"/>
              <a:t>,</a:t>
            </a:r>
            <a:r>
              <a:rPr lang="zh-CN" altLang="en-US" dirty="0"/>
              <a:t>实现动态监测、灾害预警、水质分析、智能反应，即实现在实际运行中高度智能化、数字化、可视化</a:t>
            </a:r>
            <a:r>
              <a:rPr lang="en-US" altLang="zh-CN" dirty="0"/>
              <a:t>,</a:t>
            </a:r>
            <a:r>
              <a:rPr lang="zh-CN" altLang="en-US" dirty="0"/>
              <a:t>从而具有更高生产效率和环境抗风险能力的新型海洋牧场。</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pic>
        <p:nvPicPr>
          <p:cNvPr id="9220" name="Picture 4" descr="查看源图像">
            <a:extLst>
              <a:ext uri="{FF2B5EF4-FFF2-40B4-BE49-F238E27FC236}">
                <a16:creationId xmlns:a16="http://schemas.microsoft.com/office/drawing/2014/main" id="{014EB896-230C-CA5B-E414-741537672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522" y="2636720"/>
            <a:ext cx="10162094" cy="343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555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29DE0E-4D39-42D1-93AC-6CD5E4B1305F}"/>
              </a:ext>
            </a:extLst>
          </p:cNvPr>
          <p:cNvSpPr>
            <a:spLocks noGrp="1"/>
          </p:cNvSpPr>
          <p:nvPr>
            <p:ph type="title"/>
          </p:nvPr>
        </p:nvSpPr>
        <p:spPr/>
        <p:txBody>
          <a:bodyPr>
            <a:normAutofit/>
          </a:bodyPr>
          <a:lstStyle/>
          <a:p>
            <a:r>
              <a:rPr lang="zh-CN" altLang="en-US" dirty="0"/>
              <a:t>四、智慧海洋牧场养殖</a:t>
            </a:r>
          </a:p>
        </p:txBody>
      </p:sp>
      <p:sp>
        <p:nvSpPr>
          <p:cNvPr id="6" name="内容占位符 5">
            <a:extLst>
              <a:ext uri="{FF2B5EF4-FFF2-40B4-BE49-F238E27FC236}">
                <a16:creationId xmlns:a16="http://schemas.microsoft.com/office/drawing/2014/main" id="{065B147C-897D-47AC-8A8B-4A8B575DE51D}"/>
              </a:ext>
            </a:extLst>
          </p:cNvPr>
          <p:cNvSpPr>
            <a:spLocks noGrp="1"/>
          </p:cNvSpPr>
          <p:nvPr>
            <p:ph idx="1"/>
          </p:nvPr>
        </p:nvSpPr>
        <p:spPr/>
        <p:txBody>
          <a:bodyPr>
            <a:normAutofit lnSpcReduction="10000"/>
          </a:bodyPr>
          <a:lstStyle/>
          <a:p>
            <a:pPr marL="228600" lvl="1">
              <a:spcBef>
                <a:spcPts val="1000"/>
              </a:spcBef>
            </a:pPr>
            <a:r>
              <a:rPr lang="zh-CN" altLang="en-US" dirty="0">
                <a:solidFill>
                  <a:srgbClr val="0000FF"/>
                </a:solidFill>
              </a:rPr>
              <a:t>生境改造技术</a:t>
            </a:r>
            <a:r>
              <a:rPr lang="en-US" altLang="zh-CN" dirty="0">
                <a:solidFill>
                  <a:srgbClr val="0000FF"/>
                </a:solidFill>
              </a:rPr>
              <a:t>:</a:t>
            </a:r>
            <a:r>
              <a:rPr lang="zh-CN" altLang="en-US" dirty="0"/>
              <a:t>对近海海藻床受损、产卵场消失等生态系统荒漠化问题</a:t>
            </a:r>
            <a:r>
              <a:rPr lang="en-US" altLang="zh-CN" dirty="0"/>
              <a:t>,</a:t>
            </a:r>
            <a:r>
              <a:rPr lang="zh-CN" altLang="en-US" dirty="0"/>
              <a:t>根据海域水流、地质环境以及生物构成等情况</a:t>
            </a:r>
            <a:r>
              <a:rPr lang="en-US" altLang="zh-CN" dirty="0"/>
              <a:t>,</a:t>
            </a:r>
            <a:r>
              <a:rPr lang="zh-CN" altLang="en-US" dirty="0"/>
              <a:t>建设与生物相适应的生物栖息地。</a:t>
            </a:r>
            <a:endParaRPr lang="en-US" altLang="zh-CN" dirty="0"/>
          </a:p>
          <a:p>
            <a:pPr marL="228600" lvl="1">
              <a:spcBef>
                <a:spcPts val="1000"/>
              </a:spcBef>
            </a:pPr>
            <a:r>
              <a:rPr lang="zh-CN" altLang="en-US" dirty="0">
                <a:solidFill>
                  <a:srgbClr val="0000FF"/>
                </a:solidFill>
              </a:rPr>
              <a:t>增殖放流技术</a:t>
            </a:r>
            <a:r>
              <a:rPr lang="en-US" altLang="zh-CN" dirty="0">
                <a:solidFill>
                  <a:srgbClr val="0000FF"/>
                </a:solidFill>
              </a:rPr>
              <a:t>:</a:t>
            </a:r>
            <a:r>
              <a:rPr lang="zh-CN" altLang="en-US" dirty="0"/>
              <a:t>用人工方法直接向海洋、滩涂、江河、湖泊、水库等水域投放或移入渔业生物的卵子、幼体或成体</a:t>
            </a:r>
            <a:r>
              <a:rPr lang="en-US" altLang="zh-CN" dirty="0"/>
              <a:t>,</a:t>
            </a:r>
            <a:r>
              <a:rPr lang="zh-CN" altLang="en-US" dirty="0"/>
              <a:t>以恢复或增加种群的数量</a:t>
            </a:r>
            <a:r>
              <a:rPr lang="en-US" altLang="zh-CN" dirty="0"/>
              <a:t>,</a:t>
            </a:r>
            <a:r>
              <a:rPr lang="zh-CN" altLang="en-US" dirty="0"/>
              <a:t>改善和优化水域的群落结构。</a:t>
            </a:r>
            <a:endParaRPr lang="en-US" altLang="zh-CN" dirty="0"/>
          </a:p>
          <a:p>
            <a:pPr marL="228600" lvl="1">
              <a:spcBef>
                <a:spcPts val="1000"/>
              </a:spcBef>
            </a:pPr>
            <a:r>
              <a:rPr lang="zh-CN" altLang="en-US" dirty="0">
                <a:solidFill>
                  <a:srgbClr val="0000FF"/>
                </a:solidFill>
              </a:rPr>
              <a:t>行为驯化和控制技术</a:t>
            </a:r>
            <a:r>
              <a:rPr lang="en-US" altLang="zh-CN" dirty="0">
                <a:solidFill>
                  <a:srgbClr val="0000FF"/>
                </a:solidFill>
              </a:rPr>
              <a:t>:</a:t>
            </a:r>
            <a:r>
              <a:rPr lang="zh-CN" altLang="en-US" dirty="0"/>
              <a:t>通过海洋牧场资源关键种的行为研究</a:t>
            </a:r>
            <a:r>
              <a:rPr lang="en-US" altLang="zh-CN" dirty="0"/>
              <a:t>,</a:t>
            </a:r>
            <a:r>
              <a:rPr lang="zh-CN" altLang="en-US" dirty="0"/>
              <a:t>掌握其生理行为和生态特性</a:t>
            </a:r>
            <a:r>
              <a:rPr lang="en-US" altLang="zh-CN" dirty="0"/>
              <a:t>,</a:t>
            </a:r>
            <a:r>
              <a:rPr lang="zh-CN" altLang="en-US" dirty="0"/>
              <a:t>据此设计相应的控制设施。目的是控制生物在海洋牧场的生长繁殖、索饵、避敌行为以保持海洋牧场生物资源量。</a:t>
            </a:r>
            <a:endParaRPr lang="en-US" altLang="zh-CN" dirty="0"/>
          </a:p>
          <a:p>
            <a:pPr marL="228600" lvl="1">
              <a:spcBef>
                <a:spcPts val="1000"/>
              </a:spcBef>
            </a:pPr>
            <a:r>
              <a:rPr lang="zh-CN" altLang="en-US" dirty="0">
                <a:solidFill>
                  <a:srgbClr val="0000FF"/>
                </a:solidFill>
              </a:rPr>
              <a:t>生态与环境监测技术</a:t>
            </a:r>
            <a:r>
              <a:rPr lang="en-US" altLang="zh-CN" dirty="0">
                <a:solidFill>
                  <a:srgbClr val="0000FF"/>
                </a:solidFill>
              </a:rPr>
              <a:t>:</a:t>
            </a:r>
            <a:r>
              <a:rPr lang="zh-CN" altLang="en-US" dirty="0"/>
              <a:t>采用科学的方法</a:t>
            </a:r>
            <a:r>
              <a:rPr lang="en-US" altLang="zh-CN" dirty="0"/>
              <a:t>,</a:t>
            </a:r>
            <a:r>
              <a:rPr lang="zh-CN" altLang="en-US" dirty="0"/>
              <a:t>监测海洋牧场环境和资源质量及其发展变化趋势的各种数据的全过程</a:t>
            </a:r>
            <a:r>
              <a:rPr lang="en-US" altLang="zh-CN" dirty="0"/>
              <a:t>,</a:t>
            </a:r>
            <a:r>
              <a:rPr lang="zh-CN" altLang="en-US" dirty="0"/>
              <a:t>可为保护海洋牧场的环境和科学管理提供依据。</a:t>
            </a:r>
          </a:p>
        </p:txBody>
      </p:sp>
      <p:sp>
        <p:nvSpPr>
          <p:cNvPr id="5" name="文本框 4">
            <a:extLst>
              <a:ext uri="{FF2B5EF4-FFF2-40B4-BE49-F238E27FC236}">
                <a16:creationId xmlns:a16="http://schemas.microsoft.com/office/drawing/2014/main" id="{C1F8ED91-C7F7-4066-A19A-DA6390F4FFA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42355187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1A5DDF1-DF83-7A0B-6AC5-AF18830E486B}"/>
              </a:ext>
            </a:extLst>
          </p:cNvPr>
          <p:cNvSpPr>
            <a:spLocks noGrp="1"/>
          </p:cNvSpPr>
          <p:nvPr>
            <p:ph type="title"/>
          </p:nvPr>
        </p:nvSpPr>
        <p:spPr/>
        <p:txBody>
          <a:bodyPr>
            <a:normAutofit/>
          </a:bodyPr>
          <a:lstStyle/>
          <a:p>
            <a:pPr>
              <a:lnSpc>
                <a:spcPct val="150000"/>
              </a:lnSpc>
            </a:pPr>
            <a:r>
              <a:rPr lang="zh-CN" altLang="en-US" sz="2800" dirty="0"/>
              <a:t>教材配套网站 </a:t>
            </a:r>
            <a:r>
              <a:rPr lang="en-US" altLang="zh-CN" sz="2800" dirty="0">
                <a:hlinkClick r:id="rId2"/>
              </a:rPr>
              <a:t>www.zh.ag</a:t>
            </a:r>
            <a:br>
              <a:rPr lang="en-US" altLang="zh-CN" sz="2800" dirty="0"/>
            </a:br>
            <a:r>
              <a:rPr lang="zh-CN" altLang="en-US" sz="2800" dirty="0"/>
              <a:t>更新于</a:t>
            </a:r>
            <a:r>
              <a:rPr lang="en-US" altLang="zh-CN" sz="2800" dirty="0"/>
              <a:t>2022</a:t>
            </a:r>
            <a:r>
              <a:rPr lang="zh-CN" altLang="en-US" sz="2800" dirty="0"/>
              <a:t>年</a:t>
            </a:r>
            <a:r>
              <a:rPr lang="en-US" altLang="zh-CN" sz="2800" dirty="0"/>
              <a:t>10</a:t>
            </a:r>
            <a:r>
              <a:rPr lang="zh-CN" altLang="en-US" sz="2800" dirty="0"/>
              <a:t>月，期待收到您的反馈 </a:t>
            </a:r>
            <a:r>
              <a:rPr lang="en-US" altLang="zh-CN" sz="2800" dirty="0">
                <a:hlinkClick r:id="rId3"/>
              </a:rPr>
              <a:t>hang.xiong@outlook.com</a:t>
            </a:r>
            <a:endParaRPr lang="zh-CN" altLang="en-US" sz="2800" dirty="0"/>
          </a:p>
        </p:txBody>
      </p:sp>
    </p:spTree>
    <p:extLst>
      <p:ext uri="{BB962C8B-B14F-4D97-AF65-F5344CB8AC3E}">
        <p14:creationId xmlns:p14="http://schemas.microsoft.com/office/powerpoint/2010/main" val="1034303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F2D690-8EA5-09F7-D07F-47D57F23729A}"/>
              </a:ext>
            </a:extLst>
          </p:cNvPr>
          <p:cNvSpPr>
            <a:spLocks noGrp="1"/>
          </p:cNvSpPr>
          <p:nvPr>
            <p:ph type="title"/>
          </p:nvPr>
        </p:nvSpPr>
        <p:spPr/>
        <p:txBody>
          <a:bodyPr/>
          <a:lstStyle/>
          <a:p>
            <a:r>
              <a:rPr lang="zh-CN" altLang="en-US" dirty="0"/>
              <a:t>第一节 智慧渔业概述</a:t>
            </a:r>
            <a:endParaRPr lang="en-US" dirty="0"/>
          </a:p>
        </p:txBody>
      </p:sp>
      <p:sp>
        <p:nvSpPr>
          <p:cNvPr id="3" name="内容占位符 2">
            <a:extLst>
              <a:ext uri="{FF2B5EF4-FFF2-40B4-BE49-F238E27FC236}">
                <a16:creationId xmlns:a16="http://schemas.microsoft.com/office/drawing/2014/main" id="{B3C2A7C1-8093-9D44-8483-3626B38DF394}"/>
              </a:ext>
            </a:extLst>
          </p:cNvPr>
          <p:cNvSpPr>
            <a:spLocks noGrp="1"/>
          </p:cNvSpPr>
          <p:nvPr>
            <p:ph idx="1"/>
          </p:nvPr>
        </p:nvSpPr>
        <p:spPr/>
        <p:txBody>
          <a:bodyPr/>
          <a:lstStyle/>
          <a:p>
            <a:r>
              <a:rPr lang="zh-CN" altLang="en-US" b="1" dirty="0"/>
              <a:t>中国渔业发展</a:t>
            </a:r>
            <a:endParaRPr lang="en-US" altLang="zh-CN" b="1" dirty="0"/>
          </a:p>
          <a:p>
            <a:pPr lvl="1"/>
            <a:r>
              <a:rPr lang="zh-CN" altLang="en-US" dirty="0">
                <a:solidFill>
                  <a:srgbClr val="0000FF"/>
                </a:solidFill>
              </a:rPr>
              <a:t>养殖比例</a:t>
            </a:r>
            <a:r>
              <a:rPr lang="zh-CN" altLang="en-US" dirty="0"/>
              <a:t>：</a:t>
            </a:r>
            <a:r>
              <a:rPr lang="en-US" altLang="zh-CN" dirty="0"/>
              <a:t>1978—2019</a:t>
            </a:r>
            <a:r>
              <a:rPr lang="zh-CN" altLang="en-US" dirty="0"/>
              <a:t>年，水产人工养殖比例由最初的</a:t>
            </a:r>
            <a:r>
              <a:rPr lang="en-US" altLang="zh-CN" dirty="0">
                <a:solidFill>
                  <a:srgbClr val="0000FF"/>
                </a:solidFill>
              </a:rPr>
              <a:t>28.86%</a:t>
            </a:r>
            <a:r>
              <a:rPr lang="zh-CN" altLang="en-US" dirty="0"/>
              <a:t>提高到</a:t>
            </a:r>
            <a:r>
              <a:rPr lang="en-US" altLang="zh-CN" dirty="0">
                <a:solidFill>
                  <a:srgbClr val="0000FF"/>
                </a:solidFill>
              </a:rPr>
              <a:t>78%</a:t>
            </a:r>
            <a:r>
              <a:rPr lang="zh-CN" altLang="en-US" dirty="0"/>
              <a:t>。</a:t>
            </a:r>
          </a:p>
          <a:p>
            <a:pPr lvl="1"/>
            <a:r>
              <a:rPr lang="zh-CN" altLang="en-US" dirty="0">
                <a:solidFill>
                  <a:srgbClr val="0000FF"/>
                </a:solidFill>
              </a:rPr>
              <a:t>总产量</a:t>
            </a:r>
            <a:r>
              <a:rPr lang="zh-CN" altLang="en-US" dirty="0"/>
              <a:t>：</a:t>
            </a:r>
            <a:r>
              <a:rPr lang="en-US" altLang="zh-CN" dirty="0"/>
              <a:t>2012—2019</a:t>
            </a:r>
            <a:r>
              <a:rPr lang="zh-CN" altLang="en-US" dirty="0"/>
              <a:t>年，水产品总产量平均值为</a:t>
            </a:r>
            <a:r>
              <a:rPr lang="en-US" altLang="zh-CN" dirty="0">
                <a:solidFill>
                  <a:srgbClr val="0000FF"/>
                </a:solidFill>
              </a:rPr>
              <a:t>6435.73</a:t>
            </a:r>
            <a:r>
              <a:rPr lang="zh-CN" altLang="en-US" dirty="0">
                <a:solidFill>
                  <a:srgbClr val="0000FF"/>
                </a:solidFill>
              </a:rPr>
              <a:t>万吨</a:t>
            </a:r>
            <a:r>
              <a:rPr lang="en-US" altLang="zh-CN" dirty="0"/>
              <a:t>, </a:t>
            </a:r>
            <a:r>
              <a:rPr lang="zh-CN" altLang="en-US" dirty="0"/>
              <a:t>增长率在 </a:t>
            </a:r>
            <a:r>
              <a:rPr lang="en-US" altLang="zh-CN" dirty="0">
                <a:solidFill>
                  <a:srgbClr val="0000FF"/>
                </a:solidFill>
              </a:rPr>
              <a:t>3%~5%</a:t>
            </a:r>
            <a:r>
              <a:rPr lang="zh-CN" altLang="en-US" dirty="0">
                <a:solidFill>
                  <a:srgbClr val="0000FF"/>
                </a:solidFill>
              </a:rPr>
              <a:t>。</a:t>
            </a:r>
          </a:p>
          <a:p>
            <a:pPr lvl="1"/>
            <a:r>
              <a:rPr lang="zh-CN" altLang="en-US" dirty="0">
                <a:solidFill>
                  <a:srgbClr val="0000FF"/>
                </a:solidFill>
              </a:rPr>
              <a:t>总产值</a:t>
            </a:r>
            <a:r>
              <a:rPr lang="zh-CN" altLang="en-US" dirty="0"/>
              <a:t>：渔业总产值约占农林牧渔业总产值的</a:t>
            </a:r>
            <a:r>
              <a:rPr lang="en-US" altLang="zh-CN" dirty="0"/>
              <a:t>10%</a:t>
            </a:r>
            <a:r>
              <a:rPr lang="zh-CN" altLang="en-US" dirty="0"/>
              <a:t>，增速也由</a:t>
            </a:r>
            <a:r>
              <a:rPr lang="zh-CN" altLang="en-US" dirty="0">
                <a:solidFill>
                  <a:srgbClr val="0000FF"/>
                </a:solidFill>
              </a:rPr>
              <a:t>高速增长</a:t>
            </a:r>
            <a:r>
              <a:rPr lang="zh-CN" altLang="en-US" dirty="0"/>
              <a:t>平稳转向</a:t>
            </a:r>
            <a:r>
              <a:rPr lang="zh-CN" altLang="en-US" dirty="0">
                <a:solidFill>
                  <a:srgbClr val="0000FF"/>
                </a:solidFill>
              </a:rPr>
              <a:t>中高速</a:t>
            </a:r>
            <a:r>
              <a:rPr lang="zh-CN" altLang="en-US" dirty="0"/>
              <a:t>增长</a:t>
            </a:r>
            <a:endParaRPr lang="en-US" dirty="0"/>
          </a:p>
        </p:txBody>
      </p:sp>
      <p:sp>
        <p:nvSpPr>
          <p:cNvPr id="4" name="文本框 3">
            <a:extLst>
              <a:ext uri="{FF2B5EF4-FFF2-40B4-BE49-F238E27FC236}">
                <a16:creationId xmlns:a16="http://schemas.microsoft.com/office/drawing/2014/main" id="{E076AF19-500C-FF0C-CA4C-6142D1EBC205}"/>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167848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6E90A7-7F0E-22C5-758B-ADA4B616A7A2}"/>
              </a:ext>
            </a:extLst>
          </p:cNvPr>
          <p:cNvSpPr>
            <a:spLocks noGrp="1"/>
          </p:cNvSpPr>
          <p:nvPr>
            <p:ph type="title"/>
          </p:nvPr>
        </p:nvSpPr>
        <p:spPr/>
        <p:txBody>
          <a:bodyPr/>
          <a:lstStyle/>
          <a:p>
            <a:r>
              <a:rPr lang="zh-CN" altLang="en-US" dirty="0"/>
              <a:t>传统渔业存在的问题</a:t>
            </a:r>
            <a:endParaRPr lang="en-US" dirty="0"/>
          </a:p>
        </p:txBody>
      </p:sp>
      <p:sp>
        <p:nvSpPr>
          <p:cNvPr id="3" name="内容占位符 2">
            <a:extLst>
              <a:ext uri="{FF2B5EF4-FFF2-40B4-BE49-F238E27FC236}">
                <a16:creationId xmlns:a16="http://schemas.microsoft.com/office/drawing/2014/main" id="{D9B20700-5EF7-0B84-7B27-55650CC6A4F9}"/>
              </a:ext>
            </a:extLst>
          </p:cNvPr>
          <p:cNvSpPr>
            <a:spLocks noGrp="1"/>
          </p:cNvSpPr>
          <p:nvPr>
            <p:ph idx="1"/>
          </p:nvPr>
        </p:nvSpPr>
        <p:spPr/>
        <p:txBody>
          <a:bodyPr/>
          <a:lstStyle/>
          <a:p>
            <a:r>
              <a:rPr lang="zh-CN" altLang="en-US" b="1" dirty="0"/>
              <a:t>（一）资源与环境的双重约束</a:t>
            </a:r>
            <a:endParaRPr lang="en-US" altLang="zh-CN" b="1" dirty="0"/>
          </a:p>
          <a:p>
            <a:pPr lvl="1"/>
            <a:r>
              <a:rPr lang="zh-CN" altLang="en-US" dirty="0"/>
              <a:t>渔业资源全球性衰竭</a:t>
            </a:r>
            <a:endParaRPr lang="en-US" altLang="zh-CN" dirty="0"/>
          </a:p>
          <a:p>
            <a:pPr lvl="2"/>
            <a:r>
              <a:rPr lang="zh-CN" altLang="en-US" dirty="0"/>
              <a:t>公海捕捞和去他国领海捕捞的限制越来越多</a:t>
            </a:r>
            <a:endParaRPr lang="en-US" altLang="zh-CN" dirty="0"/>
          </a:p>
          <a:p>
            <a:pPr lvl="1"/>
            <a:r>
              <a:rPr lang="zh-CN" altLang="en-US" dirty="0"/>
              <a:t>人类活动对渔业资源环境的威胁</a:t>
            </a:r>
            <a:endParaRPr lang="en-US" altLang="zh-CN" dirty="0"/>
          </a:p>
          <a:p>
            <a:pPr lvl="2"/>
            <a:r>
              <a:rPr lang="zh-CN" altLang="en-US" dirty="0"/>
              <a:t>例如工程建设、采砂等人类活动</a:t>
            </a:r>
            <a:endParaRPr lang="en-US" dirty="0"/>
          </a:p>
        </p:txBody>
      </p:sp>
      <p:sp>
        <p:nvSpPr>
          <p:cNvPr id="4" name="文本框 3">
            <a:extLst>
              <a:ext uri="{FF2B5EF4-FFF2-40B4-BE49-F238E27FC236}">
                <a16:creationId xmlns:a16="http://schemas.microsoft.com/office/drawing/2014/main" id="{7D47B4E0-2942-DAF8-8416-16A9E0A3E892}"/>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562362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2B6FE6-C801-5E96-D5E0-4C75934E3234}"/>
              </a:ext>
            </a:extLst>
          </p:cNvPr>
          <p:cNvSpPr>
            <a:spLocks noGrp="1"/>
          </p:cNvSpPr>
          <p:nvPr>
            <p:ph type="title"/>
          </p:nvPr>
        </p:nvSpPr>
        <p:spPr/>
        <p:txBody>
          <a:bodyPr/>
          <a:lstStyle/>
          <a:p>
            <a:r>
              <a:rPr lang="zh-CN" altLang="en-US" dirty="0"/>
              <a:t>传统渔业存在的问题</a:t>
            </a:r>
            <a:endParaRPr lang="en-US" dirty="0"/>
          </a:p>
        </p:txBody>
      </p:sp>
      <p:sp>
        <p:nvSpPr>
          <p:cNvPr id="3" name="内容占位符 2">
            <a:extLst>
              <a:ext uri="{FF2B5EF4-FFF2-40B4-BE49-F238E27FC236}">
                <a16:creationId xmlns:a16="http://schemas.microsoft.com/office/drawing/2014/main" id="{73C1B740-E8EA-8B7F-6F46-8E4277468226}"/>
              </a:ext>
            </a:extLst>
          </p:cNvPr>
          <p:cNvSpPr>
            <a:spLocks noGrp="1"/>
          </p:cNvSpPr>
          <p:nvPr>
            <p:ph idx="1"/>
          </p:nvPr>
        </p:nvSpPr>
        <p:spPr/>
        <p:txBody>
          <a:bodyPr/>
          <a:lstStyle/>
          <a:p>
            <a:r>
              <a:rPr lang="zh-CN" altLang="en-US" b="1" dirty="0"/>
              <a:t>（二）水产养殖数量规模和质量效益不平衡，高质量发展不充分</a:t>
            </a:r>
            <a:endParaRPr lang="en-US" altLang="zh-CN" b="1" dirty="0"/>
          </a:p>
          <a:p>
            <a:pPr lvl="1"/>
            <a:r>
              <a:rPr lang="zh-CN" altLang="en-US" dirty="0"/>
              <a:t>养殖品种单一，结构雷同</a:t>
            </a:r>
          </a:p>
          <a:p>
            <a:pPr lvl="1"/>
            <a:r>
              <a:rPr lang="zh-CN" altLang="en-US" dirty="0"/>
              <a:t>养殖方式落后，新的优良品种较少，名特优产品的养殖比例低</a:t>
            </a:r>
            <a:endParaRPr lang="en-US" altLang="zh-CN" dirty="0"/>
          </a:p>
          <a:p>
            <a:pPr lvl="1"/>
            <a:r>
              <a:rPr lang="zh-CN" altLang="en-US" dirty="0"/>
              <a:t>“三鱼两药”等水产品质量安全问题时有发生</a:t>
            </a:r>
            <a:endParaRPr lang="en-US" altLang="zh-CN" dirty="0"/>
          </a:p>
          <a:p>
            <a:pPr lvl="1"/>
            <a:r>
              <a:rPr lang="zh-CN" altLang="en-US" dirty="0"/>
              <a:t>劳动力、饲料价格等生产成本不断上升</a:t>
            </a:r>
          </a:p>
          <a:p>
            <a:pPr marL="0" indent="0">
              <a:buNone/>
            </a:pPr>
            <a:endParaRPr lang="zh-CN" altLang="en-US" dirty="0"/>
          </a:p>
          <a:p>
            <a:endParaRPr lang="zh-CN" altLang="en-US" dirty="0"/>
          </a:p>
          <a:p>
            <a:endParaRPr lang="en-US" altLang="zh-CN" dirty="0"/>
          </a:p>
          <a:p>
            <a:endParaRPr lang="en-US" dirty="0"/>
          </a:p>
        </p:txBody>
      </p:sp>
      <p:sp>
        <p:nvSpPr>
          <p:cNvPr id="4" name="文本框 3">
            <a:extLst>
              <a:ext uri="{FF2B5EF4-FFF2-40B4-BE49-F238E27FC236}">
                <a16:creationId xmlns:a16="http://schemas.microsoft.com/office/drawing/2014/main" id="{63A22938-5A59-B4CA-33DB-E3367287CF3C}"/>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2510426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4D0823-9495-1177-657C-B18991AA5B77}"/>
              </a:ext>
            </a:extLst>
          </p:cNvPr>
          <p:cNvSpPr>
            <a:spLocks noGrp="1"/>
          </p:cNvSpPr>
          <p:nvPr>
            <p:ph type="title"/>
          </p:nvPr>
        </p:nvSpPr>
        <p:spPr/>
        <p:txBody>
          <a:bodyPr/>
          <a:lstStyle/>
          <a:p>
            <a:r>
              <a:rPr lang="zh-CN" altLang="en-US" dirty="0"/>
              <a:t>传统渔业存在的问题</a:t>
            </a:r>
            <a:endParaRPr lang="en-US" dirty="0"/>
          </a:p>
        </p:txBody>
      </p:sp>
      <p:sp>
        <p:nvSpPr>
          <p:cNvPr id="3" name="内容占位符 2">
            <a:extLst>
              <a:ext uri="{FF2B5EF4-FFF2-40B4-BE49-F238E27FC236}">
                <a16:creationId xmlns:a16="http://schemas.microsoft.com/office/drawing/2014/main" id="{302B213A-5FB4-EFBE-A8F6-6E511B7D1344}"/>
              </a:ext>
            </a:extLst>
          </p:cNvPr>
          <p:cNvSpPr>
            <a:spLocks noGrp="1"/>
          </p:cNvSpPr>
          <p:nvPr>
            <p:ph idx="1"/>
          </p:nvPr>
        </p:nvSpPr>
        <p:spPr/>
        <p:txBody>
          <a:bodyPr/>
          <a:lstStyle/>
          <a:p>
            <a:r>
              <a:rPr lang="zh-CN" altLang="en-US" b="1" dirty="0"/>
              <a:t>（三）企业转型升级压力较大</a:t>
            </a:r>
            <a:endParaRPr lang="en-US" altLang="zh-CN" b="1" dirty="0"/>
          </a:p>
          <a:p>
            <a:pPr lvl="1"/>
            <a:r>
              <a:rPr lang="zh-CN" altLang="en-US" dirty="0"/>
              <a:t>产业结构不平衡</a:t>
            </a:r>
            <a:endParaRPr lang="en-US" altLang="zh-CN" dirty="0"/>
          </a:p>
          <a:p>
            <a:pPr lvl="1"/>
            <a:r>
              <a:rPr lang="zh-CN" altLang="en-US" dirty="0"/>
              <a:t>产业结构性供给不足</a:t>
            </a:r>
            <a:endParaRPr lang="en-US" altLang="zh-CN" dirty="0"/>
          </a:p>
          <a:p>
            <a:pPr lvl="1"/>
            <a:r>
              <a:rPr lang="zh-CN" altLang="en-US" dirty="0"/>
              <a:t>绿色健康的高质量渔业发展不充分</a:t>
            </a:r>
            <a:endParaRPr lang="en-US" altLang="zh-CN" dirty="0"/>
          </a:p>
          <a:p>
            <a:endParaRPr lang="zh-CN" altLang="en-US" dirty="0"/>
          </a:p>
          <a:p>
            <a:endParaRPr lang="en-US" dirty="0"/>
          </a:p>
        </p:txBody>
      </p:sp>
      <p:sp>
        <p:nvSpPr>
          <p:cNvPr id="4" name="文本框 3">
            <a:extLst>
              <a:ext uri="{FF2B5EF4-FFF2-40B4-BE49-F238E27FC236}">
                <a16:creationId xmlns:a16="http://schemas.microsoft.com/office/drawing/2014/main" id="{BD4C6DB4-2231-9850-1246-1657B6D3E2F2}"/>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4057325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525BB7-368C-2A00-C7E0-E4A8DF3F0439}"/>
              </a:ext>
            </a:extLst>
          </p:cNvPr>
          <p:cNvSpPr>
            <a:spLocks noGrp="1"/>
          </p:cNvSpPr>
          <p:nvPr>
            <p:ph type="title"/>
          </p:nvPr>
        </p:nvSpPr>
        <p:spPr/>
        <p:txBody>
          <a:bodyPr/>
          <a:lstStyle/>
          <a:p>
            <a:r>
              <a:rPr lang="zh-CN" altLang="en-US" dirty="0"/>
              <a:t>概念</a:t>
            </a:r>
            <a:endParaRPr lang="en-US" dirty="0"/>
          </a:p>
        </p:txBody>
      </p:sp>
      <p:sp>
        <p:nvSpPr>
          <p:cNvPr id="3" name="内容占位符 2">
            <a:extLst>
              <a:ext uri="{FF2B5EF4-FFF2-40B4-BE49-F238E27FC236}">
                <a16:creationId xmlns:a16="http://schemas.microsoft.com/office/drawing/2014/main" id="{2C95B97C-5E8A-4439-4FC5-8EE099426627}"/>
              </a:ext>
            </a:extLst>
          </p:cNvPr>
          <p:cNvSpPr>
            <a:spLocks noGrp="1"/>
          </p:cNvSpPr>
          <p:nvPr>
            <p:ph idx="1"/>
          </p:nvPr>
        </p:nvSpPr>
        <p:spPr/>
        <p:txBody>
          <a:bodyPr/>
          <a:lstStyle/>
          <a:p>
            <a:r>
              <a:rPr lang="zh-CN" altLang="en-US" dirty="0">
                <a:solidFill>
                  <a:srgbClr val="0000FF"/>
                </a:solidFill>
              </a:rPr>
              <a:t>定义</a:t>
            </a:r>
            <a:r>
              <a:rPr lang="zh-CN" altLang="en-US" dirty="0"/>
              <a:t>：智慧渔业是运用物联网、大数据、人工智能、智能装备、移动互联网等现代信息技术，深入开发和利用渔业信息资源，与渔业生产、经营管理、市场流通、资源环境等重点工作融合为主线，</a:t>
            </a:r>
            <a:r>
              <a:rPr lang="zh-CN" altLang="en-US" dirty="0">
                <a:solidFill>
                  <a:srgbClr val="0000FF"/>
                </a:solidFill>
              </a:rPr>
              <a:t>全面提高渔业生产智能化、经验网络化、管理数据化、服务在线化水平的过程</a:t>
            </a:r>
            <a:r>
              <a:rPr lang="zh-CN" altLang="en-US" dirty="0"/>
              <a:t>。</a:t>
            </a:r>
            <a:endParaRPr lang="en-US" altLang="zh-CN" dirty="0"/>
          </a:p>
          <a:p>
            <a:r>
              <a:rPr lang="zh-CN" altLang="en-US" dirty="0">
                <a:solidFill>
                  <a:srgbClr val="0000FF"/>
                </a:solidFill>
              </a:rPr>
              <a:t>本质</a:t>
            </a:r>
            <a:r>
              <a:rPr lang="zh-CN" altLang="en-US" dirty="0"/>
              <a:t>：降低企业的经营成本、顾客的选择成本和政府的监督成本。</a:t>
            </a:r>
            <a:endParaRPr lang="en-US" dirty="0"/>
          </a:p>
        </p:txBody>
      </p:sp>
      <p:sp>
        <p:nvSpPr>
          <p:cNvPr id="4" name="文本框 3">
            <a:extLst>
              <a:ext uri="{FF2B5EF4-FFF2-40B4-BE49-F238E27FC236}">
                <a16:creationId xmlns:a16="http://schemas.microsoft.com/office/drawing/2014/main" id="{5B5B699A-07AA-691B-383A-EF229AA3F688}"/>
              </a:ext>
            </a:extLst>
          </p:cNvPr>
          <p:cNvSpPr txBox="1"/>
          <p:nvPr/>
        </p:nvSpPr>
        <p:spPr>
          <a:xfrm>
            <a:off x="9918289" y="6261143"/>
            <a:ext cx="1667444" cy="338554"/>
          </a:xfrm>
          <a:prstGeom prst="rect">
            <a:avLst/>
          </a:prstGeom>
          <a:noFill/>
        </p:spPr>
        <p:txBody>
          <a:bodyPr wrap="none" rtlCol="0">
            <a:spAutoFit/>
          </a:bodyPr>
          <a:lstStyle/>
          <a:p>
            <a:pPr algn="r"/>
            <a:r>
              <a:rPr lang="zh-CN" altLang="en-US" sz="1600" dirty="0">
                <a:solidFill>
                  <a:schemeClr val="bg1">
                    <a:lumMod val="65000"/>
                  </a:schemeClr>
                </a:solidFill>
              </a:rPr>
              <a:t>第八章 智慧渔业</a:t>
            </a:r>
          </a:p>
        </p:txBody>
      </p:sp>
    </p:spTree>
    <p:extLst>
      <p:ext uri="{BB962C8B-B14F-4D97-AF65-F5344CB8AC3E}">
        <p14:creationId xmlns:p14="http://schemas.microsoft.com/office/powerpoint/2010/main" val="792099585"/>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2298</TotalTime>
  <Words>2908</Words>
  <Application>Microsoft Office PowerPoint</Application>
  <PresentationFormat>宽屏</PresentationFormat>
  <Paragraphs>248</Paragraphs>
  <Slides>47</Slides>
  <Notes>18</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1</vt:i4>
      </vt:variant>
      <vt:variant>
        <vt:lpstr>幻灯片标题</vt:lpstr>
      </vt:variant>
      <vt:variant>
        <vt:i4>47</vt:i4>
      </vt:variant>
    </vt:vector>
  </HeadingPairs>
  <TitlesOfParts>
    <vt:vector size="56" baseType="lpstr">
      <vt:lpstr>等线</vt:lpstr>
      <vt:lpstr>黑体</vt:lpstr>
      <vt:lpstr>Arial</vt:lpstr>
      <vt:lpstr>Calibri</vt:lpstr>
      <vt:lpstr>Calibri Light</vt:lpstr>
      <vt:lpstr>Times New Roman</vt:lpstr>
      <vt:lpstr>Wingdings</vt:lpstr>
      <vt:lpstr>Office 主题​​</vt:lpstr>
      <vt:lpstr>Visio.Drawing.15</vt:lpstr>
      <vt:lpstr>PowerPoint 演示文稿</vt:lpstr>
      <vt:lpstr>PowerPoint 演示文稿</vt:lpstr>
      <vt:lpstr>本章目录</vt:lpstr>
      <vt:lpstr>第一节 智慧渔业概述</vt:lpstr>
      <vt:lpstr>第一节 智慧渔业概述</vt:lpstr>
      <vt:lpstr>传统渔业存在的问题</vt:lpstr>
      <vt:lpstr>传统渔业存在的问题</vt:lpstr>
      <vt:lpstr>传统渔业存在的问题</vt:lpstr>
      <vt:lpstr>概念</vt:lpstr>
      <vt:lpstr>概念</vt:lpstr>
      <vt:lpstr>第二节 智慧渔业关键技术</vt:lpstr>
      <vt:lpstr>一、物联网与智慧渔业</vt:lpstr>
      <vt:lpstr>基于物联网的智慧渔业智能管控系统</vt:lpstr>
      <vt:lpstr>二、大数据与智慧渔业</vt:lpstr>
      <vt:lpstr>人工智能与智慧渔业</vt:lpstr>
      <vt:lpstr>三、人工智能与智慧渔业</vt:lpstr>
      <vt:lpstr>四、智能装备与智慧渔业</vt:lpstr>
      <vt:lpstr>四、智能装备与智慧渔业</vt:lpstr>
      <vt:lpstr>五、机器人与智慧渔业</vt:lpstr>
      <vt:lpstr>五、机器人与智慧渔业</vt:lpstr>
      <vt:lpstr>六、云管控平台与智慧渔业</vt:lpstr>
      <vt:lpstr>六、云管控平台与智慧渔业</vt:lpstr>
      <vt:lpstr>六、云管控平台与智慧渔业</vt:lpstr>
      <vt:lpstr>第三节 智慧渔业的系统组成</vt:lpstr>
      <vt:lpstr>一、基础设施系统</vt:lpstr>
      <vt:lpstr>一、基础设施系统</vt:lpstr>
      <vt:lpstr>一、基础设施系统</vt:lpstr>
      <vt:lpstr>二、作业装备系统</vt:lpstr>
      <vt:lpstr>三、测控装备系统</vt:lpstr>
      <vt:lpstr>四、水产养殖云管控平台</vt:lpstr>
      <vt:lpstr>第四节 智慧渔业应用场景</vt:lpstr>
      <vt:lpstr>一、智慧池塘养殖</vt:lpstr>
      <vt:lpstr>一、智慧池塘养殖</vt:lpstr>
      <vt:lpstr>一、智慧池塘养殖</vt:lpstr>
      <vt:lpstr>一、智慧池塘养殖</vt:lpstr>
      <vt:lpstr>二、智慧陆基工厂养殖</vt:lpstr>
      <vt:lpstr>二、智慧陆基工厂养殖</vt:lpstr>
      <vt:lpstr>二、智慧陆基工厂养殖</vt:lpstr>
      <vt:lpstr>二、智慧陆基工厂养殖</vt:lpstr>
      <vt:lpstr>二、智慧陆基工厂养殖</vt:lpstr>
      <vt:lpstr>三、智慧网箱养殖</vt:lpstr>
      <vt:lpstr>三、智慧网箱养殖</vt:lpstr>
      <vt:lpstr>三、智慧网箱养殖</vt:lpstr>
      <vt:lpstr>三、智慧网箱养殖</vt:lpstr>
      <vt:lpstr>四、智慧海洋牧场养殖</vt:lpstr>
      <vt:lpstr>四、智慧海洋牧场养殖</vt:lpstr>
      <vt:lpstr>教材配套网站 www.zh.ag 更新于2022年10月，期待收到您的反馈 hang.xiong@outlook.com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Xiong Hang</dc:creator>
  <cp:lastModifiedBy>Xiong Hang</cp:lastModifiedBy>
  <cp:revision>121</cp:revision>
  <dcterms:created xsi:type="dcterms:W3CDTF">2022-06-20T07:29:03Z</dcterms:created>
  <dcterms:modified xsi:type="dcterms:W3CDTF">2022-10-16T11:00:54Z</dcterms:modified>
</cp:coreProperties>
</file>