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348" r:id="rId3"/>
    <p:sldId id="336" r:id="rId4"/>
    <p:sldId id="337" r:id="rId5"/>
    <p:sldId id="349" r:id="rId6"/>
    <p:sldId id="332" r:id="rId7"/>
    <p:sldId id="285" r:id="rId8"/>
    <p:sldId id="350" r:id="rId9"/>
    <p:sldId id="351" r:id="rId10"/>
    <p:sldId id="352" r:id="rId11"/>
    <p:sldId id="353" r:id="rId12"/>
    <p:sldId id="338" r:id="rId13"/>
    <p:sldId id="303" r:id="rId14"/>
    <p:sldId id="286" r:id="rId15"/>
    <p:sldId id="354" r:id="rId16"/>
    <p:sldId id="355" r:id="rId17"/>
    <p:sldId id="356" r:id="rId18"/>
    <p:sldId id="357" r:id="rId19"/>
    <p:sldId id="358" r:id="rId20"/>
    <p:sldId id="287" r:id="rId21"/>
    <p:sldId id="359" r:id="rId22"/>
    <p:sldId id="376" r:id="rId23"/>
    <p:sldId id="377" r:id="rId24"/>
    <p:sldId id="378"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75" r:id="rId39"/>
    <p:sldId id="360" r:id="rId40"/>
    <p:sldId id="393" r:id="rId41"/>
    <p:sldId id="361" r:id="rId42"/>
    <p:sldId id="394"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47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676668D-3FBB-4D50-B3D9-BCFA001E684C}">
          <p14:sldIdLst>
            <p14:sldId id="256"/>
            <p14:sldId id="348"/>
            <p14:sldId id="336"/>
            <p14:sldId id="337"/>
            <p14:sldId id="349"/>
            <p14:sldId id="332"/>
            <p14:sldId id="285"/>
            <p14:sldId id="350"/>
            <p14:sldId id="351"/>
            <p14:sldId id="352"/>
            <p14:sldId id="353"/>
            <p14:sldId id="338"/>
            <p14:sldId id="303"/>
            <p14:sldId id="286"/>
            <p14:sldId id="354"/>
            <p14:sldId id="355"/>
            <p14:sldId id="356"/>
            <p14:sldId id="357"/>
            <p14:sldId id="358"/>
            <p14:sldId id="287"/>
            <p14:sldId id="359"/>
            <p14:sldId id="376"/>
            <p14:sldId id="377"/>
            <p14:sldId id="378"/>
            <p14:sldId id="380"/>
            <p14:sldId id="381"/>
            <p14:sldId id="382"/>
            <p14:sldId id="383"/>
            <p14:sldId id="384"/>
            <p14:sldId id="385"/>
            <p14:sldId id="386"/>
            <p14:sldId id="387"/>
            <p14:sldId id="388"/>
            <p14:sldId id="389"/>
            <p14:sldId id="390"/>
            <p14:sldId id="391"/>
            <p14:sldId id="392"/>
            <p14:sldId id="375"/>
            <p14:sldId id="360"/>
            <p14:sldId id="393"/>
            <p14:sldId id="361"/>
            <p14:sldId id="394"/>
            <p14:sldId id="362"/>
            <p14:sldId id="363"/>
            <p14:sldId id="364"/>
            <p14:sldId id="365"/>
            <p14:sldId id="366"/>
            <p14:sldId id="367"/>
            <p14:sldId id="368"/>
            <p14:sldId id="369"/>
            <p14:sldId id="370"/>
            <p14:sldId id="371"/>
            <p14:sldId id="372"/>
            <p14:sldId id="373"/>
            <p14:sldId id="374"/>
            <p14:sldId id="4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740E2-C462-19E1-669C-5868C88DDD99}" name="Xiong Hang" initials="XH" userId="8bf7479f64a5aab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89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5" autoAdjust="0"/>
    <p:restoredTop sz="86410"/>
  </p:normalViewPr>
  <p:slideViewPr>
    <p:cSldViewPr snapToGrid="0" showGuides="1">
      <p:cViewPr varScale="1">
        <p:scale>
          <a:sx n="109" d="100"/>
          <a:sy n="109" d="100"/>
        </p:scale>
        <p:origin x="44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1BBBA-2969-4DD9-84AA-A340FF93BB1F}" type="datetimeFigureOut">
              <a:rPr lang="zh-CN" altLang="en-US" smtClean="0"/>
              <a:t>2022/10/16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5C67F-3D28-45BC-9B2D-26E98065ED91}" type="slidenum">
              <a:rPr lang="zh-CN" altLang="en-US" smtClean="0"/>
              <a:t>‹#›</a:t>
            </a:fld>
            <a:endParaRPr lang="zh-CN" altLang="en-US"/>
          </a:p>
        </p:txBody>
      </p:sp>
    </p:spTree>
    <p:extLst>
      <p:ext uri="{BB962C8B-B14F-4D97-AF65-F5344CB8AC3E}">
        <p14:creationId xmlns:p14="http://schemas.microsoft.com/office/powerpoint/2010/main" val="93013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a:t>
            </a:fld>
            <a:endParaRPr lang="zh-CN" altLang="en-US"/>
          </a:p>
        </p:txBody>
      </p:sp>
    </p:spTree>
    <p:extLst>
      <p:ext uri="{BB962C8B-B14F-4D97-AF65-F5344CB8AC3E}">
        <p14:creationId xmlns:p14="http://schemas.microsoft.com/office/powerpoint/2010/main" val="23378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14</a:t>
            </a:fld>
            <a:endParaRPr lang="zh-CN" altLang="en-US"/>
          </a:p>
        </p:txBody>
      </p:sp>
    </p:spTree>
    <p:extLst>
      <p:ext uri="{BB962C8B-B14F-4D97-AF65-F5344CB8AC3E}">
        <p14:creationId xmlns:p14="http://schemas.microsoft.com/office/powerpoint/2010/main" val="46580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15</a:t>
            </a:fld>
            <a:endParaRPr lang="zh-CN" altLang="en-US"/>
          </a:p>
        </p:txBody>
      </p:sp>
    </p:spTree>
    <p:extLst>
      <p:ext uri="{BB962C8B-B14F-4D97-AF65-F5344CB8AC3E}">
        <p14:creationId xmlns:p14="http://schemas.microsoft.com/office/powerpoint/2010/main" val="267320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20</a:t>
            </a:fld>
            <a:endParaRPr lang="zh-CN" altLang="en-US"/>
          </a:p>
        </p:txBody>
      </p:sp>
    </p:spTree>
    <p:extLst>
      <p:ext uri="{BB962C8B-B14F-4D97-AF65-F5344CB8AC3E}">
        <p14:creationId xmlns:p14="http://schemas.microsoft.com/office/powerpoint/2010/main" val="98139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22</a:t>
            </a:fld>
            <a:endParaRPr lang="zh-CN" altLang="en-US"/>
          </a:p>
        </p:txBody>
      </p:sp>
    </p:spTree>
    <p:extLst>
      <p:ext uri="{BB962C8B-B14F-4D97-AF65-F5344CB8AC3E}">
        <p14:creationId xmlns:p14="http://schemas.microsoft.com/office/powerpoint/2010/main" val="331153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578F3BE-9215-4420-916A-8C4FED588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
            <a:ext cx="12194152" cy="6856791"/>
          </a:xfrm>
          <a:prstGeom prst="rect">
            <a:avLst/>
          </a:prstGeom>
        </p:spPr>
      </p:pic>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13" name="文本占位符 12">
            <a:extLst>
              <a:ext uri="{FF2B5EF4-FFF2-40B4-BE49-F238E27FC236}">
                <a16:creationId xmlns:a16="http://schemas.microsoft.com/office/drawing/2014/main" id="{A6C16231-75CB-4DC3-B404-F572E7D20BEF}"/>
              </a:ext>
            </a:extLst>
          </p:cNvPr>
          <p:cNvSpPr>
            <a:spLocks noGrp="1"/>
          </p:cNvSpPr>
          <p:nvPr>
            <p:ph type="body" sz="quarter" idx="13"/>
          </p:nvPr>
        </p:nvSpPr>
        <p:spPr>
          <a:xfrm>
            <a:off x="2090738" y="2047875"/>
            <a:ext cx="8010525" cy="2495550"/>
          </a:xfrm>
        </p:spPr>
        <p:txBody>
          <a:bodyPr>
            <a:normAutofit/>
          </a:bodyPr>
          <a:lstStyle>
            <a:lvl1pPr marL="0" indent="0" algn="ctr">
              <a:lnSpc>
                <a:spcPct val="130000"/>
              </a:lnSpc>
              <a:spcBef>
                <a:spcPts val="0"/>
              </a:spcBef>
              <a:buNone/>
              <a:defRPr sz="5400">
                <a:solidFill>
                  <a:schemeClr val="bg1"/>
                </a:solidFill>
                <a:latin typeface="黑体" panose="02010609060101010101" pitchFamily="49" charset="-122"/>
                <a:ea typeface="黑体" panose="02010609060101010101" pitchFamily="49" charset="-122"/>
              </a:defRPr>
            </a:lvl1pPr>
          </a:lstStyle>
          <a:p>
            <a:pPr lvl="0"/>
            <a:r>
              <a:rPr lang="zh-CN" altLang="en-US" dirty="0"/>
              <a:t>编辑母版文本样式</a:t>
            </a:r>
            <a:endParaRPr lang="en-US" altLang="zh-CN" dirty="0"/>
          </a:p>
          <a:p>
            <a:pPr lvl="0"/>
            <a:endParaRPr lang="zh-CN" altLang="en-US" dirty="0"/>
          </a:p>
        </p:txBody>
      </p:sp>
    </p:spTree>
    <p:extLst>
      <p:ext uri="{BB962C8B-B14F-4D97-AF65-F5344CB8AC3E}">
        <p14:creationId xmlns:p14="http://schemas.microsoft.com/office/powerpoint/2010/main" val="315109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01943E9-A34E-4AFA-83AA-0BDB93C00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581"/>
          </a:xfrm>
          <a:prstGeom prst="rect">
            <a:avLst/>
          </a:prstGeom>
        </p:spPr>
      </p:pic>
      <p:sp>
        <p:nvSpPr>
          <p:cNvPr id="2" name="Title 1"/>
          <p:cNvSpPr>
            <a:spLocks noGrp="1"/>
          </p:cNvSpPr>
          <p:nvPr>
            <p:ph type="title"/>
          </p:nvPr>
        </p:nvSpPr>
        <p:spPr>
          <a:xfrm>
            <a:off x="646939" y="2412802"/>
            <a:ext cx="10879200" cy="2032397"/>
          </a:xfrm>
          <a:solidFill>
            <a:srgbClr val="689C2F"/>
          </a:solidFill>
          <a:ln>
            <a:noFill/>
          </a:ln>
        </p:spPr>
        <p:txBody>
          <a:bodyPr anchor="ctr">
            <a:normAutofit/>
          </a:bodyPr>
          <a:lstStyle>
            <a:lvl1pPr algn="ctr">
              <a:defRPr sz="5400">
                <a:solidFill>
                  <a:schemeClr val="bg1"/>
                </a:solidFill>
                <a:latin typeface="+mn-ea"/>
                <a:ea typeface="+mn-ea"/>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Tree>
    <p:extLst>
      <p:ext uri="{BB962C8B-B14F-4D97-AF65-F5344CB8AC3E}">
        <p14:creationId xmlns:p14="http://schemas.microsoft.com/office/powerpoint/2010/main" val="288439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8EBAFB1-7410-477A-94E3-45514501D7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2" name="Title 1"/>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838200" y="1177626"/>
            <a:ext cx="10515600" cy="4896000"/>
          </a:xfrm>
        </p:spPr>
        <p:txBody>
          <a:bodyPr>
            <a:normAutofit/>
          </a:bodyPr>
          <a:lstStyle>
            <a:lvl1pPr algn="just">
              <a:lnSpc>
                <a:spcPct val="120000"/>
              </a:lnSpc>
              <a:defRPr sz="2400" b="0"/>
            </a:lvl1pPr>
            <a:lvl2pPr algn="just">
              <a:lnSpc>
                <a:spcPct val="120000"/>
              </a:lnSpc>
              <a:defRPr sz="2400"/>
            </a:lvl2pPr>
            <a:lvl3pPr algn="just">
              <a:lnSpc>
                <a:spcPct val="120000"/>
              </a:lnSpc>
              <a:defRPr sz="2400"/>
            </a:lvl3pPr>
            <a:lvl4pPr algn="just">
              <a:lnSpc>
                <a:spcPct val="120000"/>
              </a:lnSpc>
              <a:defRPr sz="2400"/>
            </a:lvl4pPr>
            <a:lvl5pPr algn="just">
              <a:lnSpc>
                <a:spcPct val="120000"/>
              </a:lnSpc>
              <a:defRPr sz="2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Tree>
    <p:extLst>
      <p:ext uri="{BB962C8B-B14F-4D97-AF65-F5344CB8AC3E}">
        <p14:creationId xmlns:p14="http://schemas.microsoft.com/office/powerpoint/2010/main" val="344389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CC1D421-B281-40B7-9390-075EDBDB9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3" name="Date Placeholder 2"/>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14" name="Title 1">
            <a:extLst>
              <a:ext uri="{FF2B5EF4-FFF2-40B4-BE49-F238E27FC236}">
                <a16:creationId xmlns:a16="http://schemas.microsoft.com/office/drawing/2014/main" id="{737D87C8-79A3-5202-A164-44003BDCBE2A}"/>
              </a:ext>
            </a:extLst>
          </p:cNvPr>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
        <p:nvSpPr>
          <p:cNvPr id="15" name="Text Placeholder 2">
            <a:extLst>
              <a:ext uri="{FF2B5EF4-FFF2-40B4-BE49-F238E27FC236}">
                <a16:creationId xmlns:a16="http://schemas.microsoft.com/office/drawing/2014/main" id="{F4062394-9632-5694-B93A-117055F7E9FB}"/>
              </a:ext>
            </a:extLst>
          </p:cNvPr>
          <p:cNvSpPr>
            <a:spLocks noGrp="1"/>
          </p:cNvSpPr>
          <p:nvPr>
            <p:ph type="body" idx="1"/>
          </p:nvPr>
        </p:nvSpPr>
        <p:spPr>
          <a:xfrm>
            <a:off x="836612" y="1175657"/>
            <a:ext cx="5157787"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16" name="Content Placeholder 3">
            <a:extLst>
              <a:ext uri="{FF2B5EF4-FFF2-40B4-BE49-F238E27FC236}">
                <a16:creationId xmlns:a16="http://schemas.microsoft.com/office/drawing/2014/main" id="{68D3B447-BBFB-D55F-63C2-8ECC93247295}"/>
              </a:ext>
            </a:extLst>
          </p:cNvPr>
          <p:cNvSpPr>
            <a:spLocks noGrp="1"/>
          </p:cNvSpPr>
          <p:nvPr>
            <p:ph sz="half" idx="2"/>
          </p:nvPr>
        </p:nvSpPr>
        <p:spPr>
          <a:xfrm>
            <a:off x="839788" y="1895656"/>
            <a:ext cx="5157787" cy="4177969"/>
          </a:xfrm>
        </p:spPr>
        <p:txBody>
          <a:bodyPr>
            <a:normAutofit/>
          </a:bodyPr>
          <a:lstStyle>
            <a:lvl1pPr algn="just">
              <a:lnSpc>
                <a:spcPct val="120000"/>
              </a:lnSpc>
              <a:defRPr sz="2400"/>
            </a:lvl1pPr>
            <a:lvl2pPr algn="just">
              <a:lnSpc>
                <a:spcPct val="120000"/>
              </a:lnSpc>
              <a:defRPr sz="2000"/>
            </a:lvl2pPr>
            <a:lvl3pPr algn="just">
              <a:lnSpc>
                <a:spcPct val="120000"/>
              </a:lnSpc>
              <a:defRPr sz="1800"/>
            </a:lvl3pPr>
            <a:lvl4pPr algn="just">
              <a:lnSpc>
                <a:spcPct val="120000"/>
              </a:lnSpc>
              <a:defRPr sz="1600"/>
            </a:lvl4pPr>
            <a:lvl5pPr algn="just">
              <a:lnSpc>
                <a:spcPct val="120000"/>
              </a:lnSpc>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7" name="Text Placeholder 4">
            <a:extLst>
              <a:ext uri="{FF2B5EF4-FFF2-40B4-BE49-F238E27FC236}">
                <a16:creationId xmlns:a16="http://schemas.microsoft.com/office/drawing/2014/main" id="{C3689535-7A82-464D-8E6A-10F190BA661C}"/>
              </a:ext>
            </a:extLst>
          </p:cNvPr>
          <p:cNvSpPr>
            <a:spLocks noGrp="1"/>
          </p:cNvSpPr>
          <p:nvPr>
            <p:ph type="body" sz="quarter" idx="3"/>
          </p:nvPr>
        </p:nvSpPr>
        <p:spPr>
          <a:xfrm>
            <a:off x="6172200" y="1175657"/>
            <a:ext cx="51831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18" name="Content Placeholder 5">
            <a:extLst>
              <a:ext uri="{FF2B5EF4-FFF2-40B4-BE49-F238E27FC236}">
                <a16:creationId xmlns:a16="http://schemas.microsoft.com/office/drawing/2014/main" id="{8D3F99D3-DAE7-649B-A022-1C81346F6B61}"/>
              </a:ext>
            </a:extLst>
          </p:cNvPr>
          <p:cNvSpPr>
            <a:spLocks noGrp="1"/>
          </p:cNvSpPr>
          <p:nvPr>
            <p:ph sz="quarter" idx="4"/>
          </p:nvPr>
        </p:nvSpPr>
        <p:spPr>
          <a:xfrm>
            <a:off x="6172200" y="1895656"/>
            <a:ext cx="5183188" cy="4177968"/>
          </a:xfrm>
        </p:spPr>
        <p:txBody>
          <a:bodyPr>
            <a:normAutofit/>
          </a:bodyPr>
          <a:lstStyle>
            <a:lvl1pPr algn="just">
              <a:lnSpc>
                <a:spcPct val="120000"/>
              </a:lnSpc>
              <a:defRPr sz="2400"/>
            </a:lvl1pPr>
            <a:lvl2pPr algn="just">
              <a:lnSpc>
                <a:spcPct val="120000"/>
              </a:lnSpc>
              <a:defRPr sz="2000"/>
            </a:lvl2pPr>
            <a:lvl3pPr algn="just">
              <a:lnSpc>
                <a:spcPct val="120000"/>
              </a:lnSpc>
              <a:defRPr sz="1800"/>
            </a:lvl3pPr>
            <a:lvl4pPr algn="just">
              <a:lnSpc>
                <a:spcPct val="120000"/>
              </a:lnSpc>
              <a:defRPr sz="1600"/>
            </a:lvl4pPr>
            <a:lvl5pPr algn="just">
              <a:lnSpc>
                <a:spcPct val="120000"/>
              </a:lnSpc>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extLst>
      <p:ext uri="{BB962C8B-B14F-4D97-AF65-F5344CB8AC3E}">
        <p14:creationId xmlns:p14="http://schemas.microsoft.com/office/powerpoint/2010/main" val="156691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5407CD5-1F49-4A43-94EF-31CE0EF7B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3" name="Content Placeholder 2"/>
          <p:cNvSpPr>
            <a:spLocks noGrp="1"/>
          </p:cNvSpPr>
          <p:nvPr>
            <p:ph sz="half" idx="1"/>
          </p:nvPr>
        </p:nvSpPr>
        <p:spPr>
          <a:xfrm>
            <a:off x="838200" y="1175657"/>
            <a:ext cx="5181600" cy="4896000"/>
          </a:xfrm>
        </p:spPr>
        <p:txBody>
          <a:bodyPr>
            <a:normAutofit/>
          </a:bodyPr>
          <a:lstStyle>
            <a:lvl1pPr algn="just">
              <a:lnSpc>
                <a:spcPct val="120000"/>
              </a:lnSpc>
              <a:defRPr sz="2400">
                <a:latin typeface="+mn-ea"/>
                <a:ea typeface="+mn-ea"/>
              </a:defRPr>
            </a:lvl1pPr>
            <a:lvl2pPr algn="just">
              <a:lnSpc>
                <a:spcPct val="120000"/>
              </a:lnSpc>
              <a:defRPr sz="2000">
                <a:latin typeface="+mn-ea"/>
                <a:ea typeface="+mn-ea"/>
              </a:defRPr>
            </a:lvl2pPr>
            <a:lvl3pPr algn="just">
              <a:lnSpc>
                <a:spcPct val="120000"/>
              </a:lnSpc>
              <a:defRPr sz="1800">
                <a:latin typeface="+mn-ea"/>
                <a:ea typeface="+mn-ea"/>
              </a:defRPr>
            </a:lvl3pPr>
            <a:lvl4pPr algn="just">
              <a:lnSpc>
                <a:spcPct val="120000"/>
              </a:lnSpc>
              <a:defRPr sz="1600">
                <a:latin typeface="+mn-ea"/>
                <a:ea typeface="+mn-ea"/>
              </a:defRPr>
            </a:lvl4pPr>
            <a:lvl5pPr algn="just">
              <a:lnSpc>
                <a:spcPct val="120000"/>
              </a:lnSpc>
              <a:defRPr sz="1600">
                <a:latin typeface="+mn-ea"/>
                <a:ea typeface="+mn-ea"/>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175657"/>
            <a:ext cx="5181600" cy="4896000"/>
          </a:xfrm>
        </p:spPr>
        <p:txBody>
          <a:bodyPr>
            <a:normAutofit/>
          </a:bodyPr>
          <a:lstStyle>
            <a:lvl1pPr algn="just">
              <a:lnSpc>
                <a:spcPct val="120000"/>
              </a:lnSpc>
              <a:defRPr sz="2400">
                <a:latin typeface="+mn-ea"/>
                <a:ea typeface="+mn-ea"/>
              </a:defRPr>
            </a:lvl1pPr>
            <a:lvl2pPr algn="just">
              <a:lnSpc>
                <a:spcPct val="120000"/>
              </a:lnSpc>
              <a:defRPr sz="2000">
                <a:latin typeface="+mn-ea"/>
                <a:ea typeface="+mn-ea"/>
              </a:defRPr>
            </a:lvl2pPr>
            <a:lvl3pPr algn="just">
              <a:lnSpc>
                <a:spcPct val="120000"/>
              </a:lnSpc>
              <a:defRPr sz="1800">
                <a:latin typeface="+mn-ea"/>
                <a:ea typeface="+mn-ea"/>
              </a:defRPr>
            </a:lvl3pPr>
            <a:lvl4pPr algn="just">
              <a:lnSpc>
                <a:spcPct val="120000"/>
              </a:lnSpc>
              <a:defRPr sz="1600">
                <a:latin typeface="+mn-ea"/>
                <a:ea typeface="+mn-ea"/>
              </a:defRPr>
            </a:lvl4pPr>
            <a:lvl5pPr algn="just">
              <a:lnSpc>
                <a:spcPct val="120000"/>
              </a:lnSpc>
              <a:defRPr sz="1600">
                <a:latin typeface="+mn-ea"/>
                <a:ea typeface="+mn-ea"/>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2" name="Title 1">
            <a:extLst>
              <a:ext uri="{FF2B5EF4-FFF2-40B4-BE49-F238E27FC236}">
                <a16:creationId xmlns:a16="http://schemas.microsoft.com/office/drawing/2014/main" id="{BAE2A4C6-970F-A4F3-39C7-36A5B3B79096}"/>
              </a:ext>
            </a:extLst>
          </p:cNvPr>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21023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4FC193-4FFD-418C-AB5F-B1D5187F5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2" name="Date Placeholder 1"/>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6" name="Title 1">
            <a:extLst>
              <a:ext uri="{FF2B5EF4-FFF2-40B4-BE49-F238E27FC236}">
                <a16:creationId xmlns:a16="http://schemas.microsoft.com/office/drawing/2014/main" id="{9E09D022-84C6-C6AA-56A2-AD9E2B92E77B}"/>
              </a:ext>
            </a:extLst>
          </p:cNvPr>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378935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AB4DA-81C5-4DA0-A2EE-A1F23E88B127}" type="slidenum">
              <a:rPr lang="zh-CN" altLang="en-US" smtClean="0"/>
              <a:t>‹#›</a:t>
            </a:fld>
            <a:endParaRPr lang="zh-CN" altLang="en-US"/>
          </a:p>
        </p:txBody>
      </p:sp>
    </p:spTree>
    <p:extLst>
      <p:ext uri="{BB962C8B-B14F-4D97-AF65-F5344CB8AC3E}">
        <p14:creationId xmlns:p14="http://schemas.microsoft.com/office/powerpoint/2010/main" val="278000612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8" r:id="rId4"/>
    <p:sldLayoutId id="2147483664" r:id="rId5"/>
    <p:sldLayoutId id="21474836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zh.a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hang.xiong@outlook.com" TargetMode="External"/><Relationship Id="rId2" Type="http://schemas.openxmlformats.org/officeDocument/2006/relationships/hyperlink" Target="http://www.zh.a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FE4244F-16CA-3B79-FF1A-46743E488A23}"/>
              </a:ext>
            </a:extLst>
          </p:cNvPr>
          <p:cNvSpPr>
            <a:spLocks noGrp="1"/>
          </p:cNvSpPr>
          <p:nvPr>
            <p:ph type="body" sz="quarter" idx="13"/>
          </p:nvPr>
        </p:nvSpPr>
        <p:spPr/>
        <p:txBody>
          <a:bodyPr>
            <a:normAutofit/>
          </a:bodyPr>
          <a:lstStyle/>
          <a:p>
            <a:r>
              <a:rPr lang="zh-CN" altLang="en-US" dirty="0"/>
              <a:t>智慧农业概论</a:t>
            </a:r>
            <a:endParaRPr lang="en-US" altLang="zh-CN" dirty="0"/>
          </a:p>
          <a:p>
            <a:r>
              <a:rPr lang="en-US" altLang="zh-CN" sz="4000" dirty="0">
                <a:solidFill>
                  <a:srgbClr val="689C2F"/>
                </a:solidFill>
                <a:latin typeface="Times New Roman" panose="02020603050405020304" pitchFamily="18" charset="0"/>
                <a:ea typeface="Microsoft YaHei UI" panose="020B0503020204020204" pitchFamily="34" charset="-122"/>
                <a:cs typeface="Times New Roman" panose="02020603050405020304" pitchFamily="18" charset="0"/>
              </a:rPr>
              <a:t>Introduction to Smart Agriculture</a:t>
            </a:r>
          </a:p>
        </p:txBody>
      </p:sp>
    </p:spTree>
    <p:extLst>
      <p:ext uri="{BB962C8B-B14F-4D97-AF65-F5344CB8AC3E}">
        <p14:creationId xmlns:p14="http://schemas.microsoft.com/office/powerpoint/2010/main" val="80059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四、智慧果园的主要内容 </a:t>
            </a:r>
            <a:endParaRPr lang="en-US" altLang="zh-CN"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lstStyle/>
          <a:p>
            <a:r>
              <a:rPr lang="zh-CN" altLang="en-US" b="1" dirty="0"/>
              <a:t>（一）</a:t>
            </a:r>
            <a:r>
              <a:rPr lang="zh-CN" altLang="en-US" b="1" dirty="0">
                <a:latin typeface="+mn-ea"/>
              </a:rPr>
              <a:t>果园的智慧科技 </a:t>
            </a:r>
            <a:endParaRPr lang="en-US" altLang="zh-CN" b="1" dirty="0">
              <a:latin typeface="+mn-ea"/>
            </a:endParaRPr>
          </a:p>
          <a:p>
            <a:pPr lvl="1"/>
            <a:r>
              <a:rPr lang="zh-CN" altLang="en-US" dirty="0"/>
              <a:t>果园的智慧科技是果园智慧化的关键。</a:t>
            </a:r>
            <a:endParaRPr lang="en-US" altLang="zh-CN" dirty="0"/>
          </a:p>
          <a:p>
            <a:pPr lvl="1"/>
            <a:r>
              <a:rPr lang="zh-CN" altLang="en-US" dirty="0"/>
              <a:t>其核心科技领域包括感知、传输、分析、控制和装备等五个方面。</a:t>
            </a:r>
            <a:r>
              <a:rPr lang="zh-CN" altLang="en-US" b="1" dirty="0"/>
              <a:t> </a:t>
            </a:r>
            <a:endParaRPr lang="en-US" altLang="zh-CN" b="1" dirty="0"/>
          </a:p>
          <a:p>
            <a:r>
              <a:rPr lang="zh-CN" altLang="en-US" b="1" dirty="0"/>
              <a:t>（二）果园的智慧生产</a:t>
            </a:r>
            <a:endParaRPr lang="en-US" altLang="zh-CN" b="1" dirty="0"/>
          </a:p>
          <a:p>
            <a:pPr lvl="1"/>
            <a:r>
              <a:rPr lang="zh-CN" altLang="en-US" dirty="0"/>
              <a:t>果园的智慧生产是智慧果园发展与应用的核心。</a:t>
            </a:r>
            <a:endParaRPr lang="en-US" altLang="zh-CN" dirty="0"/>
          </a:p>
          <a:p>
            <a:pPr lvl="1"/>
            <a:r>
              <a:rPr lang="zh-CN" altLang="en-US" dirty="0"/>
              <a:t>生产、加工、销售及流通等各环节的智能化解决方案与一系列落地技术。</a:t>
            </a:r>
            <a:endParaRPr lang="en-US" altLang="zh-CN" dirty="0"/>
          </a:p>
          <a:p>
            <a:pPr marL="0" indent="0">
              <a:buNone/>
            </a:pP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94644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四、智慧果园的主要内容 </a:t>
            </a:r>
            <a:endParaRPr lang="en-US" altLang="zh-CN"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lstStyle/>
          <a:p>
            <a:r>
              <a:rPr lang="zh-CN" altLang="en-US" b="1" dirty="0"/>
              <a:t>（三）果园的智慧组织</a:t>
            </a:r>
            <a:endParaRPr lang="en-US" altLang="zh-CN" b="1" dirty="0"/>
          </a:p>
          <a:p>
            <a:pPr lvl="1"/>
            <a:r>
              <a:rPr lang="zh-CN" altLang="en-US" dirty="0"/>
              <a:t>果园的智慧组织是果园智慧化的条件。</a:t>
            </a:r>
            <a:endParaRPr lang="en-US" altLang="zh-CN" b="1" dirty="0"/>
          </a:p>
          <a:p>
            <a:pPr lvl="1"/>
            <a:r>
              <a:rPr lang="zh-CN" altLang="en-US" dirty="0"/>
              <a:t>将分散的小型果园生产转变为适应市场的现代果园生产。</a:t>
            </a:r>
            <a:endParaRPr lang="en-US" altLang="zh-CN" dirty="0"/>
          </a:p>
          <a:p>
            <a:r>
              <a:rPr lang="zh-CN" altLang="en-US" b="1" dirty="0"/>
              <a:t>（四）果园的智慧管理</a:t>
            </a:r>
            <a:endParaRPr lang="en-US" altLang="zh-CN" b="1" dirty="0"/>
          </a:p>
          <a:p>
            <a:pPr lvl="1"/>
            <a:r>
              <a:rPr lang="zh-CN" altLang="en-US" dirty="0"/>
              <a:t>果园的智慧管理是果园智慧化的保障。</a:t>
            </a:r>
            <a:endParaRPr lang="en-US" altLang="zh-CN" dirty="0"/>
          </a:p>
          <a:p>
            <a:pPr lvl="1"/>
            <a:r>
              <a:rPr lang="zh-CN" altLang="en-US" dirty="0"/>
              <a:t>开发果园监控、果园生产过程管理、专家远程诊断与服务、果品库存和溯源管理等功能，是果园智慧化管理的重要内容。</a:t>
            </a:r>
            <a:endParaRPr lang="en-US" altLang="zh-CN" b="1" dirty="0"/>
          </a:p>
          <a:p>
            <a:pPr lvl="1"/>
            <a:endParaRPr lang="en-US" altLang="zh-CN" dirty="0"/>
          </a:p>
          <a:p>
            <a:pPr marL="457200" lvl="1" indent="0">
              <a:buNone/>
            </a:pPr>
            <a:endParaRPr lang="en-US" altLang="zh-CN" b="1" dirty="0"/>
          </a:p>
          <a:p>
            <a:pPr marL="457200" lvl="1" indent="0">
              <a:buNone/>
            </a:pP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第二章 智慧果园</a:t>
            </a:r>
          </a:p>
        </p:txBody>
      </p:sp>
    </p:spTree>
    <p:extLst>
      <p:ext uri="{BB962C8B-B14F-4D97-AF65-F5344CB8AC3E}">
        <p14:creationId xmlns:p14="http://schemas.microsoft.com/office/powerpoint/2010/main" val="376170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第二节 智慧果园的发展</a:t>
            </a:r>
          </a:p>
        </p:txBody>
      </p:sp>
      <p:sp>
        <p:nvSpPr>
          <p:cNvPr id="5" name="文本框 4">
            <a:extLst>
              <a:ext uri="{FF2B5EF4-FFF2-40B4-BE49-F238E27FC236}">
                <a16:creationId xmlns:a16="http://schemas.microsoft.com/office/drawing/2014/main" id="{5F976A0F-4C6C-44DB-8A13-CAEE066E1F52}"/>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第二章 智慧果园</a:t>
            </a:r>
          </a:p>
        </p:txBody>
      </p:sp>
    </p:spTree>
    <p:extLst>
      <p:ext uri="{BB962C8B-B14F-4D97-AF65-F5344CB8AC3E}">
        <p14:creationId xmlns:p14="http://schemas.microsoft.com/office/powerpoint/2010/main" val="369950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一、国外智慧果园的发展现状</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zh-CN" altLang="en-US" dirty="0"/>
              <a:t>美国卡内基梅隆大学建立农业机器人国家实验室。预计到</a:t>
            </a:r>
            <a:r>
              <a:rPr lang="en-US" altLang="zh-CN" dirty="0"/>
              <a:t>2020</a:t>
            </a:r>
            <a:r>
              <a:rPr lang="zh-CN" altLang="en-US" dirty="0"/>
              <a:t>年，美国平均每个果园将拥有</a:t>
            </a:r>
            <a:r>
              <a:rPr lang="en-US" altLang="zh-CN" dirty="0"/>
              <a:t>50</a:t>
            </a:r>
            <a:r>
              <a:rPr lang="zh-CN" altLang="en-US" dirty="0"/>
              <a:t>台连接物联网的设备。</a:t>
            </a:r>
            <a:endParaRPr lang="en-US" altLang="zh-CN" dirty="0"/>
          </a:p>
          <a:p>
            <a:r>
              <a:rPr lang="en-US" altLang="zh-CN" dirty="0"/>
              <a:t>2015</a:t>
            </a:r>
            <a:r>
              <a:rPr lang="zh-CN" altLang="en-US" dirty="0"/>
              <a:t>年，日本启动 “下一代农林水产业创造技术”，超前部署果园信息化发展。</a:t>
            </a:r>
            <a:endParaRPr lang="en-US" altLang="zh-CN" dirty="0"/>
          </a:p>
          <a:p>
            <a:r>
              <a:rPr lang="zh-CN" altLang="en-US" dirty="0"/>
              <a:t>英国国家精准农业研究中心实施</a:t>
            </a:r>
            <a:r>
              <a:rPr lang="en-US" altLang="zh-CN" dirty="0"/>
              <a:t>Future Farm</a:t>
            </a:r>
            <a:r>
              <a:rPr lang="zh-CN" altLang="en-US" dirty="0"/>
              <a:t>智能农业项目，研发除草机器人。</a:t>
            </a:r>
            <a:endParaRPr lang="en-US" altLang="zh-CN" dirty="0"/>
          </a:p>
          <a:p>
            <a:r>
              <a:rPr lang="en-US" altLang="zh-CN" b="1" dirty="0"/>
              <a:t>(</a:t>
            </a:r>
            <a:r>
              <a:rPr lang="zh-CN" altLang="en-US" b="1" dirty="0"/>
              <a:t>一</a:t>
            </a:r>
            <a:r>
              <a:rPr lang="en-US" altLang="zh-CN" b="1" dirty="0"/>
              <a:t>)  </a:t>
            </a:r>
            <a:r>
              <a:rPr lang="zh-CN" altLang="en-US" b="1" dirty="0"/>
              <a:t>水肥一体化起步早</a:t>
            </a:r>
            <a:endParaRPr lang="en-US" altLang="zh-CN" b="1" dirty="0"/>
          </a:p>
          <a:p>
            <a:pPr lvl="1"/>
            <a:r>
              <a:rPr lang="zh-CN" altLang="en-US" dirty="0"/>
              <a:t>开始在</a:t>
            </a:r>
            <a:r>
              <a:rPr lang="en-US" altLang="zh-CN" dirty="0"/>
              <a:t>20</a:t>
            </a:r>
            <a:r>
              <a:rPr lang="zh-CN" altLang="en-US" dirty="0"/>
              <a:t>世纪 </a:t>
            </a:r>
            <a:r>
              <a:rPr lang="en-US" altLang="zh-CN" dirty="0"/>
              <a:t>50</a:t>
            </a:r>
            <a:r>
              <a:rPr lang="zh-CN" altLang="en-US" dirty="0"/>
              <a:t>年代和</a:t>
            </a:r>
            <a:r>
              <a:rPr lang="en-US" altLang="zh-CN" dirty="0"/>
              <a:t>60</a:t>
            </a:r>
            <a:r>
              <a:rPr lang="zh-CN" altLang="en-US" dirty="0"/>
              <a:t>年代初期；</a:t>
            </a:r>
            <a:endParaRPr lang="en-US" altLang="zh-CN" dirty="0"/>
          </a:p>
          <a:p>
            <a:pPr lvl="1"/>
            <a:r>
              <a:rPr lang="en-US" altLang="zh-CN" dirty="0"/>
              <a:t>70</a:t>
            </a:r>
            <a:r>
              <a:rPr lang="zh-CN" altLang="en-US" dirty="0"/>
              <a:t>年代，塑料管道大量生产推动了细流灌或微灌系统的进步；</a:t>
            </a:r>
            <a:endParaRPr lang="en-US" altLang="zh-CN" dirty="0"/>
          </a:p>
          <a:p>
            <a:pPr lvl="1"/>
            <a:r>
              <a:rPr lang="zh-CN" altLang="en-US" dirty="0"/>
              <a:t>欧美国家果园水肥利用率高，基本实现果园水肥一体化管理；</a:t>
            </a:r>
            <a:endParaRPr lang="en-US" altLang="zh-CN" dirty="0"/>
          </a:p>
          <a:p>
            <a:pPr lvl="1"/>
            <a:r>
              <a:rPr lang="zh-CN" altLang="en-US" dirty="0"/>
              <a:t>以色列一半以上的灌溉区域面积使用水肥一体化技术，居世界第一位</a:t>
            </a:r>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68641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normAutofit/>
          </a:bodyPr>
          <a:lstStyle/>
          <a:p>
            <a:r>
              <a:rPr lang="zh-CN" altLang="en-US" dirty="0"/>
              <a:t>一、国外智慧果园的发展现状</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r>
              <a:rPr lang="zh-CN" altLang="en-US" b="1" dirty="0"/>
              <a:t>（二）智能作业专业化突出</a:t>
            </a:r>
            <a:endParaRPr lang="en-US" altLang="zh-CN" b="1" dirty="0"/>
          </a:p>
          <a:p>
            <a:pPr lvl="1"/>
            <a:r>
              <a:rPr lang="zh-CN" altLang="en-US" dirty="0"/>
              <a:t>欧美国家研发了轮轨距小、地隙低、外形窄矮的智能果园农机并大规模使用；</a:t>
            </a:r>
            <a:endParaRPr lang="en-US" altLang="zh-CN" dirty="0"/>
          </a:p>
          <a:p>
            <a:pPr lvl="1"/>
            <a:r>
              <a:rPr lang="zh-CN" altLang="en-US" dirty="0"/>
              <a:t>日本、新西兰、意大利等国家在水果分级筛选研究上处于领先水平；</a:t>
            </a:r>
            <a:endParaRPr lang="en-US" altLang="zh-CN" dirty="0"/>
          </a:p>
          <a:p>
            <a:r>
              <a:rPr lang="zh-CN" altLang="en-US" b="1" dirty="0"/>
              <a:t>（三）果树自主作业工具齐全</a:t>
            </a:r>
            <a:endParaRPr lang="en-US" altLang="zh-CN" dirty="0"/>
          </a:p>
          <a:p>
            <a:pPr lvl="1"/>
            <a:r>
              <a:rPr lang="zh-CN" altLang="en-US" dirty="0">
                <a:solidFill>
                  <a:srgbClr val="0000FF"/>
                </a:solidFill>
              </a:rPr>
              <a:t>植保自动作业</a:t>
            </a:r>
            <a:r>
              <a:rPr lang="zh-CN" altLang="en-US" dirty="0"/>
              <a:t>：行间行走高压风送喷雾模式或隧道式跨行自走循环喷雾模式；</a:t>
            </a:r>
            <a:endParaRPr lang="en-US" altLang="zh-CN" dirty="0"/>
          </a:p>
          <a:p>
            <a:pPr lvl="1"/>
            <a:r>
              <a:rPr lang="zh-CN" altLang="en-US" dirty="0">
                <a:solidFill>
                  <a:srgbClr val="0000FF"/>
                </a:solidFill>
              </a:rPr>
              <a:t>果园管理工具</a:t>
            </a:r>
            <a:r>
              <a:rPr lang="zh-CN" altLang="en-US" dirty="0"/>
              <a:t>：气动修剪机、疏花、套袋和授粉等果树自主作业工具；</a:t>
            </a:r>
            <a:endParaRPr lang="en-US" altLang="zh-CN" dirty="0"/>
          </a:p>
          <a:p>
            <a:pPr lvl="1"/>
            <a:r>
              <a:rPr lang="zh-CN" altLang="en-US" dirty="0">
                <a:solidFill>
                  <a:srgbClr val="0000FF"/>
                </a:solidFill>
              </a:rPr>
              <a:t>土壤耕整：</a:t>
            </a:r>
            <a:r>
              <a:rPr lang="zh-CN" altLang="en-US" dirty="0"/>
              <a:t>开沟施肥等果园耕整机械</a:t>
            </a:r>
            <a:endParaRPr lang="en-US" altLang="zh-CN" dirty="0">
              <a:solidFill>
                <a:srgbClr val="0000FF"/>
              </a:solidFill>
            </a:endParaRPr>
          </a:p>
          <a:p>
            <a:pPr lvl="1"/>
            <a:endParaRPr lang="en-US" altLang="zh-CN" dirty="0"/>
          </a:p>
          <a:p>
            <a:pPr lvl="1"/>
            <a:endParaRPr lang="en-US" altLang="zh-CN" dirty="0"/>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70909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normAutofit/>
          </a:bodyPr>
          <a:lstStyle/>
          <a:p>
            <a:r>
              <a:rPr lang="zh-CN" altLang="en-US" dirty="0"/>
              <a:t>一、国外智慧果园的发展现状</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r>
              <a:rPr lang="zh-CN" altLang="en-US" b="1" dirty="0"/>
              <a:t>（四）果品收获智能化水平高 </a:t>
            </a:r>
            <a:endParaRPr lang="en-US" altLang="zh-CN" b="1" dirty="0"/>
          </a:p>
          <a:p>
            <a:pPr lvl="1"/>
            <a:r>
              <a:rPr lang="en-US" altLang="zh-CN" dirty="0"/>
              <a:t>2007</a:t>
            </a:r>
            <a:r>
              <a:rPr lang="zh-CN" altLang="en-US" dirty="0"/>
              <a:t>年，华盛顿苹果研究委员会开发采摘机器人，先扫描信息到机器人视觉系统，利用数字成像技术输出果园三维图，定位成熟果实位置；</a:t>
            </a:r>
            <a:endParaRPr lang="en-US" altLang="zh-CN" dirty="0"/>
          </a:p>
          <a:p>
            <a:pPr lvl="1"/>
            <a:r>
              <a:rPr lang="en-US" altLang="zh-CN" dirty="0"/>
              <a:t>2008</a:t>
            </a:r>
            <a:r>
              <a:rPr lang="zh-CN" altLang="en-US" dirty="0"/>
              <a:t>年，比利时学者开发出高效苹果采摘机器人，速度达</a:t>
            </a:r>
            <a:r>
              <a:rPr lang="en-US" altLang="zh-CN" dirty="0"/>
              <a:t>8~10s/</a:t>
            </a:r>
            <a:r>
              <a:rPr lang="zh-CN" altLang="en-US" dirty="0"/>
              <a:t>个，采摘成功率达到</a:t>
            </a:r>
            <a:r>
              <a:rPr lang="en-US" altLang="zh-CN" dirty="0"/>
              <a:t>80%</a:t>
            </a:r>
            <a:r>
              <a:rPr lang="zh-CN" altLang="en-US" dirty="0"/>
              <a:t>；</a:t>
            </a:r>
            <a:endParaRPr lang="en-US" altLang="zh-CN" dirty="0"/>
          </a:p>
          <a:p>
            <a:pPr lvl="1"/>
            <a:r>
              <a:rPr lang="zh-CN" altLang="en-US" dirty="0"/>
              <a:t>佛罗里达大学柑橘采摘机器人采摘成功率达到</a:t>
            </a:r>
            <a:r>
              <a:rPr lang="en-US" altLang="zh-CN" dirty="0"/>
              <a:t>95%</a:t>
            </a:r>
            <a:r>
              <a:rPr lang="zh-CN" altLang="en-US" dirty="0"/>
              <a:t>。</a:t>
            </a:r>
            <a:endParaRPr lang="en-US" altLang="zh-CN" dirty="0"/>
          </a:p>
          <a:p>
            <a:pPr lvl="1"/>
            <a:endParaRPr lang="en-US" altLang="zh-CN" dirty="0"/>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0803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二、我国智慧果园的发展现状</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zh-CN" altLang="en-US" dirty="0"/>
              <a:t>单品种大数据初见成效；</a:t>
            </a:r>
            <a:endParaRPr lang="en-US" altLang="zh-CN" dirty="0"/>
          </a:p>
          <a:p>
            <a:r>
              <a:rPr lang="zh-CN" altLang="en-US" dirty="0"/>
              <a:t>数据采集、模型模拟、自主作业等方面取得重要进展；</a:t>
            </a:r>
            <a:endParaRPr lang="en-US" altLang="zh-CN" dirty="0"/>
          </a:p>
          <a:p>
            <a:r>
              <a:rPr lang="zh-CN" altLang="en-US" dirty="0"/>
              <a:t>基础建设相对落后，大数据获取能力弱；</a:t>
            </a:r>
            <a:endParaRPr lang="en-US" altLang="zh-CN" dirty="0"/>
          </a:p>
          <a:p>
            <a:r>
              <a:rPr lang="zh-CN" altLang="en-US" dirty="0"/>
              <a:t>开发运用成本高，产业发展内生动力不足；</a:t>
            </a:r>
            <a:endParaRPr lang="en-US" altLang="zh-CN" dirty="0"/>
          </a:p>
          <a:p>
            <a:r>
              <a:rPr lang="zh-CN" altLang="en-US" dirty="0"/>
              <a:t>果园数据资源分散，整合共享难度较大</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58074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二、我国智慧果园的发展现状</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fontScale="92500"/>
          </a:bodyPr>
          <a:lstStyle/>
          <a:p>
            <a:r>
              <a:rPr lang="en-US" altLang="zh-CN" sz="2600" b="1" dirty="0"/>
              <a:t>(</a:t>
            </a:r>
            <a:r>
              <a:rPr lang="zh-CN" altLang="en-US" sz="2600" b="1" dirty="0"/>
              <a:t>一</a:t>
            </a:r>
            <a:r>
              <a:rPr lang="en-US" altLang="zh-CN" sz="2600" b="1" dirty="0"/>
              <a:t>)  </a:t>
            </a:r>
            <a:r>
              <a:rPr lang="zh-CN" altLang="en-US" sz="2600" b="1" dirty="0"/>
              <a:t>产前阶段果园数据采集的精准化</a:t>
            </a:r>
            <a:endParaRPr lang="en-US" altLang="zh-CN" sz="2600" b="1" dirty="0"/>
          </a:p>
          <a:p>
            <a:pPr lvl="1"/>
            <a:r>
              <a:rPr lang="en-US" altLang="zh-CN" sz="2600" dirty="0"/>
              <a:t>2011</a:t>
            </a:r>
            <a:r>
              <a:rPr lang="zh-CN" altLang="en-US" sz="2600" dirty="0"/>
              <a:t>年，张洁搭建双目立体视觉平台，提出基于</a:t>
            </a:r>
            <a:r>
              <a:rPr lang="en-US" altLang="zh-CN" sz="2600" dirty="0"/>
              <a:t>Hough</a:t>
            </a:r>
            <a:r>
              <a:rPr lang="zh-CN" altLang="en-US" sz="2600" dirty="0"/>
              <a:t>变化算法实现果实的识别与定位；</a:t>
            </a:r>
            <a:endParaRPr lang="en-US" altLang="zh-CN" sz="2600" dirty="0"/>
          </a:p>
          <a:p>
            <a:pPr lvl="1"/>
            <a:r>
              <a:rPr lang="en-US" altLang="zh-CN" sz="2600" dirty="0"/>
              <a:t>2012</a:t>
            </a:r>
            <a:r>
              <a:rPr lang="zh-CN" altLang="en-US" sz="2600" dirty="0"/>
              <a:t>年，蔡建荣等集合归一化互相匹配算法和多线段逼近的方法，计算特征点的三维坐标，实现果实的三维重构；</a:t>
            </a:r>
            <a:endParaRPr lang="en-US" altLang="zh-CN" sz="2600" dirty="0"/>
          </a:p>
          <a:p>
            <a:pPr lvl="1"/>
            <a:r>
              <a:rPr lang="en-US" altLang="zh-CN" sz="2600" dirty="0"/>
              <a:t>2015</a:t>
            </a:r>
            <a:r>
              <a:rPr lang="zh-CN" altLang="en-US" sz="2600" dirty="0"/>
              <a:t>年，麦春燕等根据</a:t>
            </a:r>
            <a:r>
              <a:rPr lang="en-US" altLang="zh-CN" sz="2600" dirty="0"/>
              <a:t>Ki-</a:t>
            </a:r>
            <a:r>
              <a:rPr lang="en-US" altLang="zh-CN" sz="2600" dirty="0" err="1"/>
              <a:t>nect</a:t>
            </a:r>
            <a:r>
              <a:rPr lang="zh-CN" altLang="en-US" sz="2600" dirty="0"/>
              <a:t>相机，提出适合苹果果树三维重构的算法；</a:t>
            </a:r>
            <a:endParaRPr lang="en-US" altLang="zh-CN" sz="2600" dirty="0"/>
          </a:p>
          <a:p>
            <a:pPr lvl="1"/>
            <a:r>
              <a:rPr lang="en-US" altLang="zh-CN" sz="2600" dirty="0"/>
              <a:t>2016</a:t>
            </a:r>
            <a:r>
              <a:rPr lang="zh-CN" altLang="en-US" sz="2600" dirty="0"/>
              <a:t>年，余秀丽基于果园场景三维点云数据，完成对果树整体枝架的三维重建；</a:t>
            </a:r>
            <a:endParaRPr lang="en-US" altLang="zh-CN" sz="2600" dirty="0"/>
          </a:p>
          <a:p>
            <a:pPr lvl="1"/>
            <a:r>
              <a:rPr lang="en-US" altLang="zh-CN" sz="2600" dirty="0"/>
              <a:t>2017</a:t>
            </a:r>
            <a:r>
              <a:rPr lang="zh-CN" altLang="en-US" sz="2600" dirty="0"/>
              <a:t>年，薛梦霞利用帧差法分析动态目标，分割出样本图像与运动目标。</a:t>
            </a:r>
            <a:endParaRPr lang="en-US" altLang="zh-CN" sz="2600" dirty="0"/>
          </a:p>
          <a:p>
            <a:pPr lvl="1"/>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73611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二、我国智慧果园的发展现状</a:t>
            </a:r>
            <a:endParaRPr lang="en-US" altLang="zh-CN" b="1" dirty="0"/>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二</a:t>
                </a:r>
                <a:r>
                  <a:rPr lang="en-US" altLang="zh-CN" b="1" dirty="0"/>
                  <a:t>)  </a:t>
                </a:r>
                <a:r>
                  <a:rPr lang="zh-CN" altLang="en-US" b="1" dirty="0"/>
                  <a:t>产中阶段果园数据分析的智慧化</a:t>
                </a:r>
                <a:endParaRPr lang="en-US" altLang="zh-CN" b="1" dirty="0"/>
              </a:p>
              <a:p>
                <a:pPr lvl="1"/>
                <a:r>
                  <a:rPr lang="en-US" altLang="zh-CN" dirty="0"/>
                  <a:t>1974</a:t>
                </a:r>
                <a:r>
                  <a:rPr lang="zh-CN" altLang="en-US" dirty="0"/>
                  <a:t>年，我国从墨西哥引进滴灌设备</a:t>
                </a:r>
                <a14:m>
                  <m:oMath xmlns:m="http://schemas.openxmlformats.org/officeDocument/2006/math">
                    <m:r>
                      <a:rPr lang="zh-CN" altLang="en-US" i="1">
                        <a:latin typeface="Cambria Math" panose="02040503050406030204" pitchFamily="18" charset="0"/>
                      </a:rPr>
                      <m:t>，</m:t>
                    </m:r>
                  </m:oMath>
                </a14:m>
                <a:r>
                  <a:rPr lang="zh-CN" altLang="en-US" dirty="0"/>
                  <a:t>打开滴灌技术的研究局面；</a:t>
                </a:r>
                <a:endParaRPr lang="en-US" altLang="zh-CN" dirty="0"/>
              </a:p>
              <a:p>
                <a:pPr lvl="1"/>
                <a:r>
                  <a:rPr lang="en-US" altLang="zh-CN" dirty="0"/>
                  <a:t>1980</a:t>
                </a:r>
                <a:r>
                  <a:rPr lang="zh-CN" altLang="en-US" dirty="0"/>
                  <a:t>年，我国自主研制生产了第一代滴灌设备；</a:t>
                </a:r>
                <a:endParaRPr lang="en-US" altLang="zh-CN" dirty="0"/>
              </a:p>
              <a:p>
                <a:pPr lvl="1"/>
                <a:r>
                  <a:rPr lang="en-US" altLang="zh-CN" dirty="0"/>
                  <a:t>20</a:t>
                </a:r>
                <a:r>
                  <a:rPr lang="zh-CN" altLang="en-US" dirty="0"/>
                  <a:t>世纪</a:t>
                </a:r>
                <a:r>
                  <a:rPr lang="en-US" altLang="zh-CN" dirty="0"/>
                  <a:t>90</a:t>
                </a:r>
                <a:r>
                  <a:rPr lang="zh-CN" altLang="en-US" dirty="0"/>
                  <a:t>年代中期，水肥一体化理论及应用受到重视；</a:t>
                </a:r>
                <a:endParaRPr lang="en-US" altLang="zh-CN" dirty="0"/>
              </a:p>
              <a:p>
                <a:pPr lvl="1"/>
                <a:r>
                  <a:rPr lang="zh-CN" altLang="en-US" dirty="0"/>
                  <a:t>中国农业科学院柑桔研究所利用红外光谱和数字图像技术开展水果成熟期预测和柑橘估产；</a:t>
                </a:r>
                <a:endParaRPr lang="en-US" altLang="zh-CN" dirty="0"/>
              </a:p>
              <a:p>
                <a:pPr lvl="1"/>
                <a:r>
                  <a:rPr lang="zh-CN" altLang="en-US" dirty="0"/>
                  <a:t>中国农业科学院郑州果树研究所研发了柑橘信息化精准管理系统；</a:t>
                </a:r>
                <a:endParaRPr lang="en-US" altLang="zh-CN" dirty="0"/>
              </a:p>
              <a:p>
                <a:pPr lvl="1"/>
                <a:r>
                  <a:rPr lang="zh-CN" altLang="en-US" dirty="0"/>
                  <a:t>中国农业大学在果园采摘等作业机器人研制方面取得积极进展。</a:t>
                </a:r>
                <a:endParaRPr lang="en-US" altLang="zh-CN" dirty="0"/>
              </a:p>
              <a:p>
                <a:pPr lvl="1"/>
                <a:endParaRPr lang="en-US" altLang="zh-CN" dirty="0"/>
              </a:p>
              <a:p>
                <a:pPr lvl="1"/>
                <a:endParaRPr lang="en-US" altLang="zh-CN" dirty="0"/>
              </a:p>
              <a:p>
                <a:pPr lvl="1"/>
                <a:endParaRPr lang="en-US" altLang="zh-CN" dirty="0"/>
              </a:p>
              <a:p>
                <a:pPr lvl="1"/>
                <a:endParaRPr lang="en-US" altLang="zh-CN" dirty="0"/>
              </a:p>
            </p:txBody>
          </p:sp>
        </mc:Choice>
        <mc:Fallback xmlns="">
          <p:sp>
            <p:nvSpPr>
              <p:cNvPr id="6" name="内容占位符 5">
                <a:extLst>
                  <a:ext uri="{FF2B5EF4-FFF2-40B4-BE49-F238E27FC236}">
                    <a16:creationId xmlns:a16="http://schemas.microsoft.com/office/drawing/2014/main" id="{065B147C-897D-47AC-8A8B-4A8B575DE51D}"/>
                  </a:ext>
                </a:extLst>
              </p:cNvPr>
              <p:cNvSpPr>
                <a:spLocks noGrp="1" noRot="1" noChangeAspect="1" noMove="1" noResize="1" noEditPoints="1" noAdjustHandles="1" noChangeArrowheads="1" noChangeShapeType="1" noTextEdit="1"/>
              </p:cNvSpPr>
              <p:nvPr>
                <p:ph idx="1"/>
              </p:nvPr>
            </p:nvSpPr>
            <p:spPr>
              <a:blipFill>
                <a:blip r:embed="rId2"/>
                <a:stretch>
                  <a:fillRect l="-812" t="-125" r="-870"/>
                </a:stretch>
              </a:blipFill>
            </p:spPr>
            <p:txBody>
              <a:bodyPr/>
              <a:lstStyle/>
              <a:p>
                <a:r>
                  <a:rPr lang="en-US">
                    <a:noFill/>
                  </a:rPr>
                  <a:t> </a:t>
                </a:r>
              </a:p>
            </p:txBody>
          </p:sp>
        </mc:Fallback>
      </mc:AlternateContent>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45795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二、我国智慧果园的发展现状</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三</a:t>
            </a:r>
            <a:r>
              <a:rPr lang="en-US" altLang="zh-CN" b="1" dirty="0"/>
              <a:t>)  </a:t>
            </a:r>
            <a:r>
              <a:rPr lang="zh-CN" altLang="en-US" b="1" dirty="0"/>
              <a:t>产后阶段果园的智慧化</a:t>
            </a:r>
            <a:endParaRPr lang="en-US" altLang="zh-CN" b="1" dirty="0"/>
          </a:p>
          <a:p>
            <a:pPr lvl="1"/>
            <a:r>
              <a:rPr lang="zh-CN" altLang="en-US" dirty="0"/>
              <a:t>水果品质智能分级是智慧果园产后阶段的热点；</a:t>
            </a:r>
            <a:endParaRPr lang="en-US" altLang="zh-CN" dirty="0"/>
          </a:p>
          <a:p>
            <a:pPr lvl="1"/>
            <a:r>
              <a:rPr lang="zh-CN" altLang="en-US" dirty="0"/>
              <a:t>检测项目由单一糖度指标到果实内部病变、水心、淀粉、浅层损伤，局部失水，浮皮等多项指标同时检测；</a:t>
            </a:r>
            <a:endParaRPr lang="en-US" altLang="zh-CN" dirty="0"/>
          </a:p>
          <a:p>
            <a:pPr lvl="1"/>
            <a:r>
              <a:rPr lang="zh-CN" altLang="en-US" dirty="0"/>
              <a:t>检测品种由薄皮中小型果实向厚皮大型果实迈进；</a:t>
            </a:r>
            <a:endParaRPr lang="en-US" altLang="zh-CN" dirty="0"/>
          </a:p>
          <a:p>
            <a:pPr lvl="1"/>
            <a:r>
              <a:rPr lang="zh-CN" altLang="en-US" dirty="0"/>
              <a:t>通过近红外光谱分析技术实现了品牌经营。</a:t>
            </a:r>
            <a:endParaRPr lang="en-US" altLang="zh-CN" dirty="0"/>
          </a:p>
          <a:p>
            <a:pPr lvl="1"/>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47771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16656813-DB99-4555-89D5-37A3B513A410}"/>
              </a:ext>
            </a:extLst>
          </p:cNvPr>
          <p:cNvSpPr>
            <a:spLocks noGrp="1"/>
          </p:cNvSpPr>
          <p:nvPr>
            <p:ph type="body" sz="quarter" idx="13"/>
          </p:nvPr>
        </p:nvSpPr>
        <p:spPr/>
        <p:txBody>
          <a:bodyPr>
            <a:normAutofit/>
          </a:bodyPr>
          <a:lstStyle/>
          <a:p>
            <a:r>
              <a:rPr lang="zh-CN" altLang="en-US" dirty="0"/>
              <a:t>第五章</a:t>
            </a:r>
            <a:br>
              <a:rPr lang="en-US" altLang="zh-CN" dirty="0"/>
            </a:br>
            <a:r>
              <a:rPr lang="zh-CN" altLang="en-US" dirty="0"/>
              <a:t>智慧果园</a:t>
            </a:r>
          </a:p>
        </p:txBody>
      </p:sp>
      <p:sp>
        <p:nvSpPr>
          <p:cNvPr id="2" name="矩形 1">
            <a:extLst>
              <a:ext uri="{FF2B5EF4-FFF2-40B4-BE49-F238E27FC236}">
                <a16:creationId xmlns:a16="http://schemas.microsoft.com/office/drawing/2014/main" id="{AEB18566-C3C8-E3F8-7060-8459F502EB5C}"/>
              </a:ext>
            </a:extLst>
          </p:cNvPr>
          <p:cNvSpPr/>
          <p:nvPr/>
        </p:nvSpPr>
        <p:spPr>
          <a:xfrm>
            <a:off x="4564143" y="5316718"/>
            <a:ext cx="3240000" cy="432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2000" dirty="0">
                <a:solidFill>
                  <a:schemeClr val="bg1"/>
                </a:solidFill>
                <a:latin typeface="+mn-ea"/>
              </a:rPr>
              <a:t>教材配套网站 </a:t>
            </a:r>
            <a:r>
              <a:rPr lang="en-US" altLang="zh-CN" sz="2000" dirty="0">
                <a:solidFill>
                  <a:schemeClr val="bg1"/>
                </a:solidFill>
                <a:latin typeface="+mn-ea"/>
                <a:hlinkClick r:id="rId2"/>
              </a:rPr>
              <a:t>www.zh.ag</a:t>
            </a:r>
            <a:endParaRPr lang="en-US" altLang="zh-CN" sz="2000" dirty="0">
              <a:solidFill>
                <a:schemeClr val="bg1"/>
              </a:solidFill>
              <a:latin typeface="+mn-ea"/>
            </a:endParaRPr>
          </a:p>
        </p:txBody>
      </p:sp>
    </p:spTree>
    <p:extLst>
      <p:ext uri="{BB962C8B-B14F-4D97-AF65-F5344CB8AC3E}">
        <p14:creationId xmlns:p14="http://schemas.microsoft.com/office/powerpoint/2010/main" val="64936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三、我国智慧果园的发展趋势</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r>
              <a:rPr lang="zh-CN" altLang="en-US" dirty="0"/>
              <a:t>从目前发展看，智慧果园研究的重点方向是加强关键技术和系统集成的创新研究。</a:t>
            </a:r>
            <a:endParaRPr lang="en-US" altLang="zh-CN" dirty="0"/>
          </a:p>
          <a:p>
            <a:pPr lvl="1"/>
            <a:r>
              <a:rPr lang="zh-CN" altLang="en-US" dirty="0"/>
              <a:t>一是创新开发多功能一体的传感器；</a:t>
            </a:r>
            <a:endParaRPr lang="en-US" altLang="zh-CN" dirty="0"/>
          </a:p>
          <a:p>
            <a:pPr lvl="1"/>
            <a:r>
              <a:rPr lang="zh-CN" altLang="en-US" dirty="0">
                <a:latin typeface="+mn-ea"/>
              </a:rPr>
              <a:t>二是综合运用图谱分析手段，实现果园土壤水分、养分、病虫草害等指标的实时快速监测；</a:t>
            </a:r>
            <a:endParaRPr lang="en-US" altLang="zh-CN" dirty="0">
              <a:latin typeface="+mn-ea"/>
            </a:endParaRPr>
          </a:p>
          <a:p>
            <a:pPr lvl="1"/>
            <a:r>
              <a:rPr lang="zh-CN" altLang="en-US" dirty="0">
                <a:latin typeface="+mn-ea"/>
              </a:rPr>
              <a:t>三是利用航天遥感研发天空地一体化观测系统，提升信息精度和时效；</a:t>
            </a:r>
            <a:endParaRPr lang="en-US" altLang="zh-CN" dirty="0">
              <a:latin typeface="+mn-ea"/>
            </a:endParaRPr>
          </a:p>
          <a:p>
            <a:pPr lvl="1"/>
            <a:r>
              <a:rPr lang="zh-CN" altLang="en-US" dirty="0">
                <a:latin typeface="+mn-ea"/>
              </a:rPr>
              <a:t>四是开展大数据处理和分析研究。</a:t>
            </a:r>
            <a:endParaRPr lang="en-US" altLang="zh-CN" dirty="0">
              <a:latin typeface="+mn-ea"/>
            </a:endParaRPr>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84761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第三节 智慧果园的技术框架</a:t>
            </a:r>
          </a:p>
        </p:txBody>
      </p:sp>
      <p:sp>
        <p:nvSpPr>
          <p:cNvPr id="5" name="文本框 4">
            <a:extLst>
              <a:ext uri="{FF2B5EF4-FFF2-40B4-BE49-F238E27FC236}">
                <a16:creationId xmlns:a16="http://schemas.microsoft.com/office/drawing/2014/main" id="{5F976A0F-4C6C-44DB-8A13-CAEE066E1F52}"/>
              </a:ext>
            </a:extLst>
          </p:cNvPr>
          <p:cNvSpPr txBox="1"/>
          <p:nvPr/>
        </p:nvSpPr>
        <p:spPr>
          <a:xfrm>
            <a:off x="9878213" y="6261143"/>
            <a:ext cx="1707520"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96098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9">
            <a:extLst>
              <a:ext uri="{FF2B5EF4-FFF2-40B4-BE49-F238E27FC236}">
                <a16:creationId xmlns:a16="http://schemas.microsoft.com/office/drawing/2014/main" id="{3C9E5A50-8CC6-4063-B3EA-CC6D0596B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39" b="3740"/>
          <a:stretch/>
        </p:blipFill>
        <p:spPr bwMode="auto">
          <a:xfrm>
            <a:off x="1677989" y="2114552"/>
            <a:ext cx="7985894" cy="356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第三节 智慧果园的技术路线</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zh-CN" altLang="en-US" dirty="0"/>
              <a:t>技术框架包括</a:t>
            </a:r>
            <a:r>
              <a:rPr lang="zh-CN" altLang="en-US" dirty="0">
                <a:solidFill>
                  <a:srgbClr val="0000FF"/>
                </a:solidFill>
              </a:rPr>
              <a:t>五个层次</a:t>
            </a:r>
            <a:r>
              <a:rPr lang="zh-CN" altLang="en-US" dirty="0"/>
              <a:t>：感知交互层、网络传输层、应用支撑层、分析研判层、控制决策层等；</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
        <p:nvSpPr>
          <p:cNvPr id="2" name="文本框 1">
            <a:extLst>
              <a:ext uri="{FF2B5EF4-FFF2-40B4-BE49-F238E27FC236}">
                <a16:creationId xmlns:a16="http://schemas.microsoft.com/office/drawing/2014/main" id="{47391148-D189-ACEC-039C-84A2429E7751}"/>
              </a:ext>
            </a:extLst>
          </p:cNvPr>
          <p:cNvSpPr txBox="1"/>
          <p:nvPr/>
        </p:nvSpPr>
        <p:spPr>
          <a:xfrm>
            <a:off x="4386470" y="5777948"/>
            <a:ext cx="2743200" cy="369332"/>
          </a:xfrm>
          <a:prstGeom prst="rect">
            <a:avLst/>
          </a:prstGeom>
          <a:noFill/>
        </p:spPr>
        <p:txBody>
          <a:bodyPr wrap="square" rtlCol="0">
            <a:spAutoFit/>
          </a:bodyPr>
          <a:lstStyle/>
          <a:p>
            <a:r>
              <a:rPr lang="zh-CN" altLang="en-US" dirty="0"/>
              <a:t>图</a:t>
            </a:r>
            <a:r>
              <a:rPr lang="en-US" altLang="zh-CN" dirty="0"/>
              <a:t>5-1  </a:t>
            </a:r>
            <a:r>
              <a:rPr lang="zh-CN" altLang="en-US" dirty="0"/>
              <a:t>智慧果园技术框架</a:t>
            </a:r>
            <a:endParaRPr lang="en-US" dirty="0"/>
          </a:p>
        </p:txBody>
      </p:sp>
    </p:spTree>
    <p:extLst>
      <p:ext uri="{BB962C8B-B14F-4D97-AF65-F5344CB8AC3E}">
        <p14:creationId xmlns:p14="http://schemas.microsoft.com/office/powerpoint/2010/main" val="990253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一、新型感知</a:t>
            </a:r>
            <a:r>
              <a:rPr lang="en-US" altLang="zh-CN" dirty="0"/>
              <a:t>: </a:t>
            </a:r>
            <a:r>
              <a:rPr lang="zh-CN" altLang="en-US" dirty="0"/>
              <a:t>智慧果园的观测系统</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一</a:t>
            </a:r>
            <a:r>
              <a:rPr lang="en-US" altLang="zh-CN" b="1" dirty="0"/>
              <a:t>)  </a:t>
            </a:r>
            <a:r>
              <a:rPr lang="zh-CN" altLang="en-US" b="1" dirty="0"/>
              <a:t>传感技术</a:t>
            </a:r>
            <a:endParaRPr lang="en-US" altLang="zh-CN" b="1" dirty="0"/>
          </a:p>
          <a:p>
            <a:pPr lvl="1"/>
            <a:r>
              <a:rPr lang="zh-CN" altLang="en-US" dirty="0"/>
              <a:t>果园内的环境参数通过物理传感器可以进行实时采集；</a:t>
            </a:r>
            <a:endParaRPr lang="en-US" altLang="zh-CN" dirty="0"/>
          </a:p>
          <a:p>
            <a:pPr lvl="1"/>
            <a:r>
              <a:rPr lang="zh-CN" altLang="en-US" dirty="0"/>
              <a:t>空气温湿度传感器、土壤温湿度传感器、作物传感器等仪器设备可自动快速获取园区环境和果树本体参数；</a:t>
            </a:r>
            <a:endParaRPr lang="en-US" altLang="zh-CN" dirty="0"/>
          </a:p>
          <a:p>
            <a:pPr lvl="1"/>
            <a:r>
              <a:rPr lang="zh-CN" altLang="en-US" dirty="0"/>
              <a:t>近几年，传感器应用到包括农业机器人在内的智能机械设计中；</a:t>
            </a:r>
            <a:endParaRPr lang="en-US" altLang="zh-CN" dirty="0"/>
          </a:p>
          <a:p>
            <a:pPr lvl="1"/>
            <a:r>
              <a:rPr lang="zh-CN" altLang="en-US" dirty="0"/>
              <a:t>现阶段传感器多依赖于国外进口，且基于单功能设计，功能集成较弱。</a:t>
            </a:r>
            <a:endParaRPr lang="en-US" altLang="zh-CN" dirty="0"/>
          </a:p>
          <a:p>
            <a:pPr lvl="1"/>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74361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一、新型感知</a:t>
            </a:r>
            <a:r>
              <a:rPr lang="en-US" altLang="zh-CN" dirty="0"/>
              <a:t>: </a:t>
            </a:r>
            <a:r>
              <a:rPr lang="zh-CN" altLang="en-US" dirty="0"/>
              <a:t>智慧果园的观测系统</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二</a:t>
            </a:r>
            <a:r>
              <a:rPr lang="en-US" altLang="zh-CN" b="1" dirty="0"/>
              <a:t>)  </a:t>
            </a:r>
            <a:r>
              <a:rPr lang="zh-CN" altLang="en-US" b="1" dirty="0"/>
              <a:t>遥感技术</a:t>
            </a:r>
            <a:endParaRPr lang="en-US" altLang="zh-CN" b="1" dirty="0"/>
          </a:p>
          <a:p>
            <a:pPr lvl="1"/>
            <a:r>
              <a:rPr lang="zh-CN" altLang="en-US" dirty="0"/>
              <a:t>遥感技术利用高分辨率传感器，采集果园空间分布信息，在果树不同生长期，根据光谱信息，进行空间定性、定位分析，提供大量的时空信息；</a:t>
            </a:r>
            <a:endParaRPr lang="en-US" altLang="zh-CN" dirty="0"/>
          </a:p>
          <a:p>
            <a:pPr lvl="1"/>
            <a:r>
              <a:rPr lang="zh-CN" altLang="en-US" dirty="0"/>
              <a:t>主要应用包括果园种植面积遥感监测与制图、果树长势监测与产量估算、 果园灾害遥感监测以及果园生态环境信息监测等；</a:t>
            </a:r>
            <a:endParaRPr lang="en-US" altLang="zh-CN" dirty="0"/>
          </a:p>
          <a:p>
            <a:pPr lvl="1"/>
            <a:r>
              <a:rPr lang="zh-CN" altLang="en-US" dirty="0"/>
              <a:t>将卫星、无人机与物联网技术集成构建天空地一体化农业遥感信息获取技术体系是发展智慧果园的重要手段和必然趋势。</a:t>
            </a:r>
            <a:endParaRPr lang="en-US" altLang="zh-CN" dirty="0"/>
          </a:p>
          <a:p>
            <a:pPr lvl="1"/>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28645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一、新型感知</a:t>
            </a:r>
            <a:r>
              <a:rPr lang="en-US" altLang="zh-CN" dirty="0"/>
              <a:t>: </a:t>
            </a:r>
            <a:r>
              <a:rPr lang="zh-CN" altLang="en-US" dirty="0"/>
              <a:t>智慧果园的观测系统</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三</a:t>
            </a:r>
            <a:r>
              <a:rPr lang="en-US" altLang="zh-CN" b="1" dirty="0"/>
              <a:t>)  GPS</a:t>
            </a:r>
            <a:r>
              <a:rPr lang="zh-CN" altLang="en-US" b="1" dirty="0"/>
              <a:t>技术</a:t>
            </a:r>
            <a:endParaRPr lang="en-US" altLang="zh-CN" b="1" dirty="0"/>
          </a:p>
          <a:p>
            <a:pPr lvl="1"/>
            <a:r>
              <a:rPr lang="en-US" altLang="zh-CN" dirty="0"/>
              <a:t>GPS</a:t>
            </a:r>
            <a:r>
              <a:rPr lang="zh-CN" altLang="en-US" dirty="0"/>
              <a:t>在智慧农业中的应用主要体现在三方面：空间定位、土地更新调查、监测果园产量；</a:t>
            </a:r>
            <a:endParaRPr lang="en-US" altLang="zh-CN" dirty="0"/>
          </a:p>
          <a:p>
            <a:pPr lvl="1"/>
            <a:r>
              <a:rPr lang="zh-CN" altLang="en-US" dirty="0"/>
              <a:t>测量经纬度和高程信息；</a:t>
            </a:r>
            <a:endParaRPr lang="en-US" altLang="zh-CN" dirty="0"/>
          </a:p>
          <a:p>
            <a:pPr lvl="1"/>
            <a:r>
              <a:rPr lang="zh-CN" altLang="en-US" dirty="0"/>
              <a:t>精确指示导航位置；</a:t>
            </a:r>
            <a:endParaRPr lang="en-US" altLang="zh-CN" dirty="0"/>
          </a:p>
          <a:p>
            <a:pPr lvl="1"/>
            <a:r>
              <a:rPr lang="zh-CN" altLang="en-US" dirty="0"/>
              <a:t>果品运输管理监控。</a:t>
            </a:r>
            <a:endParaRPr lang="en-US" altLang="zh-CN" dirty="0"/>
          </a:p>
          <a:p>
            <a:pPr lvl="1"/>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94711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一、新型感知</a:t>
            </a:r>
            <a:r>
              <a:rPr lang="en-US" altLang="zh-CN" dirty="0"/>
              <a:t>: </a:t>
            </a:r>
            <a:r>
              <a:rPr lang="zh-CN" altLang="en-US" dirty="0"/>
              <a:t>智慧果园的观测系统</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四</a:t>
            </a:r>
            <a:r>
              <a:rPr lang="en-US" altLang="zh-CN" b="1" dirty="0"/>
              <a:t>)  RFID</a:t>
            </a:r>
            <a:r>
              <a:rPr lang="zh-CN" altLang="en-US" b="1" dirty="0"/>
              <a:t>技术</a:t>
            </a:r>
            <a:endParaRPr lang="en-US" altLang="zh-CN" b="1" dirty="0"/>
          </a:p>
          <a:p>
            <a:pPr lvl="1"/>
            <a:r>
              <a:rPr lang="zh-CN" altLang="en-US" dirty="0"/>
              <a:t>利用农业物联网技术，通过</a:t>
            </a:r>
            <a:r>
              <a:rPr lang="en-US" altLang="zh-CN" dirty="0"/>
              <a:t>RFID</a:t>
            </a:r>
            <a:r>
              <a:rPr lang="zh-CN" altLang="en-US" dirty="0"/>
              <a:t>标签、二维码、条码等，以一物一码的方式给优质果品标识身份；</a:t>
            </a:r>
            <a:endParaRPr lang="en-US" altLang="zh-CN" dirty="0"/>
          </a:p>
          <a:p>
            <a:pPr lvl="1"/>
            <a:r>
              <a:rPr lang="zh-CN" altLang="en-US" dirty="0"/>
              <a:t>在智慧果园建设中，果园利用</a:t>
            </a:r>
            <a:r>
              <a:rPr lang="en-US" altLang="zh-CN" dirty="0"/>
              <a:t>RFID</a:t>
            </a:r>
            <a:r>
              <a:rPr lang="zh-CN" altLang="en-US" dirty="0"/>
              <a:t>技术汇总和分析果品安全监测数据，完成对水果安全的全方位监控以及科学预警；</a:t>
            </a:r>
            <a:endParaRPr lang="en-US" altLang="zh-CN" dirty="0"/>
          </a:p>
          <a:p>
            <a:pPr lvl="1"/>
            <a:r>
              <a:rPr lang="zh-CN" altLang="en-US" dirty="0"/>
              <a:t>在果蔬温室内，建立无线射频网络，采用</a:t>
            </a:r>
            <a:r>
              <a:rPr lang="en-US" altLang="zh-CN" dirty="0"/>
              <a:t>RFID</a:t>
            </a:r>
            <a:r>
              <a:rPr lang="zh-CN" altLang="en-US" dirty="0"/>
              <a:t>技术进行无线数据采集，避免了传统温室内走线动土带来的不便。</a:t>
            </a:r>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3751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二、万物互连</a:t>
            </a:r>
            <a:r>
              <a:rPr lang="en-US" altLang="zh-CN" dirty="0"/>
              <a:t>: </a:t>
            </a:r>
            <a:r>
              <a:rPr lang="zh-CN" altLang="en-US" dirty="0"/>
              <a:t>智慧果园的信息传输</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一</a:t>
            </a:r>
            <a:r>
              <a:rPr lang="en-US" altLang="zh-CN" b="1" dirty="0"/>
              <a:t>)  </a:t>
            </a:r>
            <a:r>
              <a:rPr lang="zh-CN" altLang="en-US" b="1" dirty="0"/>
              <a:t>有线传输技术</a:t>
            </a:r>
            <a:endParaRPr lang="en-US" altLang="zh-CN" b="1" dirty="0"/>
          </a:p>
          <a:p>
            <a:pPr lvl="1"/>
            <a:r>
              <a:rPr lang="zh-CN" altLang="en-US" dirty="0"/>
              <a:t>有线传输方式通过光波、电信号等传输介质来实现信息数据传递，具有信号传送稳定、快速、安全、抗干扰、传输信息量大等优点；</a:t>
            </a:r>
            <a:endParaRPr lang="en-US" altLang="zh-CN" dirty="0"/>
          </a:p>
          <a:p>
            <a:pPr lvl="1"/>
            <a:r>
              <a:rPr lang="zh-CN" altLang="en-US" dirty="0"/>
              <a:t>通常使用 </a:t>
            </a:r>
            <a:r>
              <a:rPr lang="en-US" altLang="zh-CN" dirty="0"/>
              <a:t>RS485/RS432 </a:t>
            </a:r>
            <a:r>
              <a:rPr lang="zh-CN" altLang="en-US" dirty="0"/>
              <a:t>总线、控制器局域网络总线网线或电话线等有线通信线路来进行数据的传输。</a:t>
            </a:r>
            <a:endParaRPr lang="en-US" altLang="zh-CN" dirty="0"/>
          </a:p>
          <a:p>
            <a:pPr lvl="1"/>
            <a:endParaRPr lang="en-US" altLang="zh-CN" dirty="0"/>
          </a:p>
          <a:p>
            <a:pPr lvl="1"/>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78595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二、万物互连</a:t>
            </a:r>
            <a:r>
              <a:rPr lang="en-US" altLang="zh-CN" dirty="0"/>
              <a:t>: </a:t>
            </a:r>
            <a:r>
              <a:rPr lang="zh-CN" altLang="en-US" dirty="0"/>
              <a:t>智慧果园的信息传输</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二</a:t>
            </a:r>
            <a:r>
              <a:rPr lang="en-US" altLang="zh-CN" b="1" dirty="0"/>
              <a:t>)  </a:t>
            </a:r>
            <a:r>
              <a:rPr lang="zh-CN" altLang="en-US" b="1" dirty="0"/>
              <a:t>无线传输技术</a:t>
            </a:r>
            <a:endParaRPr lang="en-US" altLang="zh-CN" b="1" dirty="0"/>
          </a:p>
          <a:p>
            <a:pPr lvl="1"/>
            <a:r>
              <a:rPr lang="zh-CN" altLang="en-US" dirty="0"/>
              <a:t>无线传输包括两种方式：无线局域网通信和无线移动通信。</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pic>
        <p:nvPicPr>
          <p:cNvPr id="3" name="图片 2">
            <a:extLst>
              <a:ext uri="{FF2B5EF4-FFF2-40B4-BE49-F238E27FC236}">
                <a16:creationId xmlns:a16="http://schemas.microsoft.com/office/drawing/2014/main" id="{BC00C290-A852-9286-8372-E2D5C25C05B7}"/>
              </a:ext>
            </a:extLst>
          </p:cNvPr>
          <p:cNvPicPr>
            <a:picLocks noChangeAspect="1"/>
          </p:cNvPicPr>
          <p:nvPr/>
        </p:nvPicPr>
        <p:blipFill>
          <a:blip r:embed="rId2"/>
          <a:stretch>
            <a:fillRect/>
          </a:stretch>
        </p:blipFill>
        <p:spPr>
          <a:xfrm>
            <a:off x="1913107" y="2589551"/>
            <a:ext cx="7813989" cy="3577834"/>
          </a:xfrm>
          <a:prstGeom prst="rect">
            <a:avLst/>
          </a:prstGeom>
        </p:spPr>
      </p:pic>
      <p:sp>
        <p:nvSpPr>
          <p:cNvPr id="2" name="文本框 1">
            <a:extLst>
              <a:ext uri="{FF2B5EF4-FFF2-40B4-BE49-F238E27FC236}">
                <a16:creationId xmlns:a16="http://schemas.microsoft.com/office/drawing/2014/main" id="{BFE82D7F-C5A7-3BAC-46C6-19062E45C322}"/>
              </a:ext>
            </a:extLst>
          </p:cNvPr>
          <p:cNvSpPr txBox="1"/>
          <p:nvPr/>
        </p:nvSpPr>
        <p:spPr>
          <a:xfrm>
            <a:off x="3961483" y="2220219"/>
            <a:ext cx="3717235" cy="369332"/>
          </a:xfrm>
          <a:prstGeom prst="rect">
            <a:avLst/>
          </a:prstGeom>
          <a:noFill/>
        </p:spPr>
        <p:txBody>
          <a:bodyPr wrap="square" rtlCol="0">
            <a:spAutoFit/>
          </a:bodyPr>
          <a:lstStyle/>
          <a:p>
            <a:r>
              <a:rPr lang="zh-CN" altLang="en-US" dirty="0"/>
              <a:t>表</a:t>
            </a:r>
            <a:r>
              <a:rPr lang="en-US" altLang="zh-CN" dirty="0"/>
              <a:t>5-1  </a:t>
            </a:r>
            <a:r>
              <a:rPr lang="zh-CN" altLang="en-US" dirty="0"/>
              <a:t>不同无线传输方式比较</a:t>
            </a:r>
            <a:endParaRPr lang="en-US" dirty="0"/>
          </a:p>
        </p:txBody>
      </p:sp>
    </p:spTree>
    <p:extLst>
      <p:ext uri="{BB962C8B-B14F-4D97-AF65-F5344CB8AC3E}">
        <p14:creationId xmlns:p14="http://schemas.microsoft.com/office/powerpoint/2010/main" val="401338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二、万物互连</a:t>
            </a:r>
            <a:r>
              <a:rPr lang="en-US" altLang="zh-CN" dirty="0"/>
              <a:t>: </a:t>
            </a:r>
            <a:r>
              <a:rPr lang="zh-CN" altLang="en-US" dirty="0"/>
              <a:t>智慧果园的信息传输</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a:t>
            </a:r>
            <a:r>
              <a:rPr lang="zh-CN" altLang="en-US" b="1" dirty="0"/>
              <a:t>三</a:t>
            </a:r>
            <a:r>
              <a:rPr lang="en-US" altLang="zh-CN" b="1" dirty="0"/>
              <a:t>)  </a:t>
            </a:r>
            <a:r>
              <a:rPr lang="zh-CN" altLang="en-US" b="1" dirty="0"/>
              <a:t>有线传输与无线传输结合</a:t>
            </a:r>
            <a:endParaRPr lang="en-US" altLang="zh-CN" b="1" dirty="0"/>
          </a:p>
          <a:p>
            <a:pPr lvl="1"/>
            <a:r>
              <a:rPr lang="zh-CN" altLang="en-US" dirty="0"/>
              <a:t>将无线传输方式与有线传输方式集成是现阶段智慧农业中较为通用的传输方式，广泛应用于设施果园、果树灌溉等领域；</a:t>
            </a:r>
            <a:endParaRPr lang="en-US" altLang="zh-CN" dirty="0"/>
          </a:p>
          <a:p>
            <a:pPr lvl="1"/>
            <a:r>
              <a:rPr lang="zh-CN" altLang="en-US" dirty="0"/>
              <a:t>监测数据利用</a:t>
            </a:r>
            <a:r>
              <a:rPr lang="en-US" altLang="zh-CN" dirty="0"/>
              <a:t>ZigBee</a:t>
            </a:r>
            <a:r>
              <a:rPr lang="zh-CN" altLang="en-US" dirty="0"/>
              <a:t>无线技术进行收集集成，并传输至边缘网关进行汇总，然后利用网关模块的串口变换连接</a:t>
            </a:r>
            <a:r>
              <a:rPr lang="en-US" altLang="zh-CN" dirty="0"/>
              <a:t>RS485</a:t>
            </a:r>
            <a:r>
              <a:rPr lang="zh-CN" altLang="en-US" dirty="0"/>
              <a:t>有线传输模块将数据包传输到服务器。</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1813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7A3A0-8807-4E68-8050-AD2292CF7A03}"/>
              </a:ext>
            </a:extLst>
          </p:cNvPr>
          <p:cNvSpPr>
            <a:spLocks noGrp="1"/>
          </p:cNvSpPr>
          <p:nvPr>
            <p:ph type="title"/>
          </p:nvPr>
        </p:nvSpPr>
        <p:spPr/>
        <p:txBody>
          <a:bodyPr/>
          <a:lstStyle/>
          <a:p>
            <a:r>
              <a:rPr lang="zh-CN" altLang="en-US" dirty="0"/>
              <a:t>本章目录</a:t>
            </a:r>
          </a:p>
        </p:txBody>
      </p:sp>
      <p:sp>
        <p:nvSpPr>
          <p:cNvPr id="3" name="内容占位符 2">
            <a:extLst>
              <a:ext uri="{FF2B5EF4-FFF2-40B4-BE49-F238E27FC236}">
                <a16:creationId xmlns:a16="http://schemas.microsoft.com/office/drawing/2014/main" id="{D9230549-1EAD-40B1-8D32-CB12309E0EEA}"/>
              </a:ext>
            </a:extLst>
          </p:cNvPr>
          <p:cNvSpPr>
            <a:spLocks noGrp="1"/>
          </p:cNvSpPr>
          <p:nvPr>
            <p:ph idx="1"/>
          </p:nvPr>
        </p:nvSpPr>
        <p:spPr/>
        <p:txBody>
          <a:bodyPr>
            <a:normAutofit/>
          </a:bodyPr>
          <a:lstStyle/>
          <a:p>
            <a:pPr algn="l">
              <a:lnSpc>
                <a:spcPct val="150000"/>
              </a:lnSpc>
            </a:pPr>
            <a:r>
              <a:rPr lang="zh-CN" altLang="en-US" dirty="0"/>
              <a:t>第一节 智慧果园概述</a:t>
            </a:r>
            <a:endParaRPr lang="en-US" altLang="zh-CN" dirty="0"/>
          </a:p>
          <a:p>
            <a:pPr algn="l">
              <a:lnSpc>
                <a:spcPct val="150000"/>
              </a:lnSpc>
            </a:pPr>
            <a:r>
              <a:rPr lang="zh-CN" altLang="en-US" dirty="0"/>
              <a:t>第二节 智慧果园的发展</a:t>
            </a:r>
            <a:endParaRPr lang="en-US" altLang="zh-CN" dirty="0"/>
          </a:p>
          <a:p>
            <a:pPr algn="l">
              <a:lnSpc>
                <a:spcPct val="150000"/>
              </a:lnSpc>
            </a:pPr>
            <a:r>
              <a:rPr lang="zh-CN" altLang="en-US" dirty="0"/>
              <a:t>第三节 智慧果园的技术框架</a:t>
            </a:r>
            <a:endParaRPr lang="en-US" altLang="zh-CN" dirty="0"/>
          </a:p>
          <a:p>
            <a:pPr algn="l">
              <a:lnSpc>
                <a:spcPct val="150000"/>
              </a:lnSpc>
            </a:pPr>
            <a:r>
              <a:rPr lang="zh-CN" altLang="en-US" dirty="0"/>
              <a:t>第四节 智慧果园应用案例</a:t>
            </a:r>
            <a:endParaRPr lang="en-US" altLang="zh-CN" dirty="0"/>
          </a:p>
        </p:txBody>
      </p:sp>
      <p:sp>
        <p:nvSpPr>
          <p:cNvPr id="4" name="文本框 3">
            <a:extLst>
              <a:ext uri="{FF2B5EF4-FFF2-40B4-BE49-F238E27FC236}">
                <a16:creationId xmlns:a16="http://schemas.microsoft.com/office/drawing/2014/main" id="{61E89A84-8CED-2C2F-E3AA-1F29E1AAE89F}"/>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97810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三、多维数据</a:t>
            </a:r>
            <a:r>
              <a:rPr lang="en-US" altLang="zh-CN" dirty="0"/>
              <a:t>: </a:t>
            </a:r>
            <a:r>
              <a:rPr lang="zh-CN" altLang="en-US" dirty="0"/>
              <a:t>智慧果园的数据采集</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（一）果园种植环境数据</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685800" marR="0" lvl="1"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果园种植环境是果树生存生长的基础与决定条件</a:t>
            </a:r>
            <a:r>
              <a:rPr lang="zh-CN" altLang="en-US" dirty="0">
                <a:solidFill>
                  <a:prstClr val="black"/>
                </a:solidFill>
                <a:latin typeface="Calibri" panose="020F0502020204030204"/>
                <a:ea typeface="等线" panose="02010600030101010101" pitchFamily="2" charset="-122"/>
              </a:rPr>
              <a:t>，</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也是果园数字化管理的基础；</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685800" marR="0" lvl="1"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zh-CN" altLang="en-US" dirty="0"/>
              <a:t>果园种植环境包括非生物因素和生物因素两方面。</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2">
              <a:defRPr/>
            </a:pPr>
            <a:r>
              <a:rPr lang="en-US" altLang="zh-CN" dirty="0">
                <a:solidFill>
                  <a:prstClr val="black"/>
                </a:solidFill>
                <a:latin typeface="Calibri" panose="020F0502020204030204"/>
                <a:ea typeface="等线" panose="02010600030101010101" pitchFamily="2" charset="-122"/>
              </a:rPr>
              <a:t>1</a:t>
            </a: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果园地形环境数据采集</a:t>
            </a:r>
            <a:endPar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2">
              <a:defRPr/>
            </a:pPr>
            <a:r>
              <a:rPr lang="en-US" altLang="zh-CN" dirty="0">
                <a:solidFill>
                  <a:prstClr val="black"/>
                </a:solidFill>
                <a:latin typeface="Calibri" panose="020F0502020204030204"/>
                <a:ea typeface="等线" panose="02010600030101010101" pitchFamily="2" charset="-122"/>
              </a:rPr>
              <a:t>2. </a:t>
            </a:r>
            <a:r>
              <a:rPr lang="zh-CN" altLang="en-US" dirty="0"/>
              <a:t>果园气候环境数据采集 </a:t>
            </a:r>
            <a:endParaRPr lang="en-US" altLang="zh-CN" dirty="0"/>
          </a:p>
          <a:p>
            <a:pPr lvl="2">
              <a:defRPr/>
            </a:pPr>
            <a:r>
              <a:rPr lang="en-US" altLang="zh-CN" dirty="0"/>
              <a:t>3.</a:t>
            </a:r>
            <a:r>
              <a:rPr lang="zh-CN" altLang="en-US" dirty="0"/>
              <a:t> 果园土壤环境数据采集</a:t>
            </a:r>
            <a:endParaRPr lang="en-US" altLang="zh-CN" dirty="0"/>
          </a:p>
          <a:p>
            <a:pPr lvl="2">
              <a:defRPr/>
            </a:pP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 </a:t>
            </a:r>
            <a:r>
              <a:rPr lang="zh-CN" altLang="en-US" dirty="0"/>
              <a:t>果园生物环境数据采集</a:t>
            </a:r>
            <a:endPar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2459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三、多维数据</a:t>
            </a:r>
            <a:r>
              <a:rPr lang="en-US" altLang="zh-CN" dirty="0"/>
              <a:t>: </a:t>
            </a:r>
            <a:r>
              <a:rPr lang="zh-CN" altLang="en-US" dirty="0"/>
              <a:t>智慧果园的数据采集</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（二）果园生产数据</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lang="en-US" altLang="zh-CN" dirty="0">
                <a:solidFill>
                  <a:prstClr val="black"/>
                </a:solidFill>
                <a:latin typeface="Calibri" panose="020F0502020204030204"/>
                <a:ea typeface="等线" panose="02010600030101010101" pitchFamily="2" charset="-122"/>
              </a:rPr>
              <a:t>1</a:t>
            </a: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lang="zh-CN" altLang="en-US" dirty="0"/>
              <a:t>果树群体级数据</a:t>
            </a:r>
            <a:endParaRPr lang="en-US" altLang="zh-CN" dirty="0"/>
          </a:p>
          <a:p>
            <a:pPr lvl="2">
              <a:defRPr/>
            </a:pPr>
            <a:r>
              <a:rPr lang="zh-CN" altLang="en-US" dirty="0"/>
              <a:t>果园群体级数据采集方法主要基于底层无线传感器网络，实时监测与控制设施光、温、水、肥、气等五大环境因子，建立果园日志；</a:t>
            </a:r>
            <a:endParaRPr lang="en-US" altLang="zh-CN" dirty="0"/>
          </a:p>
          <a:p>
            <a:pPr lvl="2">
              <a:defRPr/>
            </a:pPr>
            <a:r>
              <a:rPr lang="zh-CN" altLang="en-US" dirty="0"/>
              <a:t>预警胁迫已经成为智慧果园群体级数据采集的重要方向之一。</a:t>
            </a:r>
            <a:endPar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3">
              <a:defRPr/>
            </a:pPr>
            <a:r>
              <a:rPr lang="zh-CN" altLang="en-US" dirty="0">
                <a:solidFill>
                  <a:prstClr val="black"/>
                </a:solidFill>
                <a:latin typeface="Calibri" panose="020F0502020204030204"/>
                <a:ea typeface="等线" panose="02010600030101010101" pitchFamily="2" charset="-122"/>
              </a:rPr>
              <a:t>（</a:t>
            </a:r>
            <a:r>
              <a:rPr lang="en-US" altLang="zh-CN" dirty="0">
                <a:solidFill>
                  <a:prstClr val="black"/>
                </a:solidFill>
                <a:latin typeface="Calibri" panose="020F0502020204030204"/>
                <a:ea typeface="等线" panose="02010600030101010101" pitchFamily="2" charset="-122"/>
              </a:rPr>
              <a:t>1</a:t>
            </a:r>
            <a:r>
              <a:rPr lang="zh-CN" altLang="en-US" dirty="0">
                <a:solidFill>
                  <a:prstClr val="black"/>
                </a:solidFill>
                <a:latin typeface="Calibri" panose="020F0502020204030204"/>
                <a:ea typeface="等线" panose="02010600030101010101" pitchFamily="2" charset="-122"/>
              </a:rPr>
              <a:t>）</a:t>
            </a:r>
            <a:r>
              <a:rPr lang="zh-CN" altLang="en-US" dirty="0"/>
              <a:t>果园病虫害数据</a:t>
            </a:r>
            <a:endParaRPr lang="en-US" altLang="zh-CN" dirty="0"/>
          </a:p>
          <a:p>
            <a:pPr lvl="3">
              <a:defRPr/>
            </a:pPr>
            <a:r>
              <a:rPr lang="zh-CN" altLang="en-US" dirty="0"/>
              <a:t>（</a:t>
            </a:r>
            <a:r>
              <a:rPr lang="en-US" altLang="zh-CN" dirty="0"/>
              <a:t>2</a:t>
            </a:r>
            <a:r>
              <a:rPr lang="zh-CN" altLang="en-US" dirty="0"/>
              <a:t>）果园抗冷 </a:t>
            </a:r>
            <a:r>
              <a:rPr lang="en-US" altLang="zh-CN" dirty="0"/>
              <a:t>(</a:t>
            </a:r>
            <a:r>
              <a:rPr lang="zh-CN" altLang="en-US" dirty="0"/>
              <a:t>冻</a:t>
            </a:r>
            <a:r>
              <a:rPr lang="en-US" altLang="zh-CN" dirty="0"/>
              <a:t>)</a:t>
            </a:r>
            <a:r>
              <a:rPr lang="zh-CN" altLang="en-US" dirty="0"/>
              <a:t>或抗热胁迫数据</a:t>
            </a:r>
            <a:endParaRPr lang="en-US" altLang="zh-CN" dirty="0"/>
          </a:p>
          <a:p>
            <a:pPr lvl="3">
              <a:defRPr/>
            </a:pPr>
            <a:r>
              <a:rPr lang="zh-CN" altLang="en-US" dirty="0"/>
              <a:t>（</a:t>
            </a:r>
            <a:r>
              <a:rPr lang="en-US" altLang="zh-CN" dirty="0"/>
              <a:t>3</a:t>
            </a:r>
            <a:r>
              <a:rPr lang="zh-CN" altLang="en-US" dirty="0"/>
              <a:t>）干旱胁迫数据</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4077514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三、多维数据</a:t>
            </a:r>
            <a:r>
              <a:rPr lang="en-US" altLang="zh-CN" dirty="0"/>
              <a:t>: </a:t>
            </a:r>
            <a:r>
              <a:rPr lang="zh-CN" altLang="en-US" dirty="0"/>
              <a:t>智慧果园的数据采集</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（二）果园生产数据</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lang="en-US" altLang="zh-CN" dirty="0">
                <a:solidFill>
                  <a:prstClr val="black"/>
                </a:solidFill>
                <a:latin typeface="Calibri" panose="020F0502020204030204"/>
                <a:ea typeface="等线" panose="02010600030101010101" pitchFamily="2" charset="-122"/>
              </a:rPr>
              <a:t>2</a:t>
            </a: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lang="zh-CN" altLang="en-US" dirty="0"/>
              <a:t>单植株级数据</a:t>
            </a:r>
            <a:endParaRPr lang="en-US" altLang="zh-CN" dirty="0"/>
          </a:p>
          <a:p>
            <a:pPr lvl="2">
              <a:defRPr/>
            </a:pPr>
            <a:r>
              <a:rPr lang="zh-CN" altLang="en-US" dirty="0">
                <a:solidFill>
                  <a:prstClr val="black"/>
                </a:solidFill>
                <a:latin typeface="Calibri" panose="020F0502020204030204"/>
                <a:ea typeface="等线" panose="02010600030101010101" pitchFamily="2" charset="-122"/>
              </a:rPr>
              <a:t>（</a:t>
            </a:r>
            <a:r>
              <a:rPr lang="en-US" altLang="zh-CN" dirty="0">
                <a:solidFill>
                  <a:prstClr val="black"/>
                </a:solidFill>
                <a:latin typeface="Calibri" panose="020F0502020204030204"/>
                <a:ea typeface="等线" panose="02010600030101010101" pitchFamily="2" charset="-122"/>
              </a:rPr>
              <a:t>1</a:t>
            </a:r>
            <a:r>
              <a:rPr lang="zh-CN" altLang="en-US" dirty="0">
                <a:solidFill>
                  <a:prstClr val="black"/>
                </a:solidFill>
                <a:latin typeface="Calibri" panose="020F0502020204030204"/>
                <a:ea typeface="等线" panose="02010600030101010101" pitchFamily="2" charset="-122"/>
              </a:rPr>
              <a:t>）</a:t>
            </a:r>
            <a:r>
              <a:rPr lang="zh-CN" altLang="en-US" dirty="0"/>
              <a:t>收获器官的数量和产量数据</a:t>
            </a:r>
            <a:endParaRPr lang="en-US" altLang="zh-CN" dirty="0"/>
          </a:p>
          <a:p>
            <a:pPr lvl="2">
              <a:defRPr/>
            </a:pPr>
            <a:r>
              <a:rPr lang="zh-CN" altLang="en-US" dirty="0"/>
              <a:t>（</a:t>
            </a:r>
            <a:r>
              <a:rPr lang="en-US" altLang="zh-CN" dirty="0"/>
              <a:t>2</a:t>
            </a:r>
            <a:r>
              <a:rPr lang="zh-CN" altLang="en-US" dirty="0"/>
              <a:t>）收获器官的品质数据</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94377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三、多维数据</a:t>
            </a:r>
            <a:r>
              <a:rPr lang="en-US" altLang="zh-CN" dirty="0"/>
              <a:t>: </a:t>
            </a:r>
            <a:r>
              <a:rPr lang="zh-CN" altLang="en-US" dirty="0"/>
              <a:t>智慧果园的数据采集</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（二）果园生产数据</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 </a:t>
            </a:r>
            <a:r>
              <a:rPr lang="zh-CN" altLang="en-US" dirty="0"/>
              <a:t>数据收集平台</a:t>
            </a:r>
            <a:endParaRPr lang="en-US" altLang="zh-CN" dirty="0"/>
          </a:p>
          <a:p>
            <a:pPr lvl="2">
              <a:defRPr/>
            </a:pPr>
            <a:r>
              <a:rPr lang="zh-CN" altLang="en-US" dirty="0"/>
              <a:t>小型手持设备；</a:t>
            </a:r>
            <a:endParaRPr lang="en-US" altLang="zh-CN" dirty="0"/>
          </a:p>
          <a:p>
            <a:pPr lvl="2">
              <a:defRPr/>
            </a:pPr>
            <a:r>
              <a:rPr lang="zh-CN" altLang="en-US" dirty="0"/>
              <a:t>车载表型系统；</a:t>
            </a:r>
            <a:endParaRPr lang="en-US" altLang="zh-CN" dirty="0"/>
          </a:p>
          <a:p>
            <a:pPr lvl="2">
              <a:defRPr/>
            </a:pPr>
            <a:r>
              <a:rPr lang="zh-CN" altLang="en-US" dirty="0"/>
              <a:t>近红外三维激光扫描仪、多光谱或高光谱传感仪；</a:t>
            </a:r>
            <a:endParaRPr lang="en-US" altLang="zh-CN" dirty="0"/>
          </a:p>
          <a:p>
            <a:pPr lvl="2">
              <a:defRPr/>
            </a:pPr>
            <a:r>
              <a:rPr lang="zh-CN" altLang="en-US" dirty="0"/>
              <a:t>基于航空影像的果树群体级数据采集平台。</a:t>
            </a:r>
            <a:endParaRPr lang="en-US" altLang="zh-CN" dirty="0"/>
          </a:p>
          <a:p>
            <a:pPr lvl="2">
              <a:defRPr/>
            </a:pP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10453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四、深度学习</a:t>
            </a:r>
            <a:r>
              <a:rPr lang="en-US" altLang="zh-CN" dirty="0"/>
              <a:t>: </a:t>
            </a:r>
            <a:r>
              <a:rPr lang="zh-CN" altLang="en-US" dirty="0"/>
              <a:t>智慧果园的智能分析</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（一）</a:t>
            </a:r>
            <a:r>
              <a:rPr lang="zh-CN" altLang="en-US" b="1" dirty="0"/>
              <a:t>智能分析关键技术</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lang="zh-CN" altLang="en-US" dirty="0"/>
              <a:t>人工智能</a:t>
            </a:r>
            <a:endParaRPr lang="en-US" altLang="zh-CN" dirty="0"/>
          </a:p>
          <a:p>
            <a:pPr lvl="1">
              <a:defRPr/>
            </a:pPr>
            <a:r>
              <a:rPr lang="en-US" altLang="zh-CN" dirty="0"/>
              <a:t>2. </a:t>
            </a:r>
            <a:r>
              <a:rPr lang="zh-CN" altLang="en-US" dirty="0"/>
              <a:t>认知计算</a:t>
            </a:r>
            <a:endParaRPr lang="en-US" altLang="zh-CN" dirty="0"/>
          </a:p>
          <a:p>
            <a:pPr lvl="1">
              <a:defRPr/>
            </a:pPr>
            <a:r>
              <a:rPr lang="en-US" altLang="zh-CN" dirty="0"/>
              <a:t>3. </a:t>
            </a:r>
            <a:r>
              <a:rPr lang="zh-CN" altLang="en-US" dirty="0"/>
              <a:t>新一代人工智能</a:t>
            </a:r>
            <a:endParaRPr lang="en-US" altLang="zh-CN" dirty="0"/>
          </a:p>
          <a:p>
            <a:pPr lvl="2">
              <a:defRPr/>
            </a:pPr>
            <a:r>
              <a:rPr lang="zh-CN" altLang="en-US" dirty="0"/>
              <a:t>（</a:t>
            </a:r>
            <a:r>
              <a:rPr lang="en-US" altLang="zh-CN" dirty="0"/>
              <a:t>1</a:t>
            </a:r>
            <a:r>
              <a:rPr lang="zh-CN" altLang="en-US" dirty="0"/>
              <a:t>）大数据智能</a:t>
            </a:r>
            <a:endParaRPr lang="en-US" altLang="zh-CN" dirty="0"/>
          </a:p>
          <a:p>
            <a:pPr lvl="2">
              <a:defRPr/>
            </a:pPr>
            <a:r>
              <a:rPr lang="zh-CN" altLang="en-US" dirty="0"/>
              <a:t>（</a:t>
            </a:r>
            <a:r>
              <a:rPr lang="en-US" altLang="zh-CN" dirty="0"/>
              <a:t>2</a:t>
            </a:r>
            <a:r>
              <a:rPr lang="zh-CN" altLang="en-US" dirty="0"/>
              <a:t>）群体智能</a:t>
            </a:r>
            <a:endParaRPr lang="en-US" altLang="zh-CN" dirty="0"/>
          </a:p>
          <a:p>
            <a:pPr lvl="2">
              <a:defRPr/>
            </a:pPr>
            <a:r>
              <a:rPr lang="zh-CN" altLang="en-US" dirty="0"/>
              <a:t>（</a:t>
            </a:r>
            <a:r>
              <a:rPr lang="en-US" altLang="zh-CN" dirty="0"/>
              <a:t>3</a:t>
            </a:r>
            <a:r>
              <a:rPr lang="zh-CN" altLang="en-US" dirty="0"/>
              <a:t>）跨媒体智能</a:t>
            </a:r>
            <a:endParaRPr lang="en-US" altLang="zh-CN" dirty="0"/>
          </a:p>
          <a:p>
            <a:pPr lvl="2">
              <a:defRPr/>
            </a:pPr>
            <a:r>
              <a:rPr lang="zh-CN" altLang="en-US" dirty="0"/>
              <a:t>（</a:t>
            </a:r>
            <a:r>
              <a:rPr lang="en-US" altLang="zh-CN" dirty="0"/>
              <a:t>4</a:t>
            </a:r>
            <a:r>
              <a:rPr lang="zh-CN" altLang="en-US" dirty="0"/>
              <a:t>）混合</a:t>
            </a:r>
            <a:r>
              <a:rPr lang="en-US" altLang="zh-CN" dirty="0"/>
              <a:t>—</a:t>
            </a:r>
            <a:r>
              <a:rPr lang="zh-CN" altLang="en-US" dirty="0"/>
              <a:t>增强智能与自主智能</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065531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四、深度学习</a:t>
            </a:r>
            <a:r>
              <a:rPr lang="en-US" altLang="zh-CN" dirty="0"/>
              <a:t>: </a:t>
            </a:r>
            <a:r>
              <a:rPr lang="zh-CN" altLang="en-US" dirty="0"/>
              <a:t>智慧果园的智能分析</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（二）</a:t>
            </a:r>
            <a:r>
              <a:rPr lang="zh-CN" altLang="en-US" b="1" dirty="0"/>
              <a:t>智能分析领域</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lang="zh-CN" altLang="en-US" dirty="0"/>
              <a:t>苗木的选种选育</a:t>
            </a:r>
            <a:endParaRPr lang="en-US" altLang="zh-CN" dirty="0"/>
          </a:p>
          <a:p>
            <a:pPr lvl="1">
              <a:defRPr/>
            </a:pPr>
            <a:r>
              <a:rPr lang="en-US" altLang="zh-CN" dirty="0"/>
              <a:t>2. </a:t>
            </a:r>
            <a:r>
              <a:rPr lang="zh-CN" altLang="en-US" dirty="0"/>
              <a:t>果园土壤检测</a:t>
            </a:r>
            <a:endParaRPr lang="en-US" altLang="zh-CN" dirty="0"/>
          </a:p>
          <a:p>
            <a:pPr lvl="1">
              <a:defRPr/>
            </a:pPr>
            <a:r>
              <a:rPr lang="en-US" altLang="zh-CN" dirty="0"/>
              <a:t>3. </a:t>
            </a:r>
            <a:r>
              <a:rPr lang="zh-CN" altLang="en-US" dirty="0"/>
              <a:t>果树生长状况解析</a:t>
            </a:r>
            <a:endParaRPr lang="en-US" altLang="zh-CN" dirty="0"/>
          </a:p>
          <a:p>
            <a:pPr lvl="1">
              <a:defRPr/>
            </a:pPr>
            <a:r>
              <a:rPr lang="en-US" altLang="zh-CN" dirty="0"/>
              <a:t>4. </a:t>
            </a:r>
            <a:r>
              <a:rPr lang="zh-CN" altLang="en-US" dirty="0"/>
              <a:t>果园智能耕作</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52487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五、全域智能</a:t>
            </a:r>
            <a:r>
              <a:rPr lang="en-US" altLang="zh-CN" dirty="0"/>
              <a:t>: </a:t>
            </a:r>
            <a:r>
              <a:rPr lang="zh-CN" altLang="en-US" dirty="0"/>
              <a:t>智慧果园的自动控制</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（一）</a:t>
            </a:r>
            <a:r>
              <a:rPr lang="zh-CN" altLang="en-US" b="1" dirty="0"/>
              <a:t>物质装备</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lang="zh-CN" altLang="en-US" dirty="0"/>
              <a:t>果园智能除草装备</a:t>
            </a:r>
            <a:endParaRPr lang="en-US" altLang="zh-CN" dirty="0"/>
          </a:p>
          <a:p>
            <a:pPr lvl="1">
              <a:defRPr/>
            </a:pPr>
            <a:r>
              <a:rPr lang="en-US" altLang="zh-CN" dirty="0"/>
              <a:t>2. </a:t>
            </a:r>
            <a:r>
              <a:rPr lang="zh-CN" altLang="en-US" dirty="0"/>
              <a:t>果树智能修剪装备</a:t>
            </a:r>
            <a:endParaRPr lang="en-US" altLang="zh-CN" dirty="0"/>
          </a:p>
          <a:p>
            <a:pPr lvl="1">
              <a:defRPr/>
            </a:pPr>
            <a:r>
              <a:rPr lang="en-US" altLang="zh-CN" dirty="0"/>
              <a:t>3. </a:t>
            </a:r>
            <a:r>
              <a:rPr lang="zh-CN" altLang="en-US" dirty="0"/>
              <a:t>果实智能采收装备</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01375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五、全域智能</a:t>
            </a:r>
            <a:r>
              <a:rPr lang="en-US" altLang="zh-CN" dirty="0"/>
              <a:t>: </a:t>
            </a:r>
            <a:r>
              <a:rPr lang="zh-CN" altLang="en-US" dirty="0"/>
              <a:t>智慧果园的自动控制</a:t>
            </a:r>
            <a:endParaRPr lang="en-US" altLang="zh-CN" b="1" dirty="0"/>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（二）</a:t>
            </a:r>
            <a:r>
              <a:rPr lang="zh-CN" altLang="en-US" b="1" dirty="0"/>
              <a:t>系统平台</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lvl="1">
              <a:defRPr/>
            </a:pPr>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lang="zh-CN" altLang="en-US" dirty="0"/>
              <a:t>果园智能灌溉系统</a:t>
            </a:r>
            <a:endParaRPr lang="en-US" altLang="zh-CN" dirty="0"/>
          </a:p>
          <a:p>
            <a:pPr lvl="1">
              <a:defRPr/>
            </a:pPr>
            <a:r>
              <a:rPr lang="en-US" altLang="zh-CN" dirty="0"/>
              <a:t>2. </a:t>
            </a:r>
            <a:r>
              <a:rPr lang="zh-CN" altLang="en-US" dirty="0"/>
              <a:t>病虫害监测预警系统</a:t>
            </a:r>
            <a:endParaRPr lang="en-US" altLang="zh-CN" dirty="0"/>
          </a:p>
          <a:p>
            <a:pPr lvl="1">
              <a:defRPr/>
            </a:pPr>
            <a:r>
              <a:rPr lang="en-US" altLang="zh-CN" dirty="0"/>
              <a:t>3. </a:t>
            </a:r>
            <a:r>
              <a:rPr lang="zh-CN" altLang="en-US" dirty="0"/>
              <a:t>果园智能施肥系统</a:t>
            </a:r>
            <a:endParaRPr lang="en-US" altLang="zh-CN"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83574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normAutofit/>
          </a:bodyPr>
          <a:lstStyle/>
          <a:p>
            <a:r>
              <a:rPr lang="zh-CN" altLang="en-US" dirty="0"/>
              <a:t>第四节 智慧果园应用案例</a:t>
            </a:r>
          </a:p>
        </p:txBody>
      </p:sp>
      <p:sp>
        <p:nvSpPr>
          <p:cNvPr id="5" name="文本框 4">
            <a:extLst>
              <a:ext uri="{FF2B5EF4-FFF2-40B4-BE49-F238E27FC236}">
                <a16:creationId xmlns:a16="http://schemas.microsoft.com/office/drawing/2014/main" id="{5F976A0F-4C6C-44DB-8A13-CAEE066E1F52}"/>
              </a:ext>
            </a:extLst>
          </p:cNvPr>
          <p:cNvSpPr txBox="1"/>
          <p:nvPr/>
        </p:nvSpPr>
        <p:spPr>
          <a:xfrm>
            <a:off x="9878213" y="6261143"/>
            <a:ext cx="1707520"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638781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第四节 案例：山东栖霞智慧果园关键技术与系统集成</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zh-CN" altLang="en-US" dirty="0">
                <a:solidFill>
                  <a:srgbClr val="0000FF"/>
                </a:solidFill>
              </a:rPr>
              <a:t>概况</a:t>
            </a:r>
            <a:r>
              <a:rPr lang="zh-CN" altLang="en-US" dirty="0"/>
              <a:t>：栖霞市苹果栽培面积</a:t>
            </a:r>
            <a:r>
              <a:rPr lang="en-US" altLang="zh-CN" dirty="0"/>
              <a:t>100</a:t>
            </a:r>
            <a:r>
              <a:rPr lang="zh-CN" altLang="en-US" dirty="0"/>
              <a:t>万亩，其中盛果期果园</a:t>
            </a:r>
            <a:r>
              <a:rPr lang="en-US" altLang="zh-CN" dirty="0"/>
              <a:t>70</a:t>
            </a:r>
            <a:r>
              <a:rPr lang="zh-CN" altLang="en-US" dirty="0"/>
              <a:t>多万亩，苹果年产量</a:t>
            </a:r>
            <a:r>
              <a:rPr lang="en-US" altLang="zh-CN" dirty="0"/>
              <a:t>220</a:t>
            </a:r>
            <a:r>
              <a:rPr lang="zh-CN" altLang="en-US" dirty="0"/>
              <a:t>万</a:t>
            </a:r>
            <a:r>
              <a:rPr lang="en-US" altLang="zh-CN" dirty="0"/>
              <a:t>t</a:t>
            </a:r>
            <a:r>
              <a:rPr lang="zh-CN" altLang="en-US" dirty="0"/>
              <a:t>，年出口量近</a:t>
            </a:r>
            <a:r>
              <a:rPr lang="en-US" altLang="zh-CN" dirty="0"/>
              <a:t>20</a:t>
            </a:r>
            <a:r>
              <a:rPr lang="zh-CN" altLang="en-US" dirty="0"/>
              <a:t>万</a:t>
            </a:r>
            <a:r>
              <a:rPr lang="en-US" altLang="zh-CN" dirty="0"/>
              <a:t>t</a:t>
            </a:r>
            <a:r>
              <a:rPr lang="zh-CN" altLang="en-US" dirty="0"/>
              <a:t>。</a:t>
            </a:r>
            <a:endParaRPr lang="en-US" altLang="zh-CN" dirty="0"/>
          </a:p>
          <a:p>
            <a:r>
              <a:rPr lang="zh-CN" altLang="en-US" dirty="0">
                <a:solidFill>
                  <a:srgbClr val="0000FF"/>
                </a:solidFill>
              </a:rPr>
              <a:t>存在问题</a:t>
            </a:r>
            <a:r>
              <a:rPr lang="zh-CN" altLang="en-US" dirty="0"/>
              <a:t>：随着全国乃至世界范围内苹果种植规模和产量的快速增长，栖霞乃至山东的苹果产业表现出阶段性供应不足和结构性、区域性过剩并存的特征，产业效益和品牌影响力下滑明显。</a:t>
            </a:r>
            <a:endParaRPr lang="en-US" altLang="zh-CN" dirty="0"/>
          </a:p>
          <a:p>
            <a:r>
              <a:rPr lang="zh-CN" altLang="en-US" dirty="0">
                <a:solidFill>
                  <a:srgbClr val="0000FF"/>
                </a:solidFill>
              </a:rPr>
              <a:t>原因</a:t>
            </a:r>
            <a:r>
              <a:rPr lang="zh-CN" altLang="en-US" dirty="0"/>
              <a:t>：除品种结构单一、老果园占比大等问题外，设施装备不配套、劳动力成本持续上升、产业化组织程度低等问题严重阻碍了产业的发展。</a:t>
            </a:r>
            <a:endParaRPr lang="en-US" altLang="zh-CN" b="1" dirty="0"/>
          </a:p>
          <a:p>
            <a:endParaRPr lang="zh-CN" altLang="en-US" dirty="0">
              <a:solidFill>
                <a:srgbClr val="0000FF"/>
              </a:solidFill>
            </a:endParaRPr>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155709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第一节 智慧果园概述</a:t>
            </a:r>
          </a:p>
        </p:txBody>
      </p:sp>
      <p:sp>
        <p:nvSpPr>
          <p:cNvPr id="5" name="文本框 4">
            <a:extLst>
              <a:ext uri="{FF2B5EF4-FFF2-40B4-BE49-F238E27FC236}">
                <a16:creationId xmlns:a16="http://schemas.microsoft.com/office/drawing/2014/main" id="{5F976A0F-4C6C-44DB-8A13-CAEE066E1F52}"/>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74064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一、智慧果园总体技术方案</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en-US" altLang="zh-CN" dirty="0"/>
              <a:t>1.</a:t>
            </a:r>
            <a:r>
              <a:rPr lang="zh-CN" altLang="en-US" dirty="0">
                <a:solidFill>
                  <a:srgbClr val="0000FF"/>
                </a:solidFill>
              </a:rPr>
              <a:t>果园智能感知</a:t>
            </a:r>
            <a:r>
              <a:rPr lang="zh-CN" altLang="en-US" dirty="0"/>
              <a:t>是基础，建立果园天空地遥感大数据管理平台。</a:t>
            </a:r>
            <a:endParaRPr lang="en-US" altLang="zh-CN" dirty="0"/>
          </a:p>
          <a:p>
            <a:r>
              <a:rPr lang="en-US" altLang="zh-CN" dirty="0"/>
              <a:t>2.</a:t>
            </a:r>
            <a:r>
              <a:rPr lang="zh-CN" altLang="en-US" dirty="0">
                <a:solidFill>
                  <a:srgbClr val="0000FF"/>
                </a:solidFill>
              </a:rPr>
              <a:t>果园快速诊断</a:t>
            </a:r>
            <a:r>
              <a:rPr lang="zh-CN" altLang="en-US" dirty="0"/>
              <a:t>是关键，实现果园生产的快速监测与诊断，解决 “数据怎么用”的关键问题。</a:t>
            </a:r>
            <a:endParaRPr lang="en-US" altLang="zh-CN" dirty="0"/>
          </a:p>
          <a:p>
            <a:r>
              <a:rPr lang="en-US" altLang="zh-CN" dirty="0"/>
              <a:t>3.</a:t>
            </a:r>
            <a:r>
              <a:rPr lang="zh-CN" altLang="en-US" dirty="0">
                <a:solidFill>
                  <a:srgbClr val="0000FF"/>
                </a:solidFill>
              </a:rPr>
              <a:t>果园精准作业</a:t>
            </a:r>
            <a:r>
              <a:rPr lang="zh-CN" altLang="en-US" dirty="0"/>
              <a:t>是集成，实现果园生产的精准、无人作业，解决 “数据如何服务”的重要问题。</a:t>
            </a:r>
            <a:endParaRPr lang="en-US" altLang="zh-CN" dirty="0"/>
          </a:p>
          <a:p>
            <a:endParaRPr lang="en-US" altLang="zh-CN"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90" y="6261143"/>
            <a:ext cx="1667443"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3064580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一、智慧果园总体技术方案</a:t>
            </a:r>
          </a:p>
        </p:txBody>
      </p:sp>
      <p:sp>
        <p:nvSpPr>
          <p:cNvPr id="5" name="文本框 4">
            <a:extLst>
              <a:ext uri="{FF2B5EF4-FFF2-40B4-BE49-F238E27FC236}">
                <a16:creationId xmlns:a16="http://schemas.microsoft.com/office/drawing/2014/main" id="{C1F8ED91-C7F7-4066-A19A-DA6390F4FFAC}"/>
              </a:ext>
            </a:extLst>
          </p:cNvPr>
          <p:cNvSpPr txBox="1"/>
          <p:nvPr/>
        </p:nvSpPr>
        <p:spPr>
          <a:xfrm>
            <a:off x="9918290" y="6261143"/>
            <a:ext cx="1667443"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pic>
        <p:nvPicPr>
          <p:cNvPr id="3" name="图片 2">
            <a:extLst>
              <a:ext uri="{FF2B5EF4-FFF2-40B4-BE49-F238E27FC236}">
                <a16:creationId xmlns:a16="http://schemas.microsoft.com/office/drawing/2014/main" id="{8FBA4C70-4DC7-D012-D1E2-21BD74D475C2}"/>
              </a:ext>
            </a:extLst>
          </p:cNvPr>
          <p:cNvPicPr>
            <a:picLocks noChangeAspect="1"/>
          </p:cNvPicPr>
          <p:nvPr/>
        </p:nvPicPr>
        <p:blipFill rotWithShape="1">
          <a:blip r:embed="rId2"/>
          <a:srcRect l="6884" r="3624"/>
          <a:stretch/>
        </p:blipFill>
        <p:spPr>
          <a:xfrm>
            <a:off x="2814293" y="1026004"/>
            <a:ext cx="6563414" cy="4599690"/>
          </a:xfrm>
          <a:prstGeom prst="rect">
            <a:avLst/>
          </a:prstGeom>
        </p:spPr>
      </p:pic>
      <p:sp>
        <p:nvSpPr>
          <p:cNvPr id="7" name="矩形 6">
            <a:extLst>
              <a:ext uri="{FF2B5EF4-FFF2-40B4-BE49-F238E27FC236}">
                <a16:creationId xmlns:a16="http://schemas.microsoft.com/office/drawing/2014/main" id="{59376615-75F3-FA1C-0050-C17B96AF7C6F}"/>
              </a:ext>
            </a:extLst>
          </p:cNvPr>
          <p:cNvSpPr/>
          <p:nvPr/>
        </p:nvSpPr>
        <p:spPr>
          <a:xfrm>
            <a:off x="5130953" y="5738280"/>
            <a:ext cx="3134191" cy="369332"/>
          </a:xfrm>
          <a:prstGeom prst="rect">
            <a:avLst/>
          </a:prstGeom>
        </p:spPr>
        <p:txBody>
          <a:bodyPr wrap="none">
            <a:spAutoFit/>
          </a:bodyPr>
          <a:lstStyle/>
          <a:p>
            <a:r>
              <a:rPr lang="zh-CN" altLang="en-US" dirty="0">
                <a:latin typeface="FZSSK--GBK1-0"/>
              </a:rPr>
              <a:t>图</a:t>
            </a:r>
            <a:r>
              <a:rPr lang="en-US" altLang="zh-CN" dirty="0">
                <a:latin typeface="FZSSK--GBK1-0"/>
              </a:rPr>
              <a:t>5-2  </a:t>
            </a:r>
            <a:r>
              <a:rPr lang="zh-CN" altLang="en-US" dirty="0">
                <a:latin typeface="FZSSK--GBK1-0"/>
              </a:rPr>
              <a:t>智慧果园总体技术方案</a:t>
            </a:r>
            <a:endParaRPr lang="zh-CN" altLang="en-US" dirty="0"/>
          </a:p>
        </p:txBody>
      </p:sp>
    </p:spTree>
    <p:extLst>
      <p:ext uri="{BB962C8B-B14F-4D97-AF65-F5344CB8AC3E}">
        <p14:creationId xmlns:p14="http://schemas.microsoft.com/office/powerpoint/2010/main" val="177969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zh-CN" altLang="en-US" dirty="0"/>
              <a:t>中国农业科学院研发了天空地一体化的果园智能感知系统。它包括：</a:t>
            </a:r>
            <a:endParaRPr lang="en-US" altLang="zh-CN" dirty="0"/>
          </a:p>
          <a:p>
            <a:pPr lvl="1"/>
            <a:r>
              <a:rPr lang="en-US" altLang="zh-CN" dirty="0"/>
              <a:t>1.</a:t>
            </a:r>
            <a:r>
              <a:rPr lang="zh-CN" altLang="en-US" dirty="0"/>
              <a:t>多源卫星遥感影像快速处理系统</a:t>
            </a:r>
            <a:endParaRPr lang="en-US" altLang="zh-CN" dirty="0"/>
          </a:p>
          <a:p>
            <a:pPr lvl="1"/>
            <a:r>
              <a:rPr lang="en-US" altLang="zh-CN" dirty="0"/>
              <a:t>2.</a:t>
            </a:r>
            <a:r>
              <a:rPr lang="zh-CN" altLang="en-US" dirty="0"/>
              <a:t>无人机智能感知系统</a:t>
            </a:r>
            <a:endParaRPr lang="en-US" altLang="zh-CN" dirty="0"/>
          </a:p>
          <a:p>
            <a:pPr lvl="1"/>
            <a:r>
              <a:rPr lang="en-US" altLang="zh-CN" dirty="0"/>
              <a:t>3.</a:t>
            </a:r>
            <a:r>
              <a:rPr lang="zh-CN" altLang="en-US" dirty="0"/>
              <a:t>地面传感网智能感知系统</a:t>
            </a:r>
            <a:endParaRPr lang="en-US" altLang="zh-CN" dirty="0"/>
          </a:p>
          <a:p>
            <a:pPr lvl="1"/>
            <a:r>
              <a:rPr lang="en-US" altLang="zh-CN" dirty="0"/>
              <a:t>4.</a:t>
            </a:r>
            <a:r>
              <a:rPr lang="zh-CN" altLang="en-US" dirty="0"/>
              <a:t>互联网智能终端调查系统</a:t>
            </a:r>
            <a:endParaRPr lang="en-US" altLang="zh-CN" dirty="0"/>
          </a:p>
          <a:p>
            <a:pPr lvl="1"/>
            <a:r>
              <a:rPr lang="en-US" altLang="zh-CN" dirty="0"/>
              <a:t>5.</a:t>
            </a:r>
            <a:r>
              <a:rPr lang="zh-CN" altLang="en-US" dirty="0"/>
              <a:t>天空地一体化综合观测数据管理与可视化平台</a:t>
            </a:r>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500689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
        <p:nvSpPr>
          <p:cNvPr id="7" name="矩形 6">
            <a:extLst>
              <a:ext uri="{FF2B5EF4-FFF2-40B4-BE49-F238E27FC236}">
                <a16:creationId xmlns:a16="http://schemas.microsoft.com/office/drawing/2014/main" id="{F9C2B692-5427-CAEE-0A46-FAF894EE1AF6}"/>
              </a:ext>
            </a:extLst>
          </p:cNvPr>
          <p:cNvSpPr/>
          <p:nvPr/>
        </p:nvSpPr>
        <p:spPr>
          <a:xfrm>
            <a:off x="4553872" y="5651142"/>
            <a:ext cx="4288353" cy="369332"/>
          </a:xfrm>
          <a:prstGeom prst="rect">
            <a:avLst/>
          </a:prstGeom>
        </p:spPr>
        <p:txBody>
          <a:bodyPr wrap="none">
            <a:spAutoFit/>
          </a:bodyPr>
          <a:lstStyle/>
          <a:p>
            <a:r>
              <a:rPr lang="zh-CN" altLang="en-US" dirty="0">
                <a:latin typeface="FZSSK--GBK1-0"/>
              </a:rPr>
              <a:t>图</a:t>
            </a:r>
            <a:r>
              <a:rPr lang="en-US" altLang="zh-CN" dirty="0">
                <a:latin typeface="FZSSK--GBK1-0"/>
              </a:rPr>
              <a:t>5-3  </a:t>
            </a:r>
            <a:r>
              <a:rPr lang="zh-CN" altLang="en-US" dirty="0">
                <a:latin typeface="FZSSK--GBK1-0"/>
              </a:rPr>
              <a:t>天空地一体化的果园智能感知系统</a:t>
            </a:r>
            <a:endParaRPr lang="zh-CN" altLang="en-US" dirty="0"/>
          </a:p>
        </p:txBody>
      </p:sp>
      <p:pic>
        <p:nvPicPr>
          <p:cNvPr id="2050" name="图片 2">
            <a:extLst>
              <a:ext uri="{FF2B5EF4-FFF2-40B4-BE49-F238E27FC236}">
                <a16:creationId xmlns:a16="http://schemas.microsoft.com/office/drawing/2014/main" id="{80BD4C0A-F4C4-4D41-8BFE-A701443B3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762" y="1324436"/>
            <a:ext cx="7458476" cy="42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29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lnSpcReduction="10000"/>
          </a:bodyPr>
          <a:lstStyle/>
          <a:p>
            <a:r>
              <a:rPr lang="en-US" altLang="zh-CN" b="1" dirty="0"/>
              <a:t>1.</a:t>
            </a:r>
            <a:r>
              <a:rPr lang="zh-CN" altLang="en-US" b="1" dirty="0"/>
              <a:t>多源卫星遥感快速处理系统</a:t>
            </a:r>
            <a:endParaRPr lang="en-US" altLang="zh-CN" b="1" dirty="0"/>
          </a:p>
          <a:p>
            <a:pPr lvl="1"/>
            <a:r>
              <a:rPr lang="zh-CN" altLang="en-US" dirty="0">
                <a:solidFill>
                  <a:srgbClr val="0000FF"/>
                </a:solidFill>
              </a:rPr>
              <a:t>技术</a:t>
            </a:r>
            <a:r>
              <a:rPr lang="zh-CN" altLang="en-US" dirty="0"/>
              <a:t>：</a:t>
            </a:r>
            <a:endParaRPr lang="en-US" altLang="zh-CN" dirty="0"/>
          </a:p>
          <a:p>
            <a:pPr lvl="2"/>
            <a:r>
              <a:rPr lang="zh-CN" altLang="en-US" dirty="0"/>
              <a:t>高效的金字塔算法</a:t>
            </a:r>
            <a:endParaRPr lang="en-US" altLang="zh-CN" dirty="0"/>
          </a:p>
          <a:p>
            <a:pPr lvl="2"/>
            <a:r>
              <a:rPr lang="zh-CN" altLang="en-US" dirty="0"/>
              <a:t>高精度图像配准算法</a:t>
            </a:r>
            <a:endParaRPr lang="en-US" altLang="zh-CN" dirty="0"/>
          </a:p>
          <a:p>
            <a:pPr lvl="2"/>
            <a:r>
              <a:rPr lang="zh-CN" altLang="en-US" dirty="0"/>
              <a:t>退化函数提取算法</a:t>
            </a:r>
            <a:endParaRPr lang="en-US" altLang="zh-CN" dirty="0"/>
          </a:p>
          <a:p>
            <a:pPr lvl="2"/>
            <a:r>
              <a:rPr lang="zh-CN" altLang="en-US" dirty="0"/>
              <a:t>图像恢复算法</a:t>
            </a:r>
            <a:endParaRPr lang="en-US" altLang="zh-CN" dirty="0"/>
          </a:p>
          <a:p>
            <a:pPr lvl="2"/>
            <a:r>
              <a:rPr lang="zh-CN" altLang="en-US" dirty="0"/>
              <a:t>基于深度学习的超分辨率重建算法</a:t>
            </a:r>
            <a:endParaRPr lang="en-US" altLang="zh-CN" dirty="0"/>
          </a:p>
          <a:p>
            <a:pPr lvl="1"/>
            <a:r>
              <a:rPr lang="zh-CN" altLang="en-US" dirty="0">
                <a:solidFill>
                  <a:srgbClr val="0000FF"/>
                </a:solidFill>
              </a:rPr>
              <a:t>功能：</a:t>
            </a:r>
            <a:r>
              <a:rPr lang="zh-CN" altLang="en-US" dirty="0"/>
              <a:t>实现 </a:t>
            </a:r>
            <a:r>
              <a:rPr lang="en-US" altLang="zh-CN" dirty="0"/>
              <a:t>Landsat</a:t>
            </a:r>
            <a:r>
              <a:rPr lang="zh-CN" altLang="en-US" dirty="0"/>
              <a:t>、</a:t>
            </a:r>
            <a:r>
              <a:rPr lang="en-US" altLang="zh-CN" dirty="0"/>
              <a:t>HJ</a:t>
            </a:r>
            <a:r>
              <a:rPr lang="zh-CN" altLang="en-US" dirty="0"/>
              <a:t>、</a:t>
            </a:r>
            <a:r>
              <a:rPr lang="en-US" altLang="zh-CN" dirty="0"/>
              <a:t>MOD1S</a:t>
            </a:r>
            <a:r>
              <a:rPr lang="zh-CN" altLang="en-US" dirty="0"/>
              <a:t>、</a:t>
            </a:r>
            <a:r>
              <a:rPr lang="en-US" altLang="zh-CN" dirty="0"/>
              <a:t>NOAA </a:t>
            </a:r>
            <a:r>
              <a:rPr lang="zh-CN" altLang="en-US" dirty="0"/>
              <a:t>和国产高分系列卫星等国内外多源卫星数据的快速浏览、辐射校正、几何校正，以及多光谱和全色影像 的融合、镶嵌、裁剪、图像恢复与超分辨率重建。</a:t>
            </a:r>
            <a:endParaRPr lang="en-US" altLang="zh-CN" b="1" dirty="0"/>
          </a:p>
          <a:p>
            <a:pPr lvl="1"/>
            <a:endParaRPr lang="en-US" altLang="zh-CN" b="1" dirty="0"/>
          </a:p>
          <a:p>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1129413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2.</a:t>
            </a:r>
            <a:r>
              <a:rPr lang="zh-CN" altLang="en-US" b="1" dirty="0"/>
              <a:t>多源卫星遥感快速处理系统</a:t>
            </a:r>
            <a:endParaRPr lang="en-US" altLang="zh-CN" b="1" dirty="0"/>
          </a:p>
          <a:p>
            <a:pPr lvl="1"/>
            <a:r>
              <a:rPr lang="zh-CN" altLang="en-US" dirty="0">
                <a:solidFill>
                  <a:srgbClr val="0000FF"/>
                </a:solidFill>
              </a:rPr>
              <a:t>技术</a:t>
            </a:r>
            <a:r>
              <a:rPr lang="zh-CN" altLang="en-US" dirty="0"/>
              <a:t>：</a:t>
            </a:r>
            <a:endParaRPr lang="en-US" altLang="zh-CN" dirty="0"/>
          </a:p>
          <a:p>
            <a:pPr lvl="2"/>
            <a:r>
              <a:rPr lang="zh-CN" altLang="en-US" dirty="0"/>
              <a:t>遥感技术</a:t>
            </a:r>
            <a:endParaRPr lang="en-US" altLang="zh-CN" dirty="0"/>
          </a:p>
          <a:p>
            <a:pPr lvl="2"/>
            <a:r>
              <a:rPr lang="zh-CN" altLang="en-US" dirty="0"/>
              <a:t>地理信息系统技术</a:t>
            </a:r>
            <a:endParaRPr lang="en-US" altLang="zh-CN" dirty="0"/>
          </a:p>
          <a:p>
            <a:pPr lvl="2"/>
            <a:r>
              <a:rPr lang="zh-CN" altLang="en-US" dirty="0"/>
              <a:t>全球定位系统技术</a:t>
            </a:r>
            <a:endParaRPr lang="en-US" altLang="zh-CN" dirty="0"/>
          </a:p>
          <a:p>
            <a:pPr lvl="2"/>
            <a:r>
              <a:rPr lang="zh-CN" altLang="en-US" dirty="0"/>
              <a:t>互联网技术等</a:t>
            </a:r>
            <a:endParaRPr lang="en-US" altLang="zh-CN" dirty="0"/>
          </a:p>
          <a:p>
            <a:pPr lvl="1"/>
            <a:r>
              <a:rPr lang="zh-CN" altLang="en-US" dirty="0">
                <a:solidFill>
                  <a:srgbClr val="0000FF"/>
                </a:solidFill>
              </a:rPr>
              <a:t>功能：</a:t>
            </a:r>
            <a:r>
              <a:rPr lang="zh-CN" altLang="en-US" dirty="0"/>
              <a:t>基于车载遥感平台，实现 </a:t>
            </a:r>
            <a:r>
              <a:rPr lang="en-US" altLang="zh-CN" dirty="0"/>
              <a:t>Landsat</a:t>
            </a:r>
            <a:r>
              <a:rPr lang="zh-CN" altLang="en-US" dirty="0"/>
              <a:t>、</a:t>
            </a:r>
            <a:r>
              <a:rPr lang="en-US" altLang="zh-CN" dirty="0"/>
              <a:t>HJ</a:t>
            </a:r>
            <a:r>
              <a:rPr lang="zh-CN" altLang="en-US" dirty="0"/>
              <a:t>、</a:t>
            </a:r>
            <a:r>
              <a:rPr lang="en-US" altLang="zh-CN" dirty="0"/>
              <a:t>MOD1S</a:t>
            </a:r>
            <a:r>
              <a:rPr lang="zh-CN" altLang="en-US" dirty="0"/>
              <a:t>、</a:t>
            </a:r>
            <a:r>
              <a:rPr lang="en-US" altLang="zh-CN" dirty="0"/>
              <a:t>NOAA</a:t>
            </a:r>
            <a:r>
              <a:rPr lang="zh-CN" altLang="en-US" dirty="0"/>
              <a:t>和国产高分系列卫星等国内外多源卫星数据的快速浏览、辐射校正、几何校正，以及多光谱和全色影像 的融合、镶嵌、裁剪、图像恢复与超分辨率重建。</a:t>
            </a:r>
            <a:endParaRPr lang="en-US" altLang="zh-CN" b="1" dirty="0"/>
          </a:p>
          <a:p>
            <a:pPr lvl="1"/>
            <a:endParaRPr lang="en-US" altLang="zh-CN" b="1" dirty="0"/>
          </a:p>
          <a:p>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659675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3.</a:t>
            </a:r>
            <a:r>
              <a:rPr lang="zh-CN" altLang="en-US" b="1" dirty="0"/>
              <a:t>地面传感网智能感知系统</a:t>
            </a:r>
            <a:endParaRPr lang="en-US" altLang="zh-CN" b="1" dirty="0"/>
          </a:p>
          <a:p>
            <a:pPr lvl="1"/>
            <a:r>
              <a:rPr lang="zh-CN" altLang="en-US" dirty="0">
                <a:solidFill>
                  <a:srgbClr val="0000FF"/>
                </a:solidFill>
              </a:rPr>
              <a:t>技术</a:t>
            </a:r>
            <a:r>
              <a:rPr lang="zh-CN" altLang="en-US" dirty="0"/>
              <a:t>：</a:t>
            </a:r>
            <a:endParaRPr lang="en-US" altLang="zh-CN" dirty="0"/>
          </a:p>
          <a:p>
            <a:pPr lvl="2"/>
            <a:r>
              <a:rPr lang="zh-CN" altLang="en-US" dirty="0"/>
              <a:t>物联网</a:t>
            </a:r>
            <a:endParaRPr lang="en-US" altLang="zh-CN" dirty="0"/>
          </a:p>
          <a:p>
            <a:pPr lvl="2"/>
            <a:r>
              <a:rPr lang="zh-CN" altLang="en-US" dirty="0"/>
              <a:t>传感技术</a:t>
            </a:r>
            <a:endParaRPr lang="en-US" altLang="zh-CN" dirty="0"/>
          </a:p>
          <a:p>
            <a:pPr lvl="1"/>
            <a:r>
              <a:rPr lang="zh-CN" altLang="en-US" dirty="0">
                <a:solidFill>
                  <a:srgbClr val="0000FF"/>
                </a:solidFill>
              </a:rPr>
              <a:t>功能：</a:t>
            </a:r>
            <a:r>
              <a:rPr lang="zh-CN" altLang="en-US" dirty="0"/>
              <a:t>无人值守的果园环境和果树生产信息自动、连续、高效获取果园环境信息。包括气候、土壤、地形等参数，同时还包括果树长势、果树枝形、萌芽日期、开花日期、结果日期、枝果比例、花果比例、病虫害等果树生长指标。</a:t>
            </a:r>
            <a:endParaRPr lang="en-US" altLang="zh-CN" b="1" dirty="0"/>
          </a:p>
          <a:p>
            <a:pPr lvl="1"/>
            <a:endParaRPr lang="en-US" altLang="zh-CN" b="1" dirty="0"/>
          </a:p>
          <a:p>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757965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4.</a:t>
            </a:r>
            <a:r>
              <a:rPr lang="zh-CN" altLang="en-US" b="1" dirty="0"/>
              <a:t>互联网智能终端调查系统</a:t>
            </a:r>
            <a:endParaRPr lang="en-US" altLang="zh-CN" b="1" dirty="0"/>
          </a:p>
          <a:p>
            <a:pPr lvl="1"/>
            <a:r>
              <a:rPr lang="zh-CN" altLang="en-US" dirty="0">
                <a:solidFill>
                  <a:srgbClr val="0000FF"/>
                </a:solidFill>
              </a:rPr>
              <a:t>技术</a:t>
            </a:r>
            <a:r>
              <a:rPr lang="zh-CN" altLang="en-US" dirty="0"/>
              <a:t>：通过手机、平板电脑、笔记本电脑等终端平台，基于地图、遥感影像等空间信息，进行果农经营地块确认，并针对地块进行果园图像和视频、生产决策信息采集。</a:t>
            </a:r>
            <a:endParaRPr lang="en-US" altLang="zh-CN" dirty="0"/>
          </a:p>
          <a:p>
            <a:pPr lvl="1"/>
            <a:r>
              <a:rPr lang="zh-CN" altLang="en-US" dirty="0">
                <a:solidFill>
                  <a:srgbClr val="0000FF"/>
                </a:solidFill>
              </a:rPr>
              <a:t>功能：</a:t>
            </a:r>
            <a:r>
              <a:rPr lang="zh-CN" altLang="en-US" dirty="0"/>
              <a:t>实现“一人一地”信息结合，为栖霞果园大数据研究与应用提供基础数据支撑。</a:t>
            </a:r>
            <a:endParaRPr lang="en-US" altLang="zh-CN" b="1" dirty="0"/>
          </a:p>
          <a:p>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1519274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二、智慧果园的 “触角”：天空地一体化的果园智能感知系统 </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rmAutofit/>
          </a:bodyPr>
          <a:lstStyle/>
          <a:p>
            <a:r>
              <a:rPr lang="en-US" altLang="zh-CN" b="1" dirty="0"/>
              <a:t>5.</a:t>
            </a:r>
            <a:r>
              <a:rPr lang="zh-CN" altLang="en-US" b="1" dirty="0"/>
              <a:t>天空地一体化综合观测数据管理与可视化平台</a:t>
            </a:r>
            <a:endParaRPr lang="en-US" altLang="zh-CN" b="1" dirty="0"/>
          </a:p>
          <a:p>
            <a:pPr lvl="1"/>
            <a:r>
              <a:rPr lang="zh-CN" altLang="en-US" dirty="0">
                <a:solidFill>
                  <a:srgbClr val="0000FF"/>
                </a:solidFill>
              </a:rPr>
              <a:t>技术</a:t>
            </a:r>
            <a:r>
              <a:rPr lang="zh-CN" altLang="en-US" dirty="0"/>
              <a:t>：通过搭建云平台实现多源遥感数据、无人机数据、地面传感网数据、历史数据以及其他空间数据的统一管理、显示、存储。</a:t>
            </a:r>
            <a:endParaRPr lang="en-US" altLang="zh-CN" dirty="0"/>
          </a:p>
          <a:p>
            <a:pPr lvl="1"/>
            <a:r>
              <a:rPr lang="zh-CN" altLang="en-US" dirty="0">
                <a:solidFill>
                  <a:srgbClr val="0000FF"/>
                </a:solidFill>
              </a:rPr>
              <a:t>功能：</a:t>
            </a:r>
            <a:r>
              <a:rPr lang="zh-CN" altLang="en-US" dirty="0"/>
              <a:t>利用深度学习算法实现果园生产智能诊断分析，解决当前地块数据人工处理的低效率问题。</a:t>
            </a:r>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a:solidFill>
                  <a:schemeClr val="bg1">
                    <a:lumMod val="65000"/>
                  </a:schemeClr>
                </a:solidFill>
              </a:rPr>
              <a:t>第五章 智慧果园</a:t>
            </a:r>
            <a:endParaRPr lang="zh-CN" altLang="en-US" sz="1600" dirty="0">
              <a:solidFill>
                <a:schemeClr val="bg1">
                  <a:lumMod val="65000"/>
                </a:schemeClr>
              </a:solidFill>
            </a:endParaRPr>
          </a:p>
        </p:txBody>
      </p:sp>
    </p:spTree>
    <p:extLst>
      <p:ext uri="{BB962C8B-B14F-4D97-AF65-F5344CB8AC3E}">
        <p14:creationId xmlns:p14="http://schemas.microsoft.com/office/powerpoint/2010/main" val="781559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三、智慧果园的 “大脑”：大数据驱动的果园生产全过程诊断</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a:xfrm>
            <a:off x="838200" y="1177626"/>
            <a:ext cx="10515600" cy="1114724"/>
          </a:xfrm>
        </p:spPr>
        <p:txBody>
          <a:bodyPr>
            <a:normAutofit/>
          </a:bodyPr>
          <a:lstStyle/>
          <a:p>
            <a:r>
              <a:rPr lang="zh-CN" altLang="en-US" dirty="0"/>
              <a:t>针对栖霞独特的复杂地形与果园混杂种植结构特点，建立果园生产全过程诊断技术体系。</a:t>
            </a:r>
            <a:endParaRPr lang="en-US" altLang="zh-CN" b="1" dirty="0"/>
          </a:p>
          <a:p>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pic>
        <p:nvPicPr>
          <p:cNvPr id="3" name="图片 2">
            <a:extLst>
              <a:ext uri="{FF2B5EF4-FFF2-40B4-BE49-F238E27FC236}">
                <a16:creationId xmlns:a16="http://schemas.microsoft.com/office/drawing/2014/main" id="{C91A596A-BB88-3010-D826-95981679F691}"/>
              </a:ext>
            </a:extLst>
          </p:cNvPr>
          <p:cNvPicPr>
            <a:picLocks noChangeAspect="1"/>
          </p:cNvPicPr>
          <p:nvPr/>
        </p:nvPicPr>
        <p:blipFill rotWithShape="1">
          <a:blip r:embed="rId2"/>
          <a:srcRect l="645" r="1407"/>
          <a:stretch/>
        </p:blipFill>
        <p:spPr>
          <a:xfrm>
            <a:off x="1041029" y="2889726"/>
            <a:ext cx="10109938" cy="2904670"/>
          </a:xfrm>
          <a:prstGeom prst="rect">
            <a:avLst/>
          </a:prstGeom>
        </p:spPr>
      </p:pic>
      <p:sp>
        <p:nvSpPr>
          <p:cNvPr id="7" name="矩形 6">
            <a:extLst>
              <a:ext uri="{FF2B5EF4-FFF2-40B4-BE49-F238E27FC236}">
                <a16:creationId xmlns:a16="http://schemas.microsoft.com/office/drawing/2014/main" id="{62289DBD-45FD-60B8-B89A-8E78A5B7BA45}"/>
              </a:ext>
            </a:extLst>
          </p:cNvPr>
          <p:cNvSpPr/>
          <p:nvPr/>
        </p:nvSpPr>
        <p:spPr>
          <a:xfrm>
            <a:off x="3836405" y="2406372"/>
            <a:ext cx="4519187" cy="369332"/>
          </a:xfrm>
          <a:prstGeom prst="rect">
            <a:avLst/>
          </a:prstGeom>
        </p:spPr>
        <p:txBody>
          <a:bodyPr wrap="none">
            <a:spAutoFit/>
          </a:bodyPr>
          <a:lstStyle/>
          <a:p>
            <a:pPr algn="ctr"/>
            <a:r>
              <a:rPr lang="zh-CN" altLang="en-US" dirty="0"/>
              <a:t>表</a:t>
            </a:r>
            <a:r>
              <a:rPr lang="en-US" altLang="zh-CN" dirty="0"/>
              <a:t>5-2  </a:t>
            </a:r>
            <a:r>
              <a:rPr lang="zh-CN" altLang="en-US" dirty="0"/>
              <a:t>遥感大数据驱动的果园生产智能诊断</a:t>
            </a:r>
          </a:p>
        </p:txBody>
      </p:sp>
    </p:spTree>
    <p:extLst>
      <p:ext uri="{BB962C8B-B14F-4D97-AF65-F5344CB8AC3E}">
        <p14:creationId xmlns:p14="http://schemas.microsoft.com/office/powerpoint/2010/main" val="131187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一、智慧果园的概念</a:t>
            </a:r>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
        <p:nvSpPr>
          <p:cNvPr id="4" name="内容占位符 3">
            <a:extLst>
              <a:ext uri="{FF2B5EF4-FFF2-40B4-BE49-F238E27FC236}">
                <a16:creationId xmlns:a16="http://schemas.microsoft.com/office/drawing/2014/main" id="{A3713F01-F4B8-7308-5F19-43FE1E657DE0}"/>
              </a:ext>
            </a:extLst>
          </p:cNvPr>
          <p:cNvSpPr>
            <a:spLocks noGrp="1"/>
          </p:cNvSpPr>
          <p:nvPr>
            <p:ph idx="1"/>
          </p:nvPr>
        </p:nvSpPr>
        <p:spPr/>
        <p:txBody>
          <a:bodyPr>
            <a:normAutofit/>
          </a:bodyPr>
          <a:lstStyle/>
          <a:p>
            <a:r>
              <a:rPr lang="zh-CN" altLang="en-US" dirty="0"/>
              <a:t>智慧果园是智慧农业在</a:t>
            </a:r>
            <a:r>
              <a:rPr lang="zh-CN" altLang="en-US" dirty="0">
                <a:solidFill>
                  <a:srgbClr val="0000FF"/>
                </a:solidFill>
              </a:rPr>
              <a:t>果园生产管理</a:t>
            </a:r>
            <a:r>
              <a:rPr lang="zh-CN" altLang="en-US" dirty="0"/>
              <a:t>中的具体实践和深化，是现代信息科学和果树栽培管理科学</a:t>
            </a:r>
            <a:r>
              <a:rPr lang="zh-CN" altLang="en-US" dirty="0">
                <a:solidFill>
                  <a:srgbClr val="0000FF"/>
                </a:solidFill>
              </a:rPr>
              <a:t>交叉产生</a:t>
            </a:r>
            <a:r>
              <a:rPr lang="zh-CN" altLang="en-US" dirty="0"/>
              <a:t>的新研究方向；</a:t>
            </a:r>
            <a:endParaRPr lang="en-US" altLang="zh-CN" dirty="0"/>
          </a:p>
          <a:p>
            <a:r>
              <a:rPr lang="zh-CN" altLang="en-US" dirty="0">
                <a:solidFill>
                  <a:srgbClr val="0000FF"/>
                </a:solidFill>
              </a:rPr>
              <a:t>狭义</a:t>
            </a:r>
            <a:r>
              <a:rPr lang="zh-CN" altLang="en-US" dirty="0"/>
              <a:t>：聚焦水果生产的空间载体，利用物联网、计算机与网络等现代信息技术，结合专家智慧与知识，实现果品生产可视化诊断、远程控制、灾变预警等智能管理新模式；</a:t>
            </a:r>
            <a:endParaRPr lang="en-US" altLang="zh-CN" dirty="0"/>
          </a:p>
          <a:p>
            <a:r>
              <a:rPr lang="zh-CN" altLang="en-US" dirty="0">
                <a:solidFill>
                  <a:srgbClr val="0000FF"/>
                </a:solidFill>
              </a:rPr>
              <a:t>广义</a:t>
            </a:r>
            <a:r>
              <a:rPr lang="zh-CN" altLang="en-US" dirty="0"/>
              <a:t>：以信息知识为核心，将现代信息技术与智能装备、智能机器人深入应用到水果生产、加工、经营、管理和销售等全产业链环节。广义范畴上，智慧果园还包含果业电子商务、果品溯源防伪、果农信息服务等方面。</a:t>
            </a:r>
          </a:p>
        </p:txBody>
      </p:sp>
    </p:spTree>
    <p:extLst>
      <p:ext uri="{BB962C8B-B14F-4D97-AF65-F5344CB8AC3E}">
        <p14:creationId xmlns:p14="http://schemas.microsoft.com/office/powerpoint/2010/main" val="1426527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三、智慧果园的 “大脑”：大数据驱动的果园生产全过程诊断</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zh-CN" altLang="en-US" b="1" dirty="0"/>
              <a:t>（一）基于卫星的果园空间分布遥感调查</a:t>
            </a:r>
          </a:p>
          <a:p>
            <a:pPr lvl="1"/>
            <a:r>
              <a:rPr lang="zh-CN" altLang="en-US" dirty="0"/>
              <a:t>首先，利用</a:t>
            </a:r>
            <a:r>
              <a:rPr lang="zh-CN" altLang="en-US" dirty="0">
                <a:solidFill>
                  <a:srgbClr val="0000FF"/>
                </a:solidFill>
              </a:rPr>
              <a:t>无人机观测平台</a:t>
            </a:r>
            <a:r>
              <a:rPr lang="zh-CN" altLang="en-US" dirty="0"/>
              <a:t>进行目标地物地面样方信息采集，为基于卫星的区域果园识别分类提供地面信息支撑。</a:t>
            </a:r>
            <a:endParaRPr lang="en-US" altLang="zh-CN" dirty="0"/>
          </a:p>
          <a:p>
            <a:pPr lvl="1"/>
            <a:r>
              <a:rPr lang="zh-CN" altLang="en-US" dirty="0"/>
              <a:t>其次，</a:t>
            </a:r>
            <a:r>
              <a:rPr lang="zh-CN" altLang="en-US" dirty="0">
                <a:solidFill>
                  <a:srgbClr val="0000FF"/>
                </a:solidFill>
              </a:rPr>
              <a:t>卫星观测影像</a:t>
            </a:r>
            <a:r>
              <a:rPr lang="zh-CN" altLang="en-US" dirty="0"/>
              <a:t>是果园种植面积空间分布调查的主要数据源，可以实现目标主产区全覆盖。通过构建多个目标地物识别的最优遥感特征量，实现目标地物的高精度识别和空间分布制图。</a:t>
            </a:r>
            <a:endParaRPr lang="en-US" altLang="zh-CN"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644005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三、智慧果园的 “大脑”：大数据驱动的果园生产全过程诊断</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zh-CN" altLang="en-US" b="1" dirty="0"/>
              <a:t>（二）基于航空遥感的果树生产精准诊断</a:t>
            </a:r>
          </a:p>
          <a:p>
            <a:pPr lvl="1"/>
            <a:r>
              <a:rPr lang="zh-CN" altLang="en-US" dirty="0">
                <a:solidFill>
                  <a:srgbClr val="0000FF"/>
                </a:solidFill>
              </a:rPr>
              <a:t>内容：</a:t>
            </a:r>
            <a:endParaRPr lang="en-US" altLang="zh-CN" dirty="0">
              <a:solidFill>
                <a:srgbClr val="0000FF"/>
              </a:solidFill>
            </a:endParaRPr>
          </a:p>
          <a:p>
            <a:pPr lvl="2"/>
            <a:r>
              <a:rPr lang="zh-CN" altLang="en-US" dirty="0"/>
              <a:t>①针对果树群体参数的诊断分析</a:t>
            </a:r>
            <a:endParaRPr lang="en-US" altLang="zh-CN" dirty="0"/>
          </a:p>
          <a:p>
            <a:pPr lvl="2"/>
            <a:r>
              <a:rPr lang="en-US" altLang="zh-CN" dirty="0"/>
              <a:t>②</a:t>
            </a:r>
            <a:r>
              <a:rPr lang="zh-CN" altLang="en-US" dirty="0"/>
              <a:t>针对单株果树个体参数的诊断分析</a:t>
            </a:r>
            <a:endParaRPr lang="en-US" altLang="zh-CN" dirty="0"/>
          </a:p>
          <a:p>
            <a:pPr lvl="1"/>
            <a:r>
              <a:rPr lang="zh-CN" altLang="en-US" dirty="0">
                <a:solidFill>
                  <a:srgbClr val="0000FF"/>
                </a:solidFill>
              </a:rPr>
              <a:t>关键技术：</a:t>
            </a:r>
            <a:endParaRPr lang="en-US" altLang="zh-CN" dirty="0">
              <a:solidFill>
                <a:srgbClr val="0000FF"/>
              </a:solidFill>
            </a:endParaRPr>
          </a:p>
          <a:p>
            <a:pPr lvl="2"/>
            <a:r>
              <a:rPr lang="zh-CN" altLang="en-US" dirty="0"/>
              <a:t>①检测和计数，包括利用计算机视觉技术进行果树数量统计。</a:t>
            </a:r>
            <a:endParaRPr lang="en-US" altLang="zh-CN" dirty="0"/>
          </a:p>
          <a:p>
            <a:pPr lvl="2"/>
            <a:r>
              <a:rPr lang="en-US" altLang="zh-CN" dirty="0"/>
              <a:t>②</a:t>
            </a:r>
            <a:r>
              <a:rPr lang="zh-CN" altLang="en-US" dirty="0"/>
              <a:t>分割，包括基于图像分割技术进行果树的冠层面积、果树高度、枝条和骨架结构等提取。</a:t>
            </a:r>
            <a:endParaRPr lang="en-US" altLang="zh-CN" dirty="0"/>
          </a:p>
          <a:p>
            <a:pPr lvl="2"/>
            <a:r>
              <a:rPr lang="en-US" altLang="zh-CN" dirty="0"/>
              <a:t>③</a:t>
            </a:r>
            <a:r>
              <a:rPr lang="zh-CN" altLang="en-US" dirty="0"/>
              <a:t>果树生长模型，包括多源数据融合的果树生长和产量数字模型等。</a:t>
            </a:r>
            <a:endParaRPr lang="en-US" altLang="zh-CN"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118581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三、智慧果园的 “大脑”：大数据驱动的果园生产全过程诊断</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zh-CN" altLang="en-US" b="1" dirty="0"/>
              <a:t>（二）基于航空遥感的果树生产精准诊断</a:t>
            </a:r>
          </a:p>
          <a:p>
            <a:pPr lvl="1"/>
            <a:r>
              <a:rPr lang="zh-CN" altLang="en-US" dirty="0"/>
              <a:t>利用无人机平台采集数据，建立单株果树的实时识别与检测技术，实现果树数量、纹理等参数信息获取以及果园杂草监测</a:t>
            </a:r>
            <a:endParaRPr lang="en-US" altLang="zh-CN" dirty="0"/>
          </a:p>
          <a:p>
            <a:pPr lvl="1"/>
            <a:r>
              <a:rPr lang="zh-CN" altLang="en-US" dirty="0"/>
              <a:t>结合三维激光扫描雷达及定位装置，实现园区果树数目、株高、密度等群体信息提取。</a:t>
            </a:r>
            <a:endParaRPr lang="en-US" altLang="zh-CN"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780842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三、智慧果园的 “大脑”：大数据驱动的果园生产全过程诊断</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zh-CN" altLang="en-US" b="1" dirty="0"/>
              <a:t>（三）基于地面物联网的果树和果实精准诊断</a:t>
            </a:r>
          </a:p>
          <a:p>
            <a:pPr lvl="1"/>
            <a:r>
              <a:rPr lang="zh-CN" altLang="en-US" dirty="0"/>
              <a:t>基于物联网的栖霞果园精准诊断主要包括</a:t>
            </a:r>
            <a:r>
              <a:rPr lang="zh-CN" altLang="en-US" dirty="0">
                <a:solidFill>
                  <a:srgbClr val="0000FF"/>
                </a:solidFill>
              </a:rPr>
              <a:t>三个内容</a:t>
            </a:r>
            <a:r>
              <a:rPr lang="zh-CN" altLang="en-US" dirty="0"/>
              <a:t>：</a:t>
            </a:r>
            <a:endParaRPr lang="en-US" altLang="zh-CN" dirty="0"/>
          </a:p>
          <a:p>
            <a:pPr lvl="2"/>
            <a:r>
              <a:rPr lang="zh-CN" altLang="en-US" dirty="0"/>
              <a:t>①以单株果树为对象，进行果树水肥诊断、果树病虫害、秋梢率的监测；</a:t>
            </a:r>
            <a:endParaRPr lang="en-US" altLang="zh-CN" dirty="0"/>
          </a:p>
          <a:p>
            <a:pPr lvl="2"/>
            <a:r>
              <a:rPr lang="en-US" altLang="zh-CN" dirty="0"/>
              <a:t>②</a:t>
            </a:r>
            <a:r>
              <a:rPr lang="zh-CN" altLang="en-US" dirty="0"/>
              <a:t>以果实为研究对象，进行果树果花、果实的计数和品质的诊断分析；</a:t>
            </a:r>
            <a:endParaRPr lang="en-US" altLang="zh-CN" dirty="0"/>
          </a:p>
          <a:p>
            <a:pPr lvl="2"/>
            <a:r>
              <a:rPr lang="en-US" altLang="zh-CN" dirty="0"/>
              <a:t>③</a:t>
            </a:r>
            <a:r>
              <a:rPr lang="zh-CN" altLang="en-US" dirty="0"/>
              <a:t>果园灾害应急管理，进行实时监测和快速预警。</a:t>
            </a:r>
            <a:endParaRPr lang="en-US" altLang="zh-CN"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0364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三、智慧果园的 “大脑”：大数据驱动的果园生产全过程诊断</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zh-CN" altLang="en-US" b="1" dirty="0"/>
              <a:t>（三）基于地面物联网的果树和果实精准诊断</a:t>
            </a:r>
            <a:endParaRPr lang="en-US" altLang="zh-CN" b="1" dirty="0"/>
          </a:p>
          <a:p>
            <a:endParaRPr lang="zh-CN" altLang="en-US"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868596" y="6261143"/>
            <a:ext cx="1717137"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pic>
        <p:nvPicPr>
          <p:cNvPr id="3" name="图片 2">
            <a:extLst>
              <a:ext uri="{FF2B5EF4-FFF2-40B4-BE49-F238E27FC236}">
                <a16:creationId xmlns:a16="http://schemas.microsoft.com/office/drawing/2014/main" id="{B5CEA3C6-3087-4CF6-D67F-8024430CBA6D}"/>
              </a:ext>
            </a:extLst>
          </p:cNvPr>
          <p:cNvPicPr>
            <a:picLocks noChangeAspect="1"/>
          </p:cNvPicPr>
          <p:nvPr/>
        </p:nvPicPr>
        <p:blipFill>
          <a:blip r:embed="rId2"/>
          <a:stretch>
            <a:fillRect/>
          </a:stretch>
        </p:blipFill>
        <p:spPr>
          <a:xfrm>
            <a:off x="1735847" y="1989923"/>
            <a:ext cx="8720305" cy="3303596"/>
          </a:xfrm>
          <a:prstGeom prst="rect">
            <a:avLst/>
          </a:prstGeom>
        </p:spPr>
      </p:pic>
      <p:sp>
        <p:nvSpPr>
          <p:cNvPr id="7" name="文本框 6">
            <a:extLst>
              <a:ext uri="{FF2B5EF4-FFF2-40B4-BE49-F238E27FC236}">
                <a16:creationId xmlns:a16="http://schemas.microsoft.com/office/drawing/2014/main" id="{00CE3CD4-B413-D753-4231-1E2B330FF941}"/>
              </a:ext>
            </a:extLst>
          </p:cNvPr>
          <p:cNvSpPr txBox="1"/>
          <p:nvPr/>
        </p:nvSpPr>
        <p:spPr>
          <a:xfrm>
            <a:off x="4470929" y="5373061"/>
            <a:ext cx="3493628" cy="369332"/>
          </a:xfrm>
          <a:prstGeom prst="rect">
            <a:avLst/>
          </a:prstGeom>
          <a:noFill/>
        </p:spPr>
        <p:txBody>
          <a:bodyPr wrap="square">
            <a:spAutoFit/>
          </a:bodyPr>
          <a:lstStyle/>
          <a:p>
            <a:pPr algn="ctr"/>
            <a:r>
              <a:rPr lang="zh-CN" altLang="en-US" dirty="0"/>
              <a:t>图</a:t>
            </a:r>
            <a:r>
              <a:rPr lang="en-US" altLang="zh-CN" dirty="0"/>
              <a:t>5-4  </a:t>
            </a:r>
            <a:r>
              <a:rPr lang="zh-CN" altLang="en-US" dirty="0"/>
              <a:t>基于机器学习的果实检测 </a:t>
            </a:r>
          </a:p>
        </p:txBody>
      </p:sp>
    </p:spTree>
    <p:extLst>
      <p:ext uri="{BB962C8B-B14F-4D97-AF65-F5344CB8AC3E}">
        <p14:creationId xmlns:p14="http://schemas.microsoft.com/office/powerpoint/2010/main" val="3832605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C29DE0E-4D39-42D1-93AC-6CD5E4B1305F}"/>
              </a:ext>
            </a:extLst>
          </p:cNvPr>
          <p:cNvSpPr>
            <a:spLocks noGrp="1"/>
          </p:cNvSpPr>
          <p:nvPr>
            <p:ph type="title"/>
          </p:nvPr>
        </p:nvSpPr>
        <p:spPr/>
        <p:txBody>
          <a:bodyPr/>
          <a:lstStyle/>
          <a:p>
            <a:r>
              <a:rPr lang="zh-CN" altLang="en-US" dirty="0"/>
              <a:t>四、智慧果园的 “手脚”：</a:t>
            </a:r>
            <a:r>
              <a:rPr lang="en-US" altLang="zh-CN" dirty="0"/>
              <a:t>“</a:t>
            </a:r>
            <a:r>
              <a:rPr lang="zh-CN" altLang="en-US" dirty="0"/>
              <a:t>云边端一体化”的智能作业装备</a:t>
            </a:r>
          </a:p>
        </p:txBody>
      </p:sp>
      <p:sp>
        <p:nvSpPr>
          <p:cNvPr id="6" name="内容占位符 5">
            <a:extLst>
              <a:ext uri="{FF2B5EF4-FFF2-40B4-BE49-F238E27FC236}">
                <a16:creationId xmlns:a16="http://schemas.microsoft.com/office/drawing/2014/main" id="{065B147C-897D-47AC-8A8B-4A8B575DE51D}"/>
              </a:ext>
            </a:extLst>
          </p:cNvPr>
          <p:cNvSpPr>
            <a:spLocks noGrp="1"/>
          </p:cNvSpPr>
          <p:nvPr>
            <p:ph idx="1"/>
          </p:nvPr>
        </p:nvSpPr>
        <p:spPr/>
        <p:txBody>
          <a:bodyPr>
            <a:noAutofit/>
          </a:bodyPr>
          <a:lstStyle/>
          <a:p>
            <a:r>
              <a:rPr lang="zh-CN" altLang="en-US" dirty="0"/>
              <a:t>在</a:t>
            </a:r>
            <a:r>
              <a:rPr lang="zh-CN" altLang="en-US" dirty="0">
                <a:solidFill>
                  <a:srgbClr val="0000FF"/>
                </a:solidFill>
              </a:rPr>
              <a:t>产中环节</a:t>
            </a:r>
            <a:r>
              <a:rPr lang="zh-CN" altLang="en-US" dirty="0"/>
              <a:t>，推广应用果园机械精准导航和控制技术、作业决策模型与作业方案实时生成技术等，实现果树栽植、树体管理、花果管理、肥水管理、病虫害防控等生产环节的机械化、智能化和机器人化。</a:t>
            </a:r>
            <a:endParaRPr lang="en-US" altLang="zh-CN" dirty="0"/>
          </a:p>
          <a:p>
            <a:r>
              <a:rPr lang="zh-CN" altLang="en-US" dirty="0"/>
              <a:t>针对</a:t>
            </a:r>
            <a:r>
              <a:rPr lang="zh-CN" altLang="en-US" dirty="0">
                <a:solidFill>
                  <a:srgbClr val="0000FF"/>
                </a:solidFill>
              </a:rPr>
              <a:t>苹果巡田</a:t>
            </a:r>
            <a:r>
              <a:rPr lang="zh-CN" altLang="en-US" dirty="0"/>
              <a:t>，中国农业科学院研发了巡田机器人，实现了非结构环境下机器人自主巡航，自动采集果园果树生长的细微变化。</a:t>
            </a:r>
            <a:endParaRPr lang="en-US" altLang="zh-CN" dirty="0"/>
          </a:p>
          <a:p>
            <a:r>
              <a:rPr lang="zh-CN" altLang="en-US" dirty="0"/>
              <a:t>针对</a:t>
            </a:r>
            <a:r>
              <a:rPr lang="zh-CN" altLang="en-US" dirty="0">
                <a:solidFill>
                  <a:srgbClr val="0000FF"/>
                </a:solidFill>
              </a:rPr>
              <a:t>果园喷药</a:t>
            </a:r>
            <a:r>
              <a:rPr lang="zh-CN" altLang="en-US" dirty="0"/>
              <a:t>，研制履带式果园自主导航喷药机器人，开发手动遥控、学习模式和自主导航三种模式，实现了机器人自主喷药。</a:t>
            </a:r>
            <a:endParaRPr lang="en-US" altLang="zh-CN" dirty="0"/>
          </a:p>
          <a:p>
            <a:r>
              <a:rPr lang="zh-CN" altLang="en-US" dirty="0"/>
              <a:t>围绕</a:t>
            </a:r>
            <a:r>
              <a:rPr lang="zh-CN" altLang="en-US" dirty="0">
                <a:solidFill>
                  <a:srgbClr val="0000FF"/>
                </a:solidFill>
              </a:rPr>
              <a:t>产后处理</a:t>
            </a:r>
            <a:r>
              <a:rPr lang="zh-CN" altLang="en-US" dirty="0"/>
              <a:t>环节，利用传感器、图像视觉、光谱检测等技术方法，构建苹果果实自动采摘、品质智能分级分选、自动包装技术及装备。</a:t>
            </a:r>
            <a:endParaRPr lang="en-US" altLang="zh-CN" b="1" dirty="0"/>
          </a:p>
        </p:txBody>
      </p:sp>
      <p:sp>
        <p:nvSpPr>
          <p:cNvPr id="5" name="文本框 4">
            <a:extLst>
              <a:ext uri="{FF2B5EF4-FFF2-40B4-BE49-F238E27FC236}">
                <a16:creationId xmlns:a16="http://schemas.microsoft.com/office/drawing/2014/main" id="{C1F8ED91-C7F7-4066-A19A-DA6390F4FFAC}"/>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050346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1A5DDF1-DF83-7A0B-6AC5-AF18830E486B}"/>
              </a:ext>
            </a:extLst>
          </p:cNvPr>
          <p:cNvSpPr>
            <a:spLocks noGrp="1"/>
          </p:cNvSpPr>
          <p:nvPr>
            <p:ph type="title"/>
          </p:nvPr>
        </p:nvSpPr>
        <p:spPr/>
        <p:txBody>
          <a:bodyPr>
            <a:normAutofit/>
          </a:bodyPr>
          <a:lstStyle/>
          <a:p>
            <a:pPr>
              <a:lnSpc>
                <a:spcPct val="150000"/>
              </a:lnSpc>
            </a:pPr>
            <a:r>
              <a:rPr lang="zh-CN" altLang="en-US" sz="2800" dirty="0"/>
              <a:t>教材配套网站 </a:t>
            </a:r>
            <a:r>
              <a:rPr lang="en-US" altLang="zh-CN" sz="2800" dirty="0">
                <a:hlinkClick r:id="rId2"/>
              </a:rPr>
              <a:t>www.zh.ag</a:t>
            </a:r>
            <a:br>
              <a:rPr lang="en-US" altLang="zh-CN" sz="2800" dirty="0"/>
            </a:br>
            <a:r>
              <a:rPr lang="zh-CN" altLang="en-US" sz="2800" dirty="0"/>
              <a:t>更新于</a:t>
            </a:r>
            <a:r>
              <a:rPr lang="en-US" altLang="zh-CN" sz="2800" dirty="0"/>
              <a:t>2022</a:t>
            </a:r>
            <a:r>
              <a:rPr lang="zh-CN" altLang="en-US" sz="2800" dirty="0"/>
              <a:t>年</a:t>
            </a:r>
            <a:r>
              <a:rPr lang="en-US" altLang="zh-CN" sz="2800" dirty="0"/>
              <a:t>10</a:t>
            </a:r>
            <a:r>
              <a:rPr lang="zh-CN" altLang="en-US" sz="2800" dirty="0"/>
              <a:t>月，期待收到您的反馈 </a:t>
            </a:r>
            <a:r>
              <a:rPr lang="en-US" altLang="zh-CN" sz="2800" dirty="0">
                <a:hlinkClick r:id="rId3"/>
              </a:rPr>
              <a:t>hang.xiong@outlook.com</a:t>
            </a:r>
            <a:endParaRPr lang="zh-CN" altLang="en-US" sz="2800" dirty="0"/>
          </a:p>
        </p:txBody>
      </p:sp>
    </p:spTree>
    <p:extLst>
      <p:ext uri="{BB962C8B-B14F-4D97-AF65-F5344CB8AC3E}">
        <p14:creationId xmlns:p14="http://schemas.microsoft.com/office/powerpoint/2010/main" val="103430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二、智慧果园的由来</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发达国家建立了智慧农业生产体系，将果品生产与科技相结合，用信息化的操作模式改变传统的果园种植方式。</a:t>
            </a:r>
            <a:endParaRPr lang="en-US" altLang="zh-CN" dirty="0"/>
          </a:p>
          <a:p>
            <a:pPr algn="just"/>
            <a:r>
              <a:rPr lang="zh-CN" altLang="en-US" dirty="0"/>
              <a:t>从</a:t>
            </a:r>
            <a:r>
              <a:rPr lang="zh-CN" altLang="en-US" dirty="0">
                <a:solidFill>
                  <a:srgbClr val="0000FF"/>
                </a:solidFill>
              </a:rPr>
              <a:t>理论到实践</a:t>
            </a:r>
            <a:r>
              <a:rPr lang="zh-CN" altLang="en-US" dirty="0"/>
              <a:t>的发展历程中，智慧果园把遥感信息、地理信息、全球定位系统以及计算机、通信网络和自动化设备等高新技术与基础科学有机地结合起来。</a:t>
            </a:r>
            <a:endParaRPr lang="en-US" altLang="zh-CN" dirty="0"/>
          </a:p>
          <a:p>
            <a:pPr algn="just"/>
            <a:r>
              <a:rPr lang="zh-CN" altLang="en-US" dirty="0"/>
              <a:t>从</a:t>
            </a:r>
            <a:r>
              <a:rPr lang="zh-CN" altLang="en-US" dirty="0">
                <a:solidFill>
                  <a:srgbClr val="0000FF"/>
                </a:solidFill>
              </a:rPr>
              <a:t>单学科向多学科</a:t>
            </a:r>
            <a:r>
              <a:rPr lang="zh-CN" altLang="en-US" dirty="0"/>
              <a:t>融合转变中，智慧果园集地理学、农学、生态学、植物生理学、土壤学、气象学和信息技术学等科学领域于一体，涉及多部门、多领域、多学科的交叉与集成。</a:t>
            </a:r>
            <a:endParaRPr lang="zh-CN" altLang="en-US" dirty="0">
              <a:latin typeface="+mn-ea"/>
            </a:endParaRPr>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127384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三、智慧果园的特征</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智慧果园具有智慧农业鲜明的</a:t>
            </a:r>
            <a:r>
              <a:rPr lang="zh-CN" altLang="en-US" dirty="0">
                <a:solidFill>
                  <a:srgbClr val="0000FF"/>
                </a:solidFill>
              </a:rPr>
              <a:t>信息化特征</a:t>
            </a:r>
            <a:r>
              <a:rPr lang="zh-CN" altLang="en-US" dirty="0"/>
              <a:t>，信息、知识和技术在水果生产各环节广泛应用的同时，也形成了独特的</a:t>
            </a:r>
            <a:r>
              <a:rPr lang="zh-CN" altLang="en-US" dirty="0">
                <a:solidFill>
                  <a:srgbClr val="0000FF"/>
                </a:solidFill>
              </a:rPr>
              <a:t>产业特征</a:t>
            </a:r>
            <a:r>
              <a:rPr lang="zh-CN" altLang="en-US" dirty="0"/>
              <a:t>。</a:t>
            </a:r>
            <a:endParaRPr lang="en-US" altLang="zh-CN" dirty="0"/>
          </a:p>
          <a:p>
            <a:pPr algn="just"/>
            <a:r>
              <a:rPr lang="zh-CN" altLang="en-US" dirty="0"/>
              <a:t>智慧果园是智慧农业新的发展形式，也是水果产业迭代升级的结果。</a:t>
            </a:r>
            <a:endParaRPr lang="en-US" altLang="zh-CN" dirty="0"/>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02906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三、智慧果园的特征</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r>
              <a:rPr lang="zh-CN" altLang="en-US" b="1" dirty="0"/>
              <a:t>（一）智慧果园的基本特征</a:t>
            </a:r>
            <a:endParaRPr lang="en-US" altLang="zh-CN" b="1" dirty="0"/>
          </a:p>
          <a:p>
            <a:pPr lvl="1"/>
            <a:r>
              <a:rPr lang="en-US" altLang="zh-CN" dirty="0"/>
              <a:t>1. </a:t>
            </a:r>
            <a:r>
              <a:rPr lang="zh-CN" altLang="en-US" dirty="0"/>
              <a:t>要素协同化</a:t>
            </a:r>
            <a:endParaRPr lang="en-US" altLang="zh-CN" dirty="0"/>
          </a:p>
          <a:p>
            <a:pPr lvl="1"/>
            <a:r>
              <a:rPr lang="en-US" altLang="zh-CN" dirty="0"/>
              <a:t>2. </a:t>
            </a:r>
            <a:r>
              <a:rPr lang="zh-CN" altLang="en-US" dirty="0"/>
              <a:t>控制智能化</a:t>
            </a:r>
            <a:endParaRPr lang="en-US" altLang="zh-CN" dirty="0"/>
          </a:p>
          <a:p>
            <a:pPr lvl="1"/>
            <a:r>
              <a:rPr lang="en-US" altLang="zh-CN" dirty="0"/>
              <a:t>3. </a:t>
            </a:r>
            <a:r>
              <a:rPr lang="zh-CN" altLang="en-US" dirty="0"/>
              <a:t>管理精准化</a:t>
            </a:r>
            <a:endParaRPr lang="en-US" altLang="zh-CN" dirty="0"/>
          </a:p>
          <a:p>
            <a:pPr lvl="1"/>
            <a:r>
              <a:rPr lang="en-US" altLang="zh-CN" dirty="0"/>
              <a:t>4. </a:t>
            </a:r>
            <a:r>
              <a:rPr lang="zh-CN" altLang="en-US" dirty="0"/>
              <a:t>全程可控化</a:t>
            </a:r>
            <a:endParaRPr lang="en-US" altLang="zh-CN" dirty="0"/>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217037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三、智慧果园的特征</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r>
              <a:rPr lang="zh-CN" altLang="en-US" b="1" dirty="0"/>
              <a:t>（二）智慧果园的产业特征</a:t>
            </a:r>
            <a:endParaRPr lang="en-US" altLang="zh-CN" b="1" dirty="0"/>
          </a:p>
          <a:p>
            <a:pPr lvl="1"/>
            <a:r>
              <a:rPr lang="en-US" altLang="zh-CN" dirty="0"/>
              <a:t>1. </a:t>
            </a:r>
            <a:r>
              <a:rPr lang="zh-CN" altLang="en-US" dirty="0"/>
              <a:t>产业化</a:t>
            </a:r>
            <a:endParaRPr lang="en-US" altLang="zh-CN" dirty="0"/>
          </a:p>
          <a:p>
            <a:pPr lvl="1"/>
            <a:r>
              <a:rPr lang="en-US" altLang="zh-CN" dirty="0"/>
              <a:t>2. </a:t>
            </a:r>
            <a:r>
              <a:rPr lang="zh-CN" altLang="en-US" dirty="0"/>
              <a:t>优质化</a:t>
            </a:r>
            <a:endParaRPr lang="en-US" altLang="zh-CN" dirty="0"/>
          </a:p>
          <a:p>
            <a:pPr lvl="1"/>
            <a:r>
              <a:rPr lang="en-US" altLang="zh-CN" dirty="0"/>
              <a:t>3. </a:t>
            </a:r>
            <a:r>
              <a:rPr lang="zh-CN" altLang="en-US" dirty="0"/>
              <a:t>系统化</a:t>
            </a:r>
            <a:endParaRPr lang="en-US" altLang="zh-CN" dirty="0"/>
          </a:p>
        </p:txBody>
      </p:sp>
      <p:sp>
        <p:nvSpPr>
          <p:cNvPr id="2" name="文本框 1">
            <a:extLst>
              <a:ext uri="{FF2B5EF4-FFF2-40B4-BE49-F238E27FC236}">
                <a16:creationId xmlns:a16="http://schemas.microsoft.com/office/drawing/2014/main" id="{DCDEF21D-D0C5-46AC-9E60-074C5D2896B7}"/>
              </a:ext>
            </a:extLst>
          </p:cNvPr>
          <p:cNvSpPr txBox="1"/>
          <p:nvPr/>
        </p:nvSpPr>
        <p:spPr>
          <a:xfrm>
            <a:off x="9918289" y="6261143"/>
            <a:ext cx="1667444" cy="338554"/>
          </a:xfrm>
          <a:prstGeom prst="rect">
            <a:avLst/>
          </a:prstGeom>
          <a:noFill/>
        </p:spPr>
        <p:txBody>
          <a:bodyPr wrap="none" rtlCol="0">
            <a:spAutoFit/>
          </a:bodyPr>
          <a:lstStyle/>
          <a:p>
            <a:pPr algn="r"/>
            <a:r>
              <a:rPr lang="zh-CN" altLang="en-US" sz="1600" dirty="0">
                <a:solidFill>
                  <a:schemeClr val="bg1">
                    <a:lumMod val="65000"/>
                  </a:schemeClr>
                </a:solidFill>
              </a:rPr>
              <a:t>第五章 智慧果园</a:t>
            </a:r>
          </a:p>
        </p:txBody>
      </p:sp>
    </p:spTree>
    <p:extLst>
      <p:ext uri="{BB962C8B-B14F-4D97-AF65-F5344CB8AC3E}">
        <p14:creationId xmlns:p14="http://schemas.microsoft.com/office/powerpoint/2010/main" val="395537185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2612</TotalTime>
  <Words>4038</Words>
  <Application>Microsoft Office PowerPoint</Application>
  <PresentationFormat>宽屏</PresentationFormat>
  <Paragraphs>345</Paragraphs>
  <Slides>56</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56</vt:i4>
      </vt:variant>
    </vt:vector>
  </HeadingPairs>
  <TitlesOfParts>
    <vt:vector size="65" baseType="lpstr">
      <vt:lpstr>FZSSK--GBK1-0</vt:lpstr>
      <vt:lpstr>等线</vt:lpstr>
      <vt:lpstr>黑体</vt:lpstr>
      <vt:lpstr>Arial</vt:lpstr>
      <vt:lpstr>Calibri</vt:lpstr>
      <vt:lpstr>Calibri Light</vt:lpstr>
      <vt:lpstr>Cambria Math</vt:lpstr>
      <vt:lpstr>Times New Roman</vt:lpstr>
      <vt:lpstr>Office 主题​​</vt:lpstr>
      <vt:lpstr>PowerPoint 演示文稿</vt:lpstr>
      <vt:lpstr>PowerPoint 演示文稿</vt:lpstr>
      <vt:lpstr>本章目录</vt:lpstr>
      <vt:lpstr>第一节 智慧果园概述</vt:lpstr>
      <vt:lpstr>一、智慧果园的概念</vt:lpstr>
      <vt:lpstr>二、智慧果园的由来</vt:lpstr>
      <vt:lpstr>三、智慧果园的特征</vt:lpstr>
      <vt:lpstr>三、智慧果园的特征</vt:lpstr>
      <vt:lpstr>三、智慧果园的特征</vt:lpstr>
      <vt:lpstr>四、智慧果园的主要内容 </vt:lpstr>
      <vt:lpstr>四、智慧果园的主要内容 </vt:lpstr>
      <vt:lpstr>第二节 智慧果园的发展</vt:lpstr>
      <vt:lpstr>一、国外智慧果园的发展现状</vt:lpstr>
      <vt:lpstr>一、国外智慧果园的发展现状</vt:lpstr>
      <vt:lpstr>一、国外智慧果园的发展现状</vt:lpstr>
      <vt:lpstr>二、我国智慧果园的发展现状</vt:lpstr>
      <vt:lpstr>二、我国智慧果园的发展现状</vt:lpstr>
      <vt:lpstr>二、我国智慧果园的发展现状</vt:lpstr>
      <vt:lpstr>二、我国智慧果园的发展现状</vt:lpstr>
      <vt:lpstr>三、我国智慧果园的发展趋势</vt:lpstr>
      <vt:lpstr>第三节 智慧果园的技术框架</vt:lpstr>
      <vt:lpstr>第三节 智慧果园的技术路线</vt:lpstr>
      <vt:lpstr>一、新型感知: 智慧果园的观测系统</vt:lpstr>
      <vt:lpstr>一、新型感知: 智慧果园的观测系统</vt:lpstr>
      <vt:lpstr>一、新型感知: 智慧果园的观测系统</vt:lpstr>
      <vt:lpstr>一、新型感知: 智慧果园的观测系统</vt:lpstr>
      <vt:lpstr>二、万物互连: 智慧果园的信息传输</vt:lpstr>
      <vt:lpstr>二、万物互连: 智慧果园的信息传输</vt:lpstr>
      <vt:lpstr>二、万物互连: 智慧果园的信息传输</vt:lpstr>
      <vt:lpstr>三、多维数据: 智慧果园的数据采集</vt:lpstr>
      <vt:lpstr>三、多维数据: 智慧果园的数据采集</vt:lpstr>
      <vt:lpstr>三、多维数据: 智慧果园的数据采集</vt:lpstr>
      <vt:lpstr>三、多维数据: 智慧果园的数据采集</vt:lpstr>
      <vt:lpstr>四、深度学习: 智慧果园的智能分析</vt:lpstr>
      <vt:lpstr>四、深度学习: 智慧果园的智能分析</vt:lpstr>
      <vt:lpstr>五、全域智能: 智慧果园的自动控制</vt:lpstr>
      <vt:lpstr>五、全域智能: 智慧果园的自动控制</vt:lpstr>
      <vt:lpstr>第四节 智慧果园应用案例</vt:lpstr>
      <vt:lpstr>第四节 案例：山东栖霞智慧果园关键技术与系统集成</vt:lpstr>
      <vt:lpstr>一、智慧果园总体技术方案</vt:lpstr>
      <vt:lpstr>一、智慧果园总体技术方案</vt:lpstr>
      <vt:lpstr>二、智慧果园的 “触角”：天空地一体化的果园智能感知系统 </vt:lpstr>
      <vt:lpstr>二、智慧果园的 “触角”：天空地一体化的果园智能感知系统 </vt:lpstr>
      <vt:lpstr>二、智慧果园的 “触角”：天空地一体化的果园智能感知系统 </vt:lpstr>
      <vt:lpstr>二、智慧果园的 “触角”：天空地一体化的果园智能感知系统 </vt:lpstr>
      <vt:lpstr>二、智慧果园的 “触角”：天空地一体化的果园智能感知系统 </vt:lpstr>
      <vt:lpstr>二、智慧果园的 “触角”：天空地一体化的果园智能感知系统 </vt:lpstr>
      <vt:lpstr>二、智慧果园的 “触角”：天空地一体化的果园智能感知系统 </vt:lpstr>
      <vt:lpstr>三、智慧果园的 “大脑”：大数据驱动的果园生产全过程诊断</vt:lpstr>
      <vt:lpstr>三、智慧果园的 “大脑”：大数据驱动的果园生产全过程诊断</vt:lpstr>
      <vt:lpstr>三、智慧果园的 “大脑”：大数据驱动的果园生产全过程诊断</vt:lpstr>
      <vt:lpstr>三、智慧果园的 “大脑”：大数据驱动的果园生产全过程诊断</vt:lpstr>
      <vt:lpstr>三、智慧果园的 “大脑”：大数据驱动的果园生产全过程诊断</vt:lpstr>
      <vt:lpstr>三、智慧果园的 “大脑”：大数据驱动的果园生产全过程诊断</vt:lpstr>
      <vt:lpstr>四、智慧果园的 “手脚”：“云边端一体化”的智能作业装备</vt:lpstr>
      <vt:lpstr>教材配套网站 www.zh.ag 更新于2022年10月，期待收到您的反馈 hang.xiong@outlook.com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Xiong Hang</dc:creator>
  <cp:lastModifiedBy>Xiong Hang</cp:lastModifiedBy>
  <cp:revision>121</cp:revision>
  <dcterms:created xsi:type="dcterms:W3CDTF">2022-06-20T07:29:03Z</dcterms:created>
  <dcterms:modified xsi:type="dcterms:W3CDTF">2022-10-16T10:56:20Z</dcterms:modified>
</cp:coreProperties>
</file>