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9"/>
  </p:notesMasterIdLst>
  <p:sldIdLst>
    <p:sldId id="256" r:id="rId2"/>
    <p:sldId id="348" r:id="rId3"/>
    <p:sldId id="336" r:id="rId4"/>
    <p:sldId id="337" r:id="rId5"/>
    <p:sldId id="267" r:id="rId6"/>
    <p:sldId id="283" r:id="rId7"/>
    <p:sldId id="332" r:id="rId8"/>
    <p:sldId id="285" r:id="rId9"/>
    <p:sldId id="286" r:id="rId10"/>
    <p:sldId id="287" r:id="rId11"/>
    <p:sldId id="288" r:id="rId12"/>
    <p:sldId id="289" r:id="rId13"/>
    <p:sldId id="290" r:id="rId14"/>
    <p:sldId id="291" r:id="rId15"/>
    <p:sldId id="338" r:id="rId16"/>
    <p:sldId id="282" r:id="rId17"/>
    <p:sldId id="294" r:id="rId18"/>
    <p:sldId id="295" r:id="rId19"/>
    <p:sldId id="296" r:id="rId20"/>
    <p:sldId id="297" r:id="rId21"/>
    <p:sldId id="298" r:id="rId22"/>
    <p:sldId id="339" r:id="rId23"/>
    <p:sldId id="299" r:id="rId24"/>
    <p:sldId id="344" r:id="rId25"/>
    <p:sldId id="300" r:id="rId26"/>
    <p:sldId id="305" r:id="rId27"/>
    <p:sldId id="306" r:id="rId28"/>
    <p:sldId id="303" r:id="rId29"/>
    <p:sldId id="307" r:id="rId30"/>
    <p:sldId id="311" r:id="rId31"/>
    <p:sldId id="333" r:id="rId32"/>
    <p:sldId id="345" r:id="rId33"/>
    <p:sldId id="313" r:id="rId34"/>
    <p:sldId id="314" r:id="rId35"/>
    <p:sldId id="315" r:id="rId36"/>
    <p:sldId id="316" r:id="rId37"/>
    <p:sldId id="317" r:id="rId38"/>
    <p:sldId id="318" r:id="rId39"/>
    <p:sldId id="347" r:id="rId40"/>
    <p:sldId id="346" r:id="rId41"/>
    <p:sldId id="325" r:id="rId42"/>
    <p:sldId id="328" r:id="rId43"/>
    <p:sldId id="334" r:id="rId44"/>
    <p:sldId id="329" r:id="rId45"/>
    <p:sldId id="327" r:id="rId46"/>
    <p:sldId id="330" r:id="rId47"/>
    <p:sldId id="375"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A676668D-3FBB-4D50-B3D9-BCFA001E684C}">
          <p14:sldIdLst>
            <p14:sldId id="256"/>
            <p14:sldId id="348"/>
            <p14:sldId id="336"/>
            <p14:sldId id="337"/>
            <p14:sldId id="267"/>
            <p14:sldId id="283"/>
            <p14:sldId id="332"/>
            <p14:sldId id="285"/>
            <p14:sldId id="286"/>
            <p14:sldId id="287"/>
            <p14:sldId id="288"/>
            <p14:sldId id="289"/>
            <p14:sldId id="290"/>
            <p14:sldId id="291"/>
            <p14:sldId id="338"/>
            <p14:sldId id="282"/>
            <p14:sldId id="294"/>
            <p14:sldId id="295"/>
            <p14:sldId id="296"/>
            <p14:sldId id="297"/>
            <p14:sldId id="298"/>
            <p14:sldId id="339"/>
            <p14:sldId id="299"/>
            <p14:sldId id="344"/>
            <p14:sldId id="300"/>
            <p14:sldId id="305"/>
            <p14:sldId id="306"/>
            <p14:sldId id="303"/>
            <p14:sldId id="307"/>
            <p14:sldId id="311"/>
            <p14:sldId id="333"/>
            <p14:sldId id="345"/>
            <p14:sldId id="313"/>
            <p14:sldId id="314"/>
            <p14:sldId id="315"/>
            <p14:sldId id="316"/>
            <p14:sldId id="317"/>
            <p14:sldId id="318"/>
            <p14:sldId id="347"/>
            <p14:sldId id="346"/>
            <p14:sldId id="325"/>
            <p14:sldId id="328"/>
            <p14:sldId id="334"/>
            <p14:sldId id="329"/>
            <p14:sldId id="327"/>
            <p14:sldId id="330"/>
            <p14:sldId id="37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0A740E2-C462-19E1-669C-5868C88DDD99}" name="Xiong Hang" initials="XH" userId="8bf7479f64a5aabe"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89C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449" autoAdjust="0"/>
    <p:restoredTop sz="86410"/>
  </p:normalViewPr>
  <p:slideViewPr>
    <p:cSldViewPr snapToGrid="0" showGuides="1">
      <p:cViewPr varScale="1">
        <p:scale>
          <a:sx n="102" d="100"/>
          <a:sy n="102" d="100"/>
        </p:scale>
        <p:origin x="150" y="26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0516E6-2055-43C0-BA67-0A3761BDF072}"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zh-CN" altLang="en-US"/>
        </a:p>
      </dgm:t>
    </dgm:pt>
    <dgm:pt modelId="{B30739F3-0C82-4D5F-B2E7-C542815BC8BC}">
      <dgm:prSet phldrT="[Text]" custT="1"/>
      <dgm:spPr>
        <a:solidFill>
          <a:schemeClr val="accent2"/>
        </a:solidFill>
      </dgm:spPr>
      <dgm:t>
        <a:bodyPr/>
        <a:lstStyle/>
        <a:p>
          <a:r>
            <a:rPr lang="zh-CN" altLang="en-US" sz="1600" b="1" dirty="0">
              <a:latin typeface="宋体" panose="02010600030101010101" pitchFamily="2" charset="-122"/>
              <a:ea typeface="宋体" panose="02010600030101010101" pitchFamily="2" charset="-122"/>
            </a:rPr>
            <a:t>农业</a:t>
          </a:r>
          <a:endParaRPr lang="en-US" altLang="zh-CN" sz="1600" b="1" dirty="0">
            <a:latin typeface="宋体" panose="02010600030101010101" pitchFamily="2" charset="-122"/>
            <a:ea typeface="宋体" panose="02010600030101010101" pitchFamily="2" charset="-122"/>
          </a:endParaRPr>
        </a:p>
        <a:p>
          <a:r>
            <a:rPr lang="zh-CN" altLang="en-US" sz="1600" b="1" dirty="0">
              <a:latin typeface="宋体" panose="02010600030101010101" pitchFamily="2" charset="-122"/>
              <a:ea typeface="宋体" panose="02010600030101010101" pitchFamily="2" charset="-122"/>
            </a:rPr>
            <a:t>大数据</a:t>
          </a:r>
        </a:p>
      </dgm:t>
    </dgm:pt>
    <dgm:pt modelId="{6FC40E4E-546D-46DE-A49C-55F648C2FC30}" type="parTrans" cxnId="{68F645A3-5C8F-480C-98D4-21A1C1884E58}">
      <dgm:prSet/>
      <dgm:spPr/>
      <dgm:t>
        <a:bodyPr/>
        <a:lstStyle/>
        <a:p>
          <a:endParaRPr lang="zh-CN" altLang="en-US" sz="1400">
            <a:latin typeface="仿宋" panose="02010609060101010101" pitchFamily="49" charset="-122"/>
            <a:ea typeface="仿宋" panose="02010609060101010101" pitchFamily="49" charset="-122"/>
          </a:endParaRPr>
        </a:p>
      </dgm:t>
    </dgm:pt>
    <dgm:pt modelId="{A93B95F0-925C-4E6B-AA11-7863EBB6636B}" type="sibTrans" cxnId="{68F645A3-5C8F-480C-98D4-21A1C1884E58}">
      <dgm:prSet/>
      <dgm:spPr/>
      <dgm:t>
        <a:bodyPr/>
        <a:lstStyle/>
        <a:p>
          <a:endParaRPr lang="zh-CN" altLang="en-US" sz="1400">
            <a:latin typeface="仿宋" panose="02010609060101010101" pitchFamily="49" charset="-122"/>
            <a:ea typeface="仿宋" panose="02010609060101010101" pitchFamily="49" charset="-122"/>
          </a:endParaRPr>
        </a:p>
      </dgm:t>
    </dgm:pt>
    <dgm:pt modelId="{39B3E89C-18F2-4658-B944-A58EE67A3161}">
      <dgm:prSet phldrT="[Text]" custT="1"/>
      <dgm:spPr/>
      <dgm:t>
        <a:bodyPr/>
        <a:lstStyle/>
        <a:p>
          <a:r>
            <a:rPr lang="zh-CN" altLang="en-US" sz="1400" dirty="0">
              <a:latin typeface="仿宋" panose="02010609060101010101" pitchFamily="49" charset="-122"/>
              <a:ea typeface="仿宋" panose="02010609060101010101" pitchFamily="49" charset="-122"/>
            </a:rPr>
            <a:t>农业产业信息地图</a:t>
          </a:r>
        </a:p>
      </dgm:t>
    </dgm:pt>
    <dgm:pt modelId="{5C2F5B7F-1610-4D78-9688-9510D3AD9BC3}" type="parTrans" cxnId="{EF0B108B-9F3B-4860-BA47-9F2E25B9F24F}">
      <dgm:prSet custT="1"/>
      <dgm:spPr/>
      <dgm:t>
        <a:bodyPr/>
        <a:lstStyle/>
        <a:p>
          <a:endParaRPr lang="zh-CN" altLang="en-US" sz="1400">
            <a:latin typeface="仿宋" panose="02010609060101010101" pitchFamily="49" charset="-122"/>
            <a:ea typeface="仿宋" panose="02010609060101010101" pitchFamily="49" charset="-122"/>
          </a:endParaRPr>
        </a:p>
      </dgm:t>
    </dgm:pt>
    <dgm:pt modelId="{73AFA270-ADEF-4A8B-9606-9D62BC4233DA}" type="sibTrans" cxnId="{EF0B108B-9F3B-4860-BA47-9F2E25B9F24F}">
      <dgm:prSet/>
      <dgm:spPr/>
      <dgm:t>
        <a:bodyPr/>
        <a:lstStyle/>
        <a:p>
          <a:endParaRPr lang="zh-CN" altLang="en-US" sz="1400">
            <a:latin typeface="仿宋" panose="02010609060101010101" pitchFamily="49" charset="-122"/>
            <a:ea typeface="仿宋" panose="02010609060101010101" pitchFamily="49" charset="-122"/>
          </a:endParaRPr>
        </a:p>
      </dgm:t>
    </dgm:pt>
    <dgm:pt modelId="{6E82EDE4-D737-42EA-B041-8CFE682D1D35}">
      <dgm:prSet phldrT="[Text]" custT="1"/>
      <dgm:spPr/>
      <dgm:t>
        <a:bodyPr/>
        <a:lstStyle/>
        <a:p>
          <a:r>
            <a:rPr lang="zh-CN" altLang="en-US" sz="1400" dirty="0">
              <a:latin typeface="仿宋" panose="02010609060101010101" pitchFamily="49" charset="-122"/>
              <a:ea typeface="仿宋" panose="02010609060101010101" pitchFamily="49" charset="-122"/>
            </a:rPr>
            <a:t>农产品市场需求动态</a:t>
          </a:r>
        </a:p>
      </dgm:t>
    </dgm:pt>
    <dgm:pt modelId="{935DB589-BD49-4A7A-B18E-48B47AFA577B}" type="parTrans" cxnId="{091F3A0F-F116-441B-8C2F-9D66B98A28A6}">
      <dgm:prSet custT="1"/>
      <dgm:spPr/>
      <dgm:t>
        <a:bodyPr/>
        <a:lstStyle/>
        <a:p>
          <a:endParaRPr lang="zh-CN" altLang="en-US" sz="1400">
            <a:latin typeface="仿宋" panose="02010609060101010101" pitchFamily="49" charset="-122"/>
            <a:ea typeface="仿宋" panose="02010609060101010101" pitchFamily="49" charset="-122"/>
          </a:endParaRPr>
        </a:p>
      </dgm:t>
    </dgm:pt>
    <dgm:pt modelId="{A5E9F264-7628-4252-B682-9E15901B5A8A}" type="sibTrans" cxnId="{091F3A0F-F116-441B-8C2F-9D66B98A28A6}">
      <dgm:prSet/>
      <dgm:spPr/>
      <dgm:t>
        <a:bodyPr/>
        <a:lstStyle/>
        <a:p>
          <a:endParaRPr lang="zh-CN" altLang="en-US" sz="1400">
            <a:latin typeface="仿宋" panose="02010609060101010101" pitchFamily="49" charset="-122"/>
            <a:ea typeface="仿宋" panose="02010609060101010101" pitchFamily="49" charset="-122"/>
          </a:endParaRPr>
        </a:p>
      </dgm:t>
    </dgm:pt>
    <dgm:pt modelId="{6F756D96-75E7-43F3-9FD3-1F0091BA4520}">
      <dgm:prSet phldrT="[Text]" custT="1"/>
      <dgm:spPr/>
      <dgm:t>
        <a:bodyPr/>
        <a:lstStyle/>
        <a:p>
          <a:r>
            <a:rPr lang="zh-CN" altLang="en-US" sz="1400" dirty="0">
              <a:latin typeface="仿宋" panose="02010609060101010101" pitchFamily="49" charset="-122"/>
              <a:ea typeface="仿宋" panose="02010609060101010101" pitchFamily="49" charset="-122"/>
            </a:rPr>
            <a:t>农业生产测预警</a:t>
          </a:r>
        </a:p>
      </dgm:t>
    </dgm:pt>
    <dgm:pt modelId="{E0D3EAD4-04EC-4745-9E2E-03B08180E010}" type="parTrans" cxnId="{D05742E5-4291-49A3-BCBA-CBF05B3D380A}">
      <dgm:prSet custT="1"/>
      <dgm:spPr/>
      <dgm:t>
        <a:bodyPr/>
        <a:lstStyle/>
        <a:p>
          <a:endParaRPr lang="zh-CN" altLang="en-US" sz="1400">
            <a:latin typeface="仿宋" panose="02010609060101010101" pitchFamily="49" charset="-122"/>
            <a:ea typeface="仿宋" panose="02010609060101010101" pitchFamily="49" charset="-122"/>
          </a:endParaRPr>
        </a:p>
      </dgm:t>
    </dgm:pt>
    <dgm:pt modelId="{32009085-E90D-406D-8C3B-B1E5248A8081}" type="sibTrans" cxnId="{D05742E5-4291-49A3-BCBA-CBF05B3D380A}">
      <dgm:prSet/>
      <dgm:spPr/>
      <dgm:t>
        <a:bodyPr/>
        <a:lstStyle/>
        <a:p>
          <a:endParaRPr lang="zh-CN" altLang="en-US" sz="1400">
            <a:latin typeface="仿宋" panose="02010609060101010101" pitchFamily="49" charset="-122"/>
            <a:ea typeface="仿宋" panose="02010609060101010101" pitchFamily="49" charset="-122"/>
          </a:endParaRPr>
        </a:p>
      </dgm:t>
    </dgm:pt>
    <dgm:pt modelId="{98B6A0FB-170D-46D9-B98C-E42F38CECA9D}">
      <dgm:prSet phldrT="[Text]" custT="1"/>
      <dgm:spPr/>
      <dgm:t>
        <a:bodyPr/>
        <a:lstStyle/>
        <a:p>
          <a:r>
            <a:rPr lang="zh-CN" altLang="en-US" sz="1400" dirty="0">
              <a:latin typeface="仿宋" panose="02010609060101010101" pitchFamily="49" charset="-122"/>
              <a:ea typeface="仿宋" panose="02010609060101010101" pitchFamily="49" charset="-122"/>
            </a:rPr>
            <a:t>生产过程智能管控</a:t>
          </a:r>
        </a:p>
      </dgm:t>
    </dgm:pt>
    <dgm:pt modelId="{9990D405-7CEB-4D94-ABFC-198C83DB1CE8}" type="parTrans" cxnId="{5FB6732A-7599-4A3B-B3D8-34C57BB19D1E}">
      <dgm:prSet custT="1"/>
      <dgm:spPr/>
      <dgm:t>
        <a:bodyPr/>
        <a:lstStyle/>
        <a:p>
          <a:endParaRPr lang="zh-CN" altLang="en-US" sz="1400">
            <a:latin typeface="仿宋" panose="02010609060101010101" pitchFamily="49" charset="-122"/>
            <a:ea typeface="仿宋" panose="02010609060101010101" pitchFamily="49" charset="-122"/>
          </a:endParaRPr>
        </a:p>
      </dgm:t>
    </dgm:pt>
    <dgm:pt modelId="{543665D7-F90A-4042-90AC-23FF2D8031D2}" type="sibTrans" cxnId="{5FB6732A-7599-4A3B-B3D8-34C57BB19D1E}">
      <dgm:prSet/>
      <dgm:spPr/>
      <dgm:t>
        <a:bodyPr/>
        <a:lstStyle/>
        <a:p>
          <a:endParaRPr lang="zh-CN" altLang="en-US" sz="1400">
            <a:latin typeface="仿宋" panose="02010609060101010101" pitchFamily="49" charset="-122"/>
            <a:ea typeface="仿宋" panose="02010609060101010101" pitchFamily="49" charset="-122"/>
          </a:endParaRPr>
        </a:p>
      </dgm:t>
    </dgm:pt>
    <dgm:pt modelId="{5E6A6FAE-F5B2-42B1-AFD6-787EF7528E58}">
      <dgm:prSet custT="1"/>
      <dgm:spPr/>
      <dgm:t>
        <a:bodyPr/>
        <a:lstStyle/>
        <a:p>
          <a:r>
            <a:rPr lang="zh-CN" altLang="en-US" sz="1400" dirty="0">
              <a:latin typeface="仿宋" panose="02010609060101010101" pitchFamily="49" charset="-122"/>
              <a:ea typeface="仿宋" panose="02010609060101010101" pitchFamily="49" charset="-122"/>
            </a:rPr>
            <a:t>农产品质量安全追溯</a:t>
          </a:r>
        </a:p>
      </dgm:t>
    </dgm:pt>
    <dgm:pt modelId="{9019FA4B-5F0A-4EF4-9AC6-6BFD7262D416}" type="parTrans" cxnId="{1E068975-B5CE-406C-B735-5651CB871F2D}">
      <dgm:prSet custT="1"/>
      <dgm:spPr/>
      <dgm:t>
        <a:bodyPr/>
        <a:lstStyle/>
        <a:p>
          <a:endParaRPr lang="zh-CN" altLang="en-US" sz="1400">
            <a:latin typeface="仿宋" panose="02010609060101010101" pitchFamily="49" charset="-122"/>
            <a:ea typeface="仿宋" panose="02010609060101010101" pitchFamily="49" charset="-122"/>
          </a:endParaRPr>
        </a:p>
      </dgm:t>
    </dgm:pt>
    <dgm:pt modelId="{AC9683E4-F2A8-4476-BF05-2C3C25EF32E6}" type="sibTrans" cxnId="{1E068975-B5CE-406C-B735-5651CB871F2D}">
      <dgm:prSet/>
      <dgm:spPr/>
      <dgm:t>
        <a:bodyPr/>
        <a:lstStyle/>
        <a:p>
          <a:endParaRPr lang="zh-CN" altLang="en-US" sz="1400">
            <a:latin typeface="仿宋" panose="02010609060101010101" pitchFamily="49" charset="-122"/>
            <a:ea typeface="仿宋" panose="02010609060101010101" pitchFamily="49" charset="-122"/>
          </a:endParaRPr>
        </a:p>
      </dgm:t>
    </dgm:pt>
    <dgm:pt modelId="{4444F76B-1C03-4B44-ABC1-715013F346BA}" type="pres">
      <dgm:prSet presAssocID="{990516E6-2055-43C0-BA67-0A3761BDF072}" presName="Name0" presStyleCnt="0">
        <dgm:presLayoutVars>
          <dgm:chMax val="1"/>
          <dgm:dir/>
          <dgm:animLvl val="ctr"/>
          <dgm:resizeHandles val="exact"/>
        </dgm:presLayoutVars>
      </dgm:prSet>
      <dgm:spPr/>
    </dgm:pt>
    <dgm:pt modelId="{D4A6C6B4-3655-423B-AC1D-BCB101894FD9}" type="pres">
      <dgm:prSet presAssocID="{B30739F3-0C82-4D5F-B2E7-C542815BC8BC}" presName="centerShape" presStyleLbl="node0" presStyleIdx="0" presStyleCnt="1"/>
      <dgm:spPr/>
    </dgm:pt>
    <dgm:pt modelId="{682CC46B-B94D-4478-8385-35C5A1876C7D}" type="pres">
      <dgm:prSet presAssocID="{5C2F5B7F-1610-4D78-9688-9510D3AD9BC3}" presName="parTrans" presStyleLbl="sibTrans2D1" presStyleIdx="0" presStyleCnt="5"/>
      <dgm:spPr/>
    </dgm:pt>
    <dgm:pt modelId="{3281893A-4BA3-43BC-BF7C-FD53565D7F81}" type="pres">
      <dgm:prSet presAssocID="{5C2F5B7F-1610-4D78-9688-9510D3AD9BC3}" presName="connectorText" presStyleLbl="sibTrans2D1" presStyleIdx="0" presStyleCnt="5"/>
      <dgm:spPr/>
    </dgm:pt>
    <dgm:pt modelId="{7107CB4F-790B-4FDE-8F27-9A34E7592DD1}" type="pres">
      <dgm:prSet presAssocID="{39B3E89C-18F2-4658-B944-A58EE67A3161}" presName="node" presStyleLbl="node1" presStyleIdx="0" presStyleCnt="5">
        <dgm:presLayoutVars>
          <dgm:bulletEnabled val="1"/>
        </dgm:presLayoutVars>
      </dgm:prSet>
      <dgm:spPr/>
    </dgm:pt>
    <dgm:pt modelId="{C91B9E96-EC8C-47EB-977F-EE0A39AEAF6E}" type="pres">
      <dgm:prSet presAssocID="{9019FA4B-5F0A-4EF4-9AC6-6BFD7262D416}" presName="parTrans" presStyleLbl="sibTrans2D1" presStyleIdx="1" presStyleCnt="5"/>
      <dgm:spPr/>
    </dgm:pt>
    <dgm:pt modelId="{3AF8A678-0F97-4E7C-90D9-E63230AD6232}" type="pres">
      <dgm:prSet presAssocID="{9019FA4B-5F0A-4EF4-9AC6-6BFD7262D416}" presName="connectorText" presStyleLbl="sibTrans2D1" presStyleIdx="1" presStyleCnt="5"/>
      <dgm:spPr/>
    </dgm:pt>
    <dgm:pt modelId="{7FE523B2-8D76-4041-B6C4-E2E93BB50E66}" type="pres">
      <dgm:prSet presAssocID="{5E6A6FAE-F5B2-42B1-AFD6-787EF7528E58}" presName="node" presStyleLbl="node1" presStyleIdx="1" presStyleCnt="5">
        <dgm:presLayoutVars>
          <dgm:bulletEnabled val="1"/>
        </dgm:presLayoutVars>
      </dgm:prSet>
      <dgm:spPr/>
    </dgm:pt>
    <dgm:pt modelId="{ED2C2A25-6F71-4F0F-9972-5A3149F572B0}" type="pres">
      <dgm:prSet presAssocID="{935DB589-BD49-4A7A-B18E-48B47AFA577B}" presName="parTrans" presStyleLbl="sibTrans2D1" presStyleIdx="2" presStyleCnt="5"/>
      <dgm:spPr/>
    </dgm:pt>
    <dgm:pt modelId="{AC09B377-9AB2-4B1D-B151-AB5E4095F371}" type="pres">
      <dgm:prSet presAssocID="{935DB589-BD49-4A7A-B18E-48B47AFA577B}" presName="connectorText" presStyleLbl="sibTrans2D1" presStyleIdx="2" presStyleCnt="5"/>
      <dgm:spPr/>
    </dgm:pt>
    <dgm:pt modelId="{8B7F6BA6-6CCD-4C04-90C6-3B650DCF3D41}" type="pres">
      <dgm:prSet presAssocID="{6E82EDE4-D737-42EA-B041-8CFE682D1D35}" presName="node" presStyleLbl="node1" presStyleIdx="2" presStyleCnt="5">
        <dgm:presLayoutVars>
          <dgm:bulletEnabled val="1"/>
        </dgm:presLayoutVars>
      </dgm:prSet>
      <dgm:spPr/>
    </dgm:pt>
    <dgm:pt modelId="{617C105D-7C62-4013-8939-8BD7FD09BDA2}" type="pres">
      <dgm:prSet presAssocID="{E0D3EAD4-04EC-4745-9E2E-03B08180E010}" presName="parTrans" presStyleLbl="sibTrans2D1" presStyleIdx="3" presStyleCnt="5"/>
      <dgm:spPr/>
    </dgm:pt>
    <dgm:pt modelId="{C19EB531-0BF0-4BA8-A37A-8AE19D77FB20}" type="pres">
      <dgm:prSet presAssocID="{E0D3EAD4-04EC-4745-9E2E-03B08180E010}" presName="connectorText" presStyleLbl="sibTrans2D1" presStyleIdx="3" presStyleCnt="5"/>
      <dgm:spPr/>
    </dgm:pt>
    <dgm:pt modelId="{C48D130F-1535-45D2-9974-DDACCF9910B4}" type="pres">
      <dgm:prSet presAssocID="{6F756D96-75E7-43F3-9FD3-1F0091BA4520}" presName="node" presStyleLbl="node1" presStyleIdx="3" presStyleCnt="5">
        <dgm:presLayoutVars>
          <dgm:bulletEnabled val="1"/>
        </dgm:presLayoutVars>
      </dgm:prSet>
      <dgm:spPr/>
    </dgm:pt>
    <dgm:pt modelId="{3EDA2DC0-6B19-4DE6-BC9E-4AA2D95AF7A3}" type="pres">
      <dgm:prSet presAssocID="{9990D405-7CEB-4D94-ABFC-198C83DB1CE8}" presName="parTrans" presStyleLbl="sibTrans2D1" presStyleIdx="4" presStyleCnt="5"/>
      <dgm:spPr/>
    </dgm:pt>
    <dgm:pt modelId="{CBBC0FDC-4969-41D1-8C3B-35702E8C11FA}" type="pres">
      <dgm:prSet presAssocID="{9990D405-7CEB-4D94-ABFC-198C83DB1CE8}" presName="connectorText" presStyleLbl="sibTrans2D1" presStyleIdx="4" presStyleCnt="5"/>
      <dgm:spPr/>
    </dgm:pt>
    <dgm:pt modelId="{48323116-F108-420A-B14B-C6390AD2FBF1}" type="pres">
      <dgm:prSet presAssocID="{98B6A0FB-170D-46D9-B98C-E42F38CECA9D}" presName="node" presStyleLbl="node1" presStyleIdx="4" presStyleCnt="5">
        <dgm:presLayoutVars>
          <dgm:bulletEnabled val="1"/>
        </dgm:presLayoutVars>
      </dgm:prSet>
      <dgm:spPr/>
    </dgm:pt>
  </dgm:ptLst>
  <dgm:cxnLst>
    <dgm:cxn modelId="{B99D7106-F29E-49A9-A333-E1779198644B}" type="presOf" srcId="{935DB589-BD49-4A7A-B18E-48B47AFA577B}" destId="{AC09B377-9AB2-4B1D-B151-AB5E4095F371}" srcOrd="1" destOrd="0" presId="urn:microsoft.com/office/officeart/2005/8/layout/radial5"/>
    <dgm:cxn modelId="{091F3A0F-F116-441B-8C2F-9D66B98A28A6}" srcId="{B30739F3-0C82-4D5F-B2E7-C542815BC8BC}" destId="{6E82EDE4-D737-42EA-B041-8CFE682D1D35}" srcOrd="2" destOrd="0" parTransId="{935DB589-BD49-4A7A-B18E-48B47AFA577B}" sibTransId="{A5E9F264-7628-4252-B682-9E15901B5A8A}"/>
    <dgm:cxn modelId="{793C4213-A2A2-494A-B5F1-3FD17AF2EA29}" type="presOf" srcId="{9990D405-7CEB-4D94-ABFC-198C83DB1CE8}" destId="{3EDA2DC0-6B19-4DE6-BC9E-4AA2D95AF7A3}" srcOrd="0" destOrd="0" presId="urn:microsoft.com/office/officeart/2005/8/layout/radial5"/>
    <dgm:cxn modelId="{5FB6732A-7599-4A3B-B3D8-34C57BB19D1E}" srcId="{B30739F3-0C82-4D5F-B2E7-C542815BC8BC}" destId="{98B6A0FB-170D-46D9-B98C-E42F38CECA9D}" srcOrd="4" destOrd="0" parTransId="{9990D405-7CEB-4D94-ABFC-198C83DB1CE8}" sibTransId="{543665D7-F90A-4042-90AC-23FF2D8031D2}"/>
    <dgm:cxn modelId="{F3E7A538-65E1-45A4-A152-0B6736E4B82C}" type="presOf" srcId="{9019FA4B-5F0A-4EF4-9AC6-6BFD7262D416}" destId="{3AF8A678-0F97-4E7C-90D9-E63230AD6232}" srcOrd="1" destOrd="0" presId="urn:microsoft.com/office/officeart/2005/8/layout/radial5"/>
    <dgm:cxn modelId="{49627644-DAAC-41C8-8C17-BB32B35106FA}" type="presOf" srcId="{935DB589-BD49-4A7A-B18E-48B47AFA577B}" destId="{ED2C2A25-6F71-4F0F-9972-5A3149F572B0}" srcOrd="0" destOrd="0" presId="urn:microsoft.com/office/officeart/2005/8/layout/radial5"/>
    <dgm:cxn modelId="{82EB9464-03D9-4F99-990D-C2A3C66E2EAD}" type="presOf" srcId="{5E6A6FAE-F5B2-42B1-AFD6-787EF7528E58}" destId="{7FE523B2-8D76-4041-B6C4-E2E93BB50E66}" srcOrd="0" destOrd="0" presId="urn:microsoft.com/office/officeart/2005/8/layout/radial5"/>
    <dgm:cxn modelId="{75DDDE49-D2BF-45E1-8E5D-59938E0BF0DF}" type="presOf" srcId="{6F756D96-75E7-43F3-9FD3-1F0091BA4520}" destId="{C48D130F-1535-45D2-9974-DDACCF9910B4}" srcOrd="0" destOrd="0" presId="urn:microsoft.com/office/officeart/2005/8/layout/radial5"/>
    <dgm:cxn modelId="{EA335951-F52C-427A-9B39-B13CCFA61B9C}" type="presOf" srcId="{5C2F5B7F-1610-4D78-9688-9510D3AD9BC3}" destId="{3281893A-4BA3-43BC-BF7C-FD53565D7F81}" srcOrd="1" destOrd="0" presId="urn:microsoft.com/office/officeart/2005/8/layout/radial5"/>
    <dgm:cxn modelId="{1E068975-B5CE-406C-B735-5651CB871F2D}" srcId="{B30739F3-0C82-4D5F-B2E7-C542815BC8BC}" destId="{5E6A6FAE-F5B2-42B1-AFD6-787EF7528E58}" srcOrd="1" destOrd="0" parTransId="{9019FA4B-5F0A-4EF4-9AC6-6BFD7262D416}" sibTransId="{AC9683E4-F2A8-4476-BF05-2C3C25EF32E6}"/>
    <dgm:cxn modelId="{EF0B108B-9F3B-4860-BA47-9F2E25B9F24F}" srcId="{B30739F3-0C82-4D5F-B2E7-C542815BC8BC}" destId="{39B3E89C-18F2-4658-B944-A58EE67A3161}" srcOrd="0" destOrd="0" parTransId="{5C2F5B7F-1610-4D78-9688-9510D3AD9BC3}" sibTransId="{73AFA270-ADEF-4A8B-9606-9D62BC4233DA}"/>
    <dgm:cxn modelId="{68F645A3-5C8F-480C-98D4-21A1C1884E58}" srcId="{990516E6-2055-43C0-BA67-0A3761BDF072}" destId="{B30739F3-0C82-4D5F-B2E7-C542815BC8BC}" srcOrd="0" destOrd="0" parTransId="{6FC40E4E-546D-46DE-A49C-55F648C2FC30}" sibTransId="{A93B95F0-925C-4E6B-AA11-7863EBB6636B}"/>
    <dgm:cxn modelId="{663D48B6-4B23-436C-AFD4-FED1D762BE3A}" type="presOf" srcId="{B30739F3-0C82-4D5F-B2E7-C542815BC8BC}" destId="{D4A6C6B4-3655-423B-AC1D-BCB101894FD9}" srcOrd="0" destOrd="0" presId="urn:microsoft.com/office/officeart/2005/8/layout/radial5"/>
    <dgm:cxn modelId="{857E3BBB-B2E6-4C91-9E98-AD3198AD5CA7}" type="presOf" srcId="{990516E6-2055-43C0-BA67-0A3761BDF072}" destId="{4444F76B-1C03-4B44-ABC1-715013F346BA}" srcOrd="0" destOrd="0" presId="urn:microsoft.com/office/officeart/2005/8/layout/radial5"/>
    <dgm:cxn modelId="{664AB0BC-1DDA-4A65-B6E2-FB1D3DAE6A8C}" type="presOf" srcId="{98B6A0FB-170D-46D9-B98C-E42F38CECA9D}" destId="{48323116-F108-420A-B14B-C6390AD2FBF1}" srcOrd="0" destOrd="0" presId="urn:microsoft.com/office/officeart/2005/8/layout/radial5"/>
    <dgm:cxn modelId="{BBAC81C4-D63B-46DC-8F7E-8BC6F146BBE6}" type="presOf" srcId="{9019FA4B-5F0A-4EF4-9AC6-6BFD7262D416}" destId="{C91B9E96-EC8C-47EB-977F-EE0A39AEAF6E}" srcOrd="0" destOrd="0" presId="urn:microsoft.com/office/officeart/2005/8/layout/radial5"/>
    <dgm:cxn modelId="{450B72D3-2214-4E48-8601-C0FC048EE83D}" type="presOf" srcId="{39B3E89C-18F2-4658-B944-A58EE67A3161}" destId="{7107CB4F-790B-4FDE-8F27-9A34E7592DD1}" srcOrd="0" destOrd="0" presId="urn:microsoft.com/office/officeart/2005/8/layout/radial5"/>
    <dgm:cxn modelId="{225980DE-B883-472C-B8CC-1141951D9EFC}" type="presOf" srcId="{E0D3EAD4-04EC-4745-9E2E-03B08180E010}" destId="{617C105D-7C62-4013-8939-8BD7FD09BDA2}" srcOrd="0" destOrd="0" presId="urn:microsoft.com/office/officeart/2005/8/layout/radial5"/>
    <dgm:cxn modelId="{F06311E1-B13D-4731-AA64-F060DACA078D}" type="presOf" srcId="{E0D3EAD4-04EC-4745-9E2E-03B08180E010}" destId="{C19EB531-0BF0-4BA8-A37A-8AE19D77FB20}" srcOrd="1" destOrd="0" presId="urn:microsoft.com/office/officeart/2005/8/layout/radial5"/>
    <dgm:cxn modelId="{D05742E5-4291-49A3-BCBA-CBF05B3D380A}" srcId="{B30739F3-0C82-4D5F-B2E7-C542815BC8BC}" destId="{6F756D96-75E7-43F3-9FD3-1F0091BA4520}" srcOrd="3" destOrd="0" parTransId="{E0D3EAD4-04EC-4745-9E2E-03B08180E010}" sibTransId="{32009085-E90D-406D-8C3B-B1E5248A8081}"/>
    <dgm:cxn modelId="{7A819BF8-EC24-4083-9F56-A0E921434682}" type="presOf" srcId="{9990D405-7CEB-4D94-ABFC-198C83DB1CE8}" destId="{CBBC0FDC-4969-41D1-8C3B-35702E8C11FA}" srcOrd="1" destOrd="0" presId="urn:microsoft.com/office/officeart/2005/8/layout/radial5"/>
    <dgm:cxn modelId="{B30D28FB-BC47-436E-9295-3D74B7138B20}" type="presOf" srcId="{6E82EDE4-D737-42EA-B041-8CFE682D1D35}" destId="{8B7F6BA6-6CCD-4C04-90C6-3B650DCF3D41}" srcOrd="0" destOrd="0" presId="urn:microsoft.com/office/officeart/2005/8/layout/radial5"/>
    <dgm:cxn modelId="{B843A0FE-6551-43A6-998F-CE83D7C61C8E}" type="presOf" srcId="{5C2F5B7F-1610-4D78-9688-9510D3AD9BC3}" destId="{682CC46B-B94D-4478-8385-35C5A1876C7D}" srcOrd="0" destOrd="0" presId="urn:microsoft.com/office/officeart/2005/8/layout/radial5"/>
    <dgm:cxn modelId="{833F9D9E-90C0-4FFD-A867-28E8EB73052B}" type="presParOf" srcId="{4444F76B-1C03-4B44-ABC1-715013F346BA}" destId="{D4A6C6B4-3655-423B-AC1D-BCB101894FD9}" srcOrd="0" destOrd="0" presId="urn:microsoft.com/office/officeart/2005/8/layout/radial5"/>
    <dgm:cxn modelId="{029E5DDB-9444-4314-9D3B-C88807F6011F}" type="presParOf" srcId="{4444F76B-1C03-4B44-ABC1-715013F346BA}" destId="{682CC46B-B94D-4478-8385-35C5A1876C7D}" srcOrd="1" destOrd="0" presId="urn:microsoft.com/office/officeart/2005/8/layout/radial5"/>
    <dgm:cxn modelId="{D899EF04-7775-465E-A31B-1B0819E4EF13}" type="presParOf" srcId="{682CC46B-B94D-4478-8385-35C5A1876C7D}" destId="{3281893A-4BA3-43BC-BF7C-FD53565D7F81}" srcOrd="0" destOrd="0" presId="urn:microsoft.com/office/officeart/2005/8/layout/radial5"/>
    <dgm:cxn modelId="{DCF809D7-3A9E-4BC4-A62F-AA7344709193}" type="presParOf" srcId="{4444F76B-1C03-4B44-ABC1-715013F346BA}" destId="{7107CB4F-790B-4FDE-8F27-9A34E7592DD1}" srcOrd="2" destOrd="0" presId="urn:microsoft.com/office/officeart/2005/8/layout/radial5"/>
    <dgm:cxn modelId="{DFB1A8D0-203C-4584-BC22-8B92B1EB5FF8}" type="presParOf" srcId="{4444F76B-1C03-4B44-ABC1-715013F346BA}" destId="{C91B9E96-EC8C-47EB-977F-EE0A39AEAF6E}" srcOrd="3" destOrd="0" presId="urn:microsoft.com/office/officeart/2005/8/layout/radial5"/>
    <dgm:cxn modelId="{B0103009-FC41-446C-93D9-69DFFF3B61A1}" type="presParOf" srcId="{C91B9E96-EC8C-47EB-977F-EE0A39AEAF6E}" destId="{3AF8A678-0F97-4E7C-90D9-E63230AD6232}" srcOrd="0" destOrd="0" presId="urn:microsoft.com/office/officeart/2005/8/layout/radial5"/>
    <dgm:cxn modelId="{FFEA37F2-5E0A-4C81-B79E-56B2EC44D964}" type="presParOf" srcId="{4444F76B-1C03-4B44-ABC1-715013F346BA}" destId="{7FE523B2-8D76-4041-B6C4-E2E93BB50E66}" srcOrd="4" destOrd="0" presId="urn:microsoft.com/office/officeart/2005/8/layout/radial5"/>
    <dgm:cxn modelId="{E825078A-5AD8-4CF6-927C-85CCC61BAE4A}" type="presParOf" srcId="{4444F76B-1C03-4B44-ABC1-715013F346BA}" destId="{ED2C2A25-6F71-4F0F-9972-5A3149F572B0}" srcOrd="5" destOrd="0" presId="urn:microsoft.com/office/officeart/2005/8/layout/radial5"/>
    <dgm:cxn modelId="{D16652B7-3164-48C3-902F-14F937969D19}" type="presParOf" srcId="{ED2C2A25-6F71-4F0F-9972-5A3149F572B0}" destId="{AC09B377-9AB2-4B1D-B151-AB5E4095F371}" srcOrd="0" destOrd="0" presId="urn:microsoft.com/office/officeart/2005/8/layout/radial5"/>
    <dgm:cxn modelId="{29534351-5921-4DF3-8898-13DDB9F493C6}" type="presParOf" srcId="{4444F76B-1C03-4B44-ABC1-715013F346BA}" destId="{8B7F6BA6-6CCD-4C04-90C6-3B650DCF3D41}" srcOrd="6" destOrd="0" presId="urn:microsoft.com/office/officeart/2005/8/layout/radial5"/>
    <dgm:cxn modelId="{6472AED6-4A3F-4508-9EF4-60375057927F}" type="presParOf" srcId="{4444F76B-1C03-4B44-ABC1-715013F346BA}" destId="{617C105D-7C62-4013-8939-8BD7FD09BDA2}" srcOrd="7" destOrd="0" presId="urn:microsoft.com/office/officeart/2005/8/layout/radial5"/>
    <dgm:cxn modelId="{62EF9590-B50F-4F26-8964-FCAED1D7DDC8}" type="presParOf" srcId="{617C105D-7C62-4013-8939-8BD7FD09BDA2}" destId="{C19EB531-0BF0-4BA8-A37A-8AE19D77FB20}" srcOrd="0" destOrd="0" presId="urn:microsoft.com/office/officeart/2005/8/layout/radial5"/>
    <dgm:cxn modelId="{B94FF251-CD9F-4AC7-871E-27E3DFC46F2B}" type="presParOf" srcId="{4444F76B-1C03-4B44-ABC1-715013F346BA}" destId="{C48D130F-1535-45D2-9974-DDACCF9910B4}" srcOrd="8" destOrd="0" presId="urn:microsoft.com/office/officeart/2005/8/layout/radial5"/>
    <dgm:cxn modelId="{4946B0BD-477E-45CD-95A6-CAB60BA94D95}" type="presParOf" srcId="{4444F76B-1C03-4B44-ABC1-715013F346BA}" destId="{3EDA2DC0-6B19-4DE6-BC9E-4AA2D95AF7A3}" srcOrd="9" destOrd="0" presId="urn:microsoft.com/office/officeart/2005/8/layout/radial5"/>
    <dgm:cxn modelId="{76B718A5-861A-4888-9B6E-3627A4D441AD}" type="presParOf" srcId="{3EDA2DC0-6B19-4DE6-BC9E-4AA2D95AF7A3}" destId="{CBBC0FDC-4969-41D1-8C3B-35702E8C11FA}" srcOrd="0" destOrd="0" presId="urn:microsoft.com/office/officeart/2005/8/layout/radial5"/>
    <dgm:cxn modelId="{6EFBFC97-C37D-4DBC-822E-B5F9B9C7EDE5}" type="presParOf" srcId="{4444F76B-1C03-4B44-ABC1-715013F346BA}" destId="{48323116-F108-420A-B14B-C6390AD2FBF1}"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A6C6B4-3655-423B-AC1D-BCB101894FD9}">
      <dsp:nvSpPr>
        <dsp:cNvPr id="0" name=""/>
        <dsp:cNvSpPr/>
      </dsp:nvSpPr>
      <dsp:spPr>
        <a:xfrm>
          <a:off x="1783798" y="1784902"/>
          <a:ext cx="1271103" cy="1271103"/>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zh-CN" altLang="en-US" sz="1600" b="1" kern="1200" dirty="0">
              <a:latin typeface="宋体" panose="02010600030101010101" pitchFamily="2" charset="-122"/>
              <a:ea typeface="宋体" panose="02010600030101010101" pitchFamily="2" charset="-122"/>
            </a:rPr>
            <a:t>农业</a:t>
          </a:r>
          <a:endParaRPr lang="en-US" altLang="zh-CN" sz="1600" b="1" kern="1200" dirty="0">
            <a:latin typeface="宋体" panose="02010600030101010101" pitchFamily="2" charset="-122"/>
            <a:ea typeface="宋体" panose="02010600030101010101" pitchFamily="2" charset="-122"/>
          </a:endParaRPr>
        </a:p>
        <a:p>
          <a:pPr marL="0" lvl="0" indent="0" algn="ctr" defTabSz="711200">
            <a:lnSpc>
              <a:spcPct val="90000"/>
            </a:lnSpc>
            <a:spcBef>
              <a:spcPct val="0"/>
            </a:spcBef>
            <a:spcAft>
              <a:spcPct val="35000"/>
            </a:spcAft>
            <a:buNone/>
          </a:pPr>
          <a:r>
            <a:rPr lang="zh-CN" altLang="en-US" sz="1600" b="1" kern="1200" dirty="0">
              <a:latin typeface="宋体" panose="02010600030101010101" pitchFamily="2" charset="-122"/>
              <a:ea typeface="宋体" panose="02010600030101010101" pitchFamily="2" charset="-122"/>
            </a:rPr>
            <a:t>大数据</a:t>
          </a:r>
        </a:p>
      </dsp:txBody>
      <dsp:txXfrm>
        <a:off x="1969947" y="1971051"/>
        <a:ext cx="898805" cy="898805"/>
      </dsp:txXfrm>
    </dsp:sp>
    <dsp:sp modelId="{682CC46B-B94D-4478-8385-35C5A1876C7D}">
      <dsp:nvSpPr>
        <dsp:cNvPr id="0" name=""/>
        <dsp:cNvSpPr/>
      </dsp:nvSpPr>
      <dsp:spPr>
        <a:xfrm rot="16200000">
          <a:off x="2283942" y="1320993"/>
          <a:ext cx="270815" cy="4321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CN" altLang="en-US" sz="1400" kern="1200">
            <a:latin typeface="仿宋" panose="02010609060101010101" pitchFamily="49" charset="-122"/>
            <a:ea typeface="仿宋" panose="02010609060101010101" pitchFamily="49" charset="-122"/>
          </a:endParaRPr>
        </a:p>
      </dsp:txBody>
      <dsp:txXfrm>
        <a:off x="2324564" y="1448050"/>
        <a:ext cx="189571" cy="259305"/>
      </dsp:txXfrm>
    </dsp:sp>
    <dsp:sp modelId="{7107CB4F-790B-4FDE-8F27-9A34E7592DD1}">
      <dsp:nvSpPr>
        <dsp:cNvPr id="0" name=""/>
        <dsp:cNvSpPr/>
      </dsp:nvSpPr>
      <dsp:spPr>
        <a:xfrm>
          <a:off x="1783798" y="2826"/>
          <a:ext cx="1271103" cy="127110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latin typeface="仿宋" panose="02010609060101010101" pitchFamily="49" charset="-122"/>
              <a:ea typeface="仿宋" panose="02010609060101010101" pitchFamily="49" charset="-122"/>
            </a:rPr>
            <a:t>农业产业信息地图</a:t>
          </a:r>
        </a:p>
      </dsp:txBody>
      <dsp:txXfrm>
        <a:off x="1969947" y="188975"/>
        <a:ext cx="898805" cy="898805"/>
      </dsp:txXfrm>
    </dsp:sp>
    <dsp:sp modelId="{C91B9E96-EC8C-47EB-977F-EE0A39AEAF6E}">
      <dsp:nvSpPr>
        <dsp:cNvPr id="0" name=""/>
        <dsp:cNvSpPr/>
      </dsp:nvSpPr>
      <dsp:spPr>
        <a:xfrm rot="20520000">
          <a:off x="3124080" y="1931389"/>
          <a:ext cx="270815" cy="4321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CN" altLang="en-US" sz="1400" kern="1200">
            <a:latin typeface="仿宋" panose="02010609060101010101" pitchFamily="49" charset="-122"/>
            <a:ea typeface="仿宋" panose="02010609060101010101" pitchFamily="49" charset="-122"/>
          </a:endParaRPr>
        </a:p>
      </dsp:txBody>
      <dsp:txXfrm>
        <a:off x="3126068" y="2030377"/>
        <a:ext cx="189571" cy="259305"/>
      </dsp:txXfrm>
    </dsp:sp>
    <dsp:sp modelId="{7FE523B2-8D76-4041-B6C4-E2E93BB50E66}">
      <dsp:nvSpPr>
        <dsp:cNvPr id="0" name=""/>
        <dsp:cNvSpPr/>
      </dsp:nvSpPr>
      <dsp:spPr>
        <a:xfrm>
          <a:off x="3478653" y="1234210"/>
          <a:ext cx="1271103" cy="127110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latin typeface="仿宋" panose="02010609060101010101" pitchFamily="49" charset="-122"/>
              <a:ea typeface="仿宋" panose="02010609060101010101" pitchFamily="49" charset="-122"/>
            </a:rPr>
            <a:t>农产品质量安全追溯</a:t>
          </a:r>
        </a:p>
      </dsp:txBody>
      <dsp:txXfrm>
        <a:off x="3664802" y="1420359"/>
        <a:ext cx="898805" cy="898805"/>
      </dsp:txXfrm>
    </dsp:sp>
    <dsp:sp modelId="{ED2C2A25-6F71-4F0F-9972-5A3149F572B0}">
      <dsp:nvSpPr>
        <dsp:cNvPr id="0" name=""/>
        <dsp:cNvSpPr/>
      </dsp:nvSpPr>
      <dsp:spPr>
        <a:xfrm rot="3240000">
          <a:off x="2803176" y="2919031"/>
          <a:ext cx="270815" cy="4321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CN" altLang="en-US" sz="1400" kern="1200">
            <a:latin typeface="仿宋" panose="02010609060101010101" pitchFamily="49" charset="-122"/>
            <a:ea typeface="仿宋" panose="02010609060101010101" pitchFamily="49" charset="-122"/>
          </a:endParaRPr>
        </a:p>
      </dsp:txBody>
      <dsp:txXfrm>
        <a:off x="2819921" y="2972602"/>
        <a:ext cx="189571" cy="259305"/>
      </dsp:txXfrm>
    </dsp:sp>
    <dsp:sp modelId="{8B7F6BA6-6CCD-4C04-90C6-3B650DCF3D41}">
      <dsp:nvSpPr>
        <dsp:cNvPr id="0" name=""/>
        <dsp:cNvSpPr/>
      </dsp:nvSpPr>
      <dsp:spPr>
        <a:xfrm>
          <a:off x="2831276" y="3226632"/>
          <a:ext cx="1271103" cy="127110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latin typeface="仿宋" panose="02010609060101010101" pitchFamily="49" charset="-122"/>
              <a:ea typeface="仿宋" panose="02010609060101010101" pitchFamily="49" charset="-122"/>
            </a:rPr>
            <a:t>农产品市场需求动态</a:t>
          </a:r>
        </a:p>
      </dsp:txBody>
      <dsp:txXfrm>
        <a:off x="3017425" y="3412781"/>
        <a:ext cx="898805" cy="898805"/>
      </dsp:txXfrm>
    </dsp:sp>
    <dsp:sp modelId="{617C105D-7C62-4013-8939-8BD7FD09BDA2}">
      <dsp:nvSpPr>
        <dsp:cNvPr id="0" name=""/>
        <dsp:cNvSpPr/>
      </dsp:nvSpPr>
      <dsp:spPr>
        <a:xfrm rot="7560000">
          <a:off x="1764708" y="2919031"/>
          <a:ext cx="270815" cy="4321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CN" altLang="en-US" sz="1400" kern="1200">
            <a:latin typeface="仿宋" panose="02010609060101010101" pitchFamily="49" charset="-122"/>
            <a:ea typeface="仿宋" panose="02010609060101010101" pitchFamily="49" charset="-122"/>
          </a:endParaRPr>
        </a:p>
      </dsp:txBody>
      <dsp:txXfrm rot="10800000">
        <a:off x="1829207" y="2972602"/>
        <a:ext cx="189571" cy="259305"/>
      </dsp:txXfrm>
    </dsp:sp>
    <dsp:sp modelId="{C48D130F-1535-45D2-9974-DDACCF9910B4}">
      <dsp:nvSpPr>
        <dsp:cNvPr id="0" name=""/>
        <dsp:cNvSpPr/>
      </dsp:nvSpPr>
      <dsp:spPr>
        <a:xfrm>
          <a:off x="736319" y="3226632"/>
          <a:ext cx="1271103" cy="127110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latin typeface="仿宋" panose="02010609060101010101" pitchFamily="49" charset="-122"/>
              <a:ea typeface="仿宋" panose="02010609060101010101" pitchFamily="49" charset="-122"/>
            </a:rPr>
            <a:t>农业生产测预警</a:t>
          </a:r>
        </a:p>
      </dsp:txBody>
      <dsp:txXfrm>
        <a:off x="922468" y="3412781"/>
        <a:ext cx="898805" cy="898805"/>
      </dsp:txXfrm>
    </dsp:sp>
    <dsp:sp modelId="{3EDA2DC0-6B19-4DE6-BC9E-4AA2D95AF7A3}">
      <dsp:nvSpPr>
        <dsp:cNvPr id="0" name=""/>
        <dsp:cNvSpPr/>
      </dsp:nvSpPr>
      <dsp:spPr>
        <a:xfrm rot="11880000">
          <a:off x="1443804" y="1931389"/>
          <a:ext cx="270815" cy="4321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CN" altLang="en-US" sz="1400" kern="1200">
            <a:latin typeface="仿宋" panose="02010609060101010101" pitchFamily="49" charset="-122"/>
            <a:ea typeface="仿宋" panose="02010609060101010101" pitchFamily="49" charset="-122"/>
          </a:endParaRPr>
        </a:p>
      </dsp:txBody>
      <dsp:txXfrm rot="10800000">
        <a:off x="1523060" y="2030377"/>
        <a:ext cx="189571" cy="259305"/>
      </dsp:txXfrm>
    </dsp:sp>
    <dsp:sp modelId="{48323116-F108-420A-B14B-C6390AD2FBF1}">
      <dsp:nvSpPr>
        <dsp:cNvPr id="0" name=""/>
        <dsp:cNvSpPr/>
      </dsp:nvSpPr>
      <dsp:spPr>
        <a:xfrm>
          <a:off x="88942" y="1234210"/>
          <a:ext cx="1271103" cy="127110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zh-CN" altLang="en-US" sz="1400" kern="1200" dirty="0">
              <a:latin typeface="仿宋" panose="02010609060101010101" pitchFamily="49" charset="-122"/>
              <a:ea typeface="仿宋" panose="02010609060101010101" pitchFamily="49" charset="-122"/>
            </a:rPr>
            <a:t>生产过程智能管控</a:t>
          </a:r>
        </a:p>
      </dsp:txBody>
      <dsp:txXfrm>
        <a:off x="275091" y="1420359"/>
        <a:ext cx="898805" cy="898805"/>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E1BBBA-2969-4DD9-84AA-A340FF93BB1F}" type="datetimeFigureOut">
              <a:rPr lang="zh-CN" altLang="en-US" smtClean="0"/>
              <a:t>2022/10/16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75C67F-3D28-45BC-9B2D-26E98065ED91}" type="slidenum">
              <a:rPr lang="zh-CN" altLang="en-US" smtClean="0"/>
              <a:t>‹#›</a:t>
            </a:fld>
            <a:endParaRPr lang="zh-CN" altLang="en-US"/>
          </a:p>
        </p:txBody>
      </p:sp>
    </p:spTree>
    <p:extLst>
      <p:ext uri="{BB962C8B-B14F-4D97-AF65-F5344CB8AC3E}">
        <p14:creationId xmlns:p14="http://schemas.microsoft.com/office/powerpoint/2010/main" val="93013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5</a:t>
            </a:fld>
            <a:endParaRPr lang="zh-CN" altLang="en-US"/>
          </a:p>
        </p:txBody>
      </p:sp>
    </p:spTree>
    <p:extLst>
      <p:ext uri="{BB962C8B-B14F-4D97-AF65-F5344CB8AC3E}">
        <p14:creationId xmlns:p14="http://schemas.microsoft.com/office/powerpoint/2010/main" val="60597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9</a:t>
            </a:fld>
            <a:endParaRPr lang="zh-CN" altLang="en-US"/>
          </a:p>
        </p:txBody>
      </p:sp>
    </p:spTree>
    <p:extLst>
      <p:ext uri="{BB962C8B-B14F-4D97-AF65-F5344CB8AC3E}">
        <p14:creationId xmlns:p14="http://schemas.microsoft.com/office/powerpoint/2010/main" val="465806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10</a:t>
            </a:fld>
            <a:endParaRPr lang="zh-CN" altLang="en-US"/>
          </a:p>
        </p:txBody>
      </p:sp>
    </p:spTree>
    <p:extLst>
      <p:ext uri="{BB962C8B-B14F-4D97-AF65-F5344CB8AC3E}">
        <p14:creationId xmlns:p14="http://schemas.microsoft.com/office/powerpoint/2010/main" val="981393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11</a:t>
            </a:fld>
            <a:endParaRPr lang="zh-CN" altLang="en-US"/>
          </a:p>
        </p:txBody>
      </p:sp>
    </p:spTree>
    <p:extLst>
      <p:ext uri="{BB962C8B-B14F-4D97-AF65-F5344CB8AC3E}">
        <p14:creationId xmlns:p14="http://schemas.microsoft.com/office/powerpoint/2010/main" val="10717024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12</a:t>
            </a:fld>
            <a:endParaRPr lang="zh-CN" altLang="en-US"/>
          </a:p>
        </p:txBody>
      </p:sp>
    </p:spTree>
    <p:extLst>
      <p:ext uri="{BB962C8B-B14F-4D97-AF65-F5344CB8AC3E}">
        <p14:creationId xmlns:p14="http://schemas.microsoft.com/office/powerpoint/2010/main" val="1711448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13</a:t>
            </a:fld>
            <a:endParaRPr lang="zh-CN" altLang="en-US"/>
          </a:p>
        </p:txBody>
      </p:sp>
    </p:spTree>
    <p:extLst>
      <p:ext uri="{BB962C8B-B14F-4D97-AF65-F5344CB8AC3E}">
        <p14:creationId xmlns:p14="http://schemas.microsoft.com/office/powerpoint/2010/main" val="1019111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175C67F-3D28-45BC-9B2D-26E98065ED91}" type="slidenum">
              <a:rPr lang="zh-CN" altLang="en-US" smtClean="0"/>
              <a:t>14</a:t>
            </a:fld>
            <a:endParaRPr lang="zh-CN" altLang="en-US"/>
          </a:p>
        </p:txBody>
      </p:sp>
    </p:spTree>
    <p:extLst>
      <p:ext uri="{BB962C8B-B14F-4D97-AF65-F5344CB8AC3E}">
        <p14:creationId xmlns:p14="http://schemas.microsoft.com/office/powerpoint/2010/main" val="10218058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章标题">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D578F3BE-9215-4420-916A-8C4FED588E4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09"/>
            <a:ext cx="12194152" cy="6856791"/>
          </a:xfrm>
          <a:prstGeom prst="rect">
            <a:avLst/>
          </a:prstGeom>
        </p:spPr>
      </p:pic>
      <p:sp>
        <p:nvSpPr>
          <p:cNvPr id="4" name="Date Placeholder 3"/>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8AAB4DA-81C5-4DA0-A2EE-A1F23E88B127}" type="slidenum">
              <a:rPr lang="zh-CN" altLang="en-US" smtClean="0"/>
              <a:t>‹#›</a:t>
            </a:fld>
            <a:endParaRPr lang="zh-CN" altLang="en-US"/>
          </a:p>
        </p:txBody>
      </p:sp>
      <p:sp>
        <p:nvSpPr>
          <p:cNvPr id="13" name="文本占位符 12">
            <a:extLst>
              <a:ext uri="{FF2B5EF4-FFF2-40B4-BE49-F238E27FC236}">
                <a16:creationId xmlns:a16="http://schemas.microsoft.com/office/drawing/2014/main" id="{A6C16231-75CB-4DC3-B404-F572E7D20BEF}"/>
              </a:ext>
            </a:extLst>
          </p:cNvPr>
          <p:cNvSpPr>
            <a:spLocks noGrp="1"/>
          </p:cNvSpPr>
          <p:nvPr>
            <p:ph type="body" sz="quarter" idx="13"/>
          </p:nvPr>
        </p:nvSpPr>
        <p:spPr>
          <a:xfrm>
            <a:off x="2090738" y="2047875"/>
            <a:ext cx="8010525" cy="2495550"/>
          </a:xfrm>
        </p:spPr>
        <p:txBody>
          <a:bodyPr>
            <a:normAutofit/>
          </a:bodyPr>
          <a:lstStyle>
            <a:lvl1pPr marL="0" indent="0" algn="ctr">
              <a:lnSpc>
                <a:spcPct val="130000"/>
              </a:lnSpc>
              <a:spcBef>
                <a:spcPts val="0"/>
              </a:spcBef>
              <a:buNone/>
              <a:defRPr sz="5400">
                <a:solidFill>
                  <a:schemeClr val="bg1"/>
                </a:solidFill>
                <a:latin typeface="黑体" panose="02010609060101010101" pitchFamily="49" charset="-122"/>
                <a:ea typeface="黑体" panose="02010609060101010101" pitchFamily="49" charset="-122"/>
              </a:defRPr>
            </a:lvl1pPr>
          </a:lstStyle>
          <a:p>
            <a:pPr lvl="0"/>
            <a:r>
              <a:rPr lang="zh-CN" altLang="en-US" dirty="0"/>
              <a:t>编辑母版文本样式</a:t>
            </a:r>
            <a:endParaRPr lang="en-US" altLang="zh-CN" dirty="0"/>
          </a:p>
          <a:p>
            <a:pPr lvl="0"/>
            <a:endParaRPr lang="zh-CN" altLang="en-US" dirty="0"/>
          </a:p>
        </p:txBody>
      </p:sp>
    </p:spTree>
    <p:extLst>
      <p:ext uri="{BB962C8B-B14F-4D97-AF65-F5344CB8AC3E}">
        <p14:creationId xmlns:p14="http://schemas.microsoft.com/office/powerpoint/2010/main" val="3151095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B01943E9-A34E-4AFA-83AA-0BDB93C003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5581"/>
          </a:xfrm>
          <a:prstGeom prst="rect">
            <a:avLst/>
          </a:prstGeom>
        </p:spPr>
      </p:pic>
      <p:sp>
        <p:nvSpPr>
          <p:cNvPr id="2" name="Title 1"/>
          <p:cNvSpPr>
            <a:spLocks noGrp="1"/>
          </p:cNvSpPr>
          <p:nvPr>
            <p:ph type="title"/>
          </p:nvPr>
        </p:nvSpPr>
        <p:spPr>
          <a:xfrm>
            <a:off x="646939" y="2412802"/>
            <a:ext cx="10879200" cy="2032397"/>
          </a:xfrm>
          <a:solidFill>
            <a:srgbClr val="689C2F"/>
          </a:solidFill>
          <a:ln>
            <a:noFill/>
          </a:ln>
        </p:spPr>
        <p:txBody>
          <a:bodyPr anchor="ctr">
            <a:normAutofit/>
          </a:bodyPr>
          <a:lstStyle>
            <a:lvl1pPr algn="ctr">
              <a:defRPr sz="5400">
                <a:solidFill>
                  <a:schemeClr val="bg1"/>
                </a:solidFill>
                <a:latin typeface="+mn-ea"/>
                <a:ea typeface="+mn-ea"/>
              </a:defRPr>
            </a:lvl1pPr>
          </a:lstStyle>
          <a:p>
            <a:r>
              <a:rPr lang="zh-CN" altLang="en-US" dirty="0"/>
              <a:t>单击此处编辑母版标题样式</a:t>
            </a:r>
            <a:endParaRPr lang="en-US" dirty="0"/>
          </a:p>
        </p:txBody>
      </p:sp>
      <p:sp>
        <p:nvSpPr>
          <p:cNvPr id="4" name="Date Placeholder 3"/>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8AAB4DA-81C5-4DA0-A2EE-A1F23E88B127}" type="slidenum">
              <a:rPr lang="zh-CN" altLang="en-US" smtClean="0"/>
              <a:t>‹#›</a:t>
            </a:fld>
            <a:endParaRPr lang="zh-CN" altLang="en-US"/>
          </a:p>
        </p:txBody>
      </p:sp>
    </p:spTree>
    <p:extLst>
      <p:ext uri="{BB962C8B-B14F-4D97-AF65-F5344CB8AC3E}">
        <p14:creationId xmlns:p14="http://schemas.microsoft.com/office/powerpoint/2010/main" val="2884394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38EBAFB1-7410-477A-94E3-45514501D78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10"/>
            <a:ext cx="12192000" cy="6855581"/>
          </a:xfrm>
          <a:prstGeom prst="rect">
            <a:avLst/>
          </a:prstGeom>
        </p:spPr>
      </p:pic>
      <p:sp>
        <p:nvSpPr>
          <p:cNvPr id="2" name="Title 1"/>
          <p:cNvSpPr>
            <a:spLocks noGrp="1"/>
          </p:cNvSpPr>
          <p:nvPr>
            <p:ph type="title"/>
          </p:nvPr>
        </p:nvSpPr>
        <p:spPr>
          <a:xfrm>
            <a:off x="1401097" y="265418"/>
            <a:ext cx="9952703" cy="648000"/>
          </a:xfrm>
        </p:spPr>
        <p:txBody>
          <a:bodyPr>
            <a:normAutofit/>
          </a:bodyPr>
          <a:lstStyle>
            <a:lvl1pPr>
              <a:defRPr sz="2800" b="1">
                <a:latin typeface="+mn-ea"/>
                <a:ea typeface="+mn-ea"/>
              </a:defRPr>
            </a:lvl1pPr>
          </a:lstStyle>
          <a:p>
            <a:r>
              <a:rPr lang="zh-CN" altLang="en-US" dirty="0"/>
              <a:t>单击此处编辑母版标题样式</a:t>
            </a:r>
            <a:endParaRPr lang="en-US" dirty="0"/>
          </a:p>
        </p:txBody>
      </p:sp>
      <p:sp>
        <p:nvSpPr>
          <p:cNvPr id="3" name="Content Placeholder 2"/>
          <p:cNvSpPr>
            <a:spLocks noGrp="1"/>
          </p:cNvSpPr>
          <p:nvPr>
            <p:ph idx="1"/>
          </p:nvPr>
        </p:nvSpPr>
        <p:spPr>
          <a:xfrm>
            <a:off x="838200" y="1177626"/>
            <a:ext cx="10515600" cy="4896000"/>
          </a:xfrm>
        </p:spPr>
        <p:txBody>
          <a:bodyPr>
            <a:normAutofit/>
          </a:bodyPr>
          <a:lstStyle>
            <a:lvl1pPr algn="just">
              <a:lnSpc>
                <a:spcPct val="120000"/>
              </a:lnSpc>
              <a:defRPr sz="2400" b="0"/>
            </a:lvl1pPr>
            <a:lvl2pPr algn="just">
              <a:lnSpc>
                <a:spcPct val="120000"/>
              </a:lnSpc>
              <a:defRPr sz="2400"/>
            </a:lvl2pPr>
            <a:lvl3pPr algn="just">
              <a:lnSpc>
                <a:spcPct val="120000"/>
              </a:lnSpc>
              <a:defRPr sz="2400"/>
            </a:lvl3pPr>
            <a:lvl4pPr algn="just">
              <a:lnSpc>
                <a:spcPct val="120000"/>
              </a:lnSpc>
              <a:defRPr sz="2400"/>
            </a:lvl4pPr>
            <a:lvl5pPr algn="just">
              <a:lnSpc>
                <a:spcPct val="120000"/>
              </a:lnSpc>
              <a:defRPr sz="2400"/>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B8AAB4DA-81C5-4DA0-A2EE-A1F23E88B127}" type="slidenum">
              <a:rPr lang="zh-CN" altLang="en-US" smtClean="0"/>
              <a:t>‹#›</a:t>
            </a:fld>
            <a:endParaRPr lang="zh-CN" altLang="en-US"/>
          </a:p>
        </p:txBody>
      </p:sp>
    </p:spTree>
    <p:extLst>
      <p:ext uri="{BB962C8B-B14F-4D97-AF65-F5344CB8AC3E}">
        <p14:creationId xmlns:p14="http://schemas.microsoft.com/office/powerpoint/2010/main" val="344389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5CC1D421-B281-40B7-9390-075EDBDB9B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10"/>
            <a:ext cx="12192000" cy="6855581"/>
          </a:xfrm>
          <a:prstGeom prst="rect">
            <a:avLst/>
          </a:prstGeom>
        </p:spPr>
      </p:pic>
      <p:sp>
        <p:nvSpPr>
          <p:cNvPr id="3" name="Date Placeholder 2"/>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B8AAB4DA-81C5-4DA0-A2EE-A1F23E88B127}" type="slidenum">
              <a:rPr lang="zh-CN" altLang="en-US" smtClean="0"/>
              <a:t>‹#›</a:t>
            </a:fld>
            <a:endParaRPr lang="zh-CN" altLang="en-US"/>
          </a:p>
        </p:txBody>
      </p:sp>
      <p:sp>
        <p:nvSpPr>
          <p:cNvPr id="14" name="Title 1">
            <a:extLst>
              <a:ext uri="{FF2B5EF4-FFF2-40B4-BE49-F238E27FC236}">
                <a16:creationId xmlns:a16="http://schemas.microsoft.com/office/drawing/2014/main" id="{737D87C8-79A3-5202-A164-44003BDCBE2A}"/>
              </a:ext>
            </a:extLst>
          </p:cNvPr>
          <p:cNvSpPr>
            <a:spLocks noGrp="1"/>
          </p:cNvSpPr>
          <p:nvPr>
            <p:ph type="title"/>
          </p:nvPr>
        </p:nvSpPr>
        <p:spPr>
          <a:xfrm>
            <a:off x="1401097" y="265418"/>
            <a:ext cx="9952703" cy="648000"/>
          </a:xfrm>
        </p:spPr>
        <p:txBody>
          <a:bodyPr>
            <a:normAutofit/>
          </a:bodyPr>
          <a:lstStyle>
            <a:lvl1pPr>
              <a:defRPr sz="2800" b="1">
                <a:latin typeface="+mn-ea"/>
                <a:ea typeface="+mn-ea"/>
              </a:defRPr>
            </a:lvl1pPr>
          </a:lstStyle>
          <a:p>
            <a:r>
              <a:rPr lang="zh-CN" altLang="en-US" dirty="0"/>
              <a:t>单击此处编辑母版标题样式</a:t>
            </a:r>
            <a:endParaRPr lang="en-US" dirty="0"/>
          </a:p>
        </p:txBody>
      </p:sp>
      <p:sp>
        <p:nvSpPr>
          <p:cNvPr id="15" name="Text Placeholder 2">
            <a:extLst>
              <a:ext uri="{FF2B5EF4-FFF2-40B4-BE49-F238E27FC236}">
                <a16:creationId xmlns:a16="http://schemas.microsoft.com/office/drawing/2014/main" id="{F4062394-9632-5694-B93A-117055F7E9FB}"/>
              </a:ext>
            </a:extLst>
          </p:cNvPr>
          <p:cNvSpPr>
            <a:spLocks noGrp="1"/>
          </p:cNvSpPr>
          <p:nvPr>
            <p:ph type="body" idx="1"/>
          </p:nvPr>
        </p:nvSpPr>
        <p:spPr>
          <a:xfrm>
            <a:off x="836612" y="1175657"/>
            <a:ext cx="5157787" cy="7200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编辑母版文本样式</a:t>
            </a:r>
          </a:p>
        </p:txBody>
      </p:sp>
      <p:sp>
        <p:nvSpPr>
          <p:cNvPr id="16" name="Content Placeholder 3">
            <a:extLst>
              <a:ext uri="{FF2B5EF4-FFF2-40B4-BE49-F238E27FC236}">
                <a16:creationId xmlns:a16="http://schemas.microsoft.com/office/drawing/2014/main" id="{68D3B447-BBFB-D55F-63C2-8ECC93247295}"/>
              </a:ext>
            </a:extLst>
          </p:cNvPr>
          <p:cNvSpPr>
            <a:spLocks noGrp="1"/>
          </p:cNvSpPr>
          <p:nvPr>
            <p:ph sz="half" idx="2"/>
          </p:nvPr>
        </p:nvSpPr>
        <p:spPr>
          <a:xfrm>
            <a:off x="839788" y="1895656"/>
            <a:ext cx="5157787" cy="4177969"/>
          </a:xfrm>
        </p:spPr>
        <p:txBody>
          <a:bodyPr>
            <a:normAutofit/>
          </a:bodyPr>
          <a:lstStyle>
            <a:lvl1pPr algn="just">
              <a:lnSpc>
                <a:spcPct val="120000"/>
              </a:lnSpc>
              <a:defRPr sz="2400"/>
            </a:lvl1pPr>
            <a:lvl2pPr algn="just">
              <a:lnSpc>
                <a:spcPct val="120000"/>
              </a:lnSpc>
              <a:defRPr sz="2000"/>
            </a:lvl2pPr>
            <a:lvl3pPr algn="just">
              <a:lnSpc>
                <a:spcPct val="120000"/>
              </a:lnSpc>
              <a:defRPr sz="1800"/>
            </a:lvl3pPr>
            <a:lvl4pPr algn="just">
              <a:lnSpc>
                <a:spcPct val="120000"/>
              </a:lnSpc>
              <a:defRPr sz="1600"/>
            </a:lvl4pPr>
            <a:lvl5pPr algn="just">
              <a:lnSpc>
                <a:spcPct val="120000"/>
              </a:lnSpc>
              <a:defRPr sz="1600"/>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17" name="Text Placeholder 4">
            <a:extLst>
              <a:ext uri="{FF2B5EF4-FFF2-40B4-BE49-F238E27FC236}">
                <a16:creationId xmlns:a16="http://schemas.microsoft.com/office/drawing/2014/main" id="{C3689535-7A82-464D-8E6A-10F190BA661C}"/>
              </a:ext>
            </a:extLst>
          </p:cNvPr>
          <p:cNvSpPr>
            <a:spLocks noGrp="1"/>
          </p:cNvSpPr>
          <p:nvPr>
            <p:ph type="body" sz="quarter" idx="3"/>
          </p:nvPr>
        </p:nvSpPr>
        <p:spPr>
          <a:xfrm>
            <a:off x="6172200" y="1175657"/>
            <a:ext cx="5183188" cy="7200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编辑母版文本样式</a:t>
            </a:r>
          </a:p>
        </p:txBody>
      </p:sp>
      <p:sp>
        <p:nvSpPr>
          <p:cNvPr id="18" name="Content Placeholder 5">
            <a:extLst>
              <a:ext uri="{FF2B5EF4-FFF2-40B4-BE49-F238E27FC236}">
                <a16:creationId xmlns:a16="http://schemas.microsoft.com/office/drawing/2014/main" id="{8D3F99D3-DAE7-649B-A022-1C81346F6B61}"/>
              </a:ext>
            </a:extLst>
          </p:cNvPr>
          <p:cNvSpPr>
            <a:spLocks noGrp="1"/>
          </p:cNvSpPr>
          <p:nvPr>
            <p:ph sz="quarter" idx="4"/>
          </p:nvPr>
        </p:nvSpPr>
        <p:spPr>
          <a:xfrm>
            <a:off x="6172200" y="1895656"/>
            <a:ext cx="5183188" cy="4177968"/>
          </a:xfrm>
        </p:spPr>
        <p:txBody>
          <a:bodyPr>
            <a:normAutofit/>
          </a:bodyPr>
          <a:lstStyle>
            <a:lvl1pPr algn="just">
              <a:lnSpc>
                <a:spcPct val="120000"/>
              </a:lnSpc>
              <a:defRPr sz="2400"/>
            </a:lvl1pPr>
            <a:lvl2pPr algn="just">
              <a:lnSpc>
                <a:spcPct val="120000"/>
              </a:lnSpc>
              <a:defRPr sz="2000"/>
            </a:lvl2pPr>
            <a:lvl3pPr algn="just">
              <a:lnSpc>
                <a:spcPct val="120000"/>
              </a:lnSpc>
              <a:defRPr sz="1800"/>
            </a:lvl3pPr>
            <a:lvl4pPr algn="just">
              <a:lnSpc>
                <a:spcPct val="120000"/>
              </a:lnSpc>
              <a:defRPr sz="1600"/>
            </a:lvl4pPr>
            <a:lvl5pPr algn="just">
              <a:lnSpc>
                <a:spcPct val="120000"/>
              </a:lnSpc>
              <a:defRPr sz="1600"/>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Tree>
    <p:extLst>
      <p:ext uri="{BB962C8B-B14F-4D97-AF65-F5344CB8AC3E}">
        <p14:creationId xmlns:p14="http://schemas.microsoft.com/office/powerpoint/2010/main" val="1566911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15407CD5-1F49-4A43-94EF-31CE0EF7B1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10"/>
            <a:ext cx="12192000" cy="6855581"/>
          </a:xfrm>
          <a:prstGeom prst="rect">
            <a:avLst/>
          </a:prstGeom>
        </p:spPr>
      </p:pic>
      <p:sp>
        <p:nvSpPr>
          <p:cNvPr id="3" name="Content Placeholder 2"/>
          <p:cNvSpPr>
            <a:spLocks noGrp="1"/>
          </p:cNvSpPr>
          <p:nvPr>
            <p:ph sz="half" idx="1"/>
          </p:nvPr>
        </p:nvSpPr>
        <p:spPr>
          <a:xfrm>
            <a:off x="838200" y="1175657"/>
            <a:ext cx="5181600" cy="4896000"/>
          </a:xfrm>
        </p:spPr>
        <p:txBody>
          <a:bodyPr>
            <a:normAutofit/>
          </a:bodyPr>
          <a:lstStyle>
            <a:lvl1pPr algn="just">
              <a:lnSpc>
                <a:spcPct val="120000"/>
              </a:lnSpc>
              <a:defRPr sz="2400">
                <a:latin typeface="+mn-ea"/>
                <a:ea typeface="+mn-ea"/>
              </a:defRPr>
            </a:lvl1pPr>
            <a:lvl2pPr algn="just">
              <a:lnSpc>
                <a:spcPct val="120000"/>
              </a:lnSpc>
              <a:defRPr sz="2000">
                <a:latin typeface="+mn-ea"/>
                <a:ea typeface="+mn-ea"/>
              </a:defRPr>
            </a:lvl2pPr>
            <a:lvl3pPr algn="just">
              <a:lnSpc>
                <a:spcPct val="120000"/>
              </a:lnSpc>
              <a:defRPr sz="1800">
                <a:latin typeface="+mn-ea"/>
                <a:ea typeface="+mn-ea"/>
              </a:defRPr>
            </a:lvl3pPr>
            <a:lvl4pPr algn="just">
              <a:lnSpc>
                <a:spcPct val="120000"/>
              </a:lnSpc>
              <a:defRPr sz="1600">
                <a:latin typeface="+mn-ea"/>
                <a:ea typeface="+mn-ea"/>
              </a:defRPr>
            </a:lvl4pPr>
            <a:lvl5pPr algn="just">
              <a:lnSpc>
                <a:spcPct val="120000"/>
              </a:lnSpc>
              <a:defRPr sz="1600">
                <a:latin typeface="+mn-ea"/>
                <a:ea typeface="+mn-ea"/>
              </a:defRPr>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6172200" y="1175657"/>
            <a:ext cx="5181600" cy="4896000"/>
          </a:xfrm>
        </p:spPr>
        <p:txBody>
          <a:bodyPr>
            <a:normAutofit/>
          </a:bodyPr>
          <a:lstStyle>
            <a:lvl1pPr algn="just">
              <a:lnSpc>
                <a:spcPct val="120000"/>
              </a:lnSpc>
              <a:defRPr sz="2400">
                <a:latin typeface="+mn-ea"/>
                <a:ea typeface="+mn-ea"/>
              </a:defRPr>
            </a:lvl1pPr>
            <a:lvl2pPr algn="just">
              <a:lnSpc>
                <a:spcPct val="120000"/>
              </a:lnSpc>
              <a:defRPr sz="2000">
                <a:latin typeface="+mn-ea"/>
                <a:ea typeface="+mn-ea"/>
              </a:defRPr>
            </a:lvl2pPr>
            <a:lvl3pPr algn="just">
              <a:lnSpc>
                <a:spcPct val="120000"/>
              </a:lnSpc>
              <a:defRPr sz="1800">
                <a:latin typeface="+mn-ea"/>
                <a:ea typeface="+mn-ea"/>
              </a:defRPr>
            </a:lvl3pPr>
            <a:lvl4pPr algn="just">
              <a:lnSpc>
                <a:spcPct val="120000"/>
              </a:lnSpc>
              <a:defRPr sz="1600">
                <a:latin typeface="+mn-ea"/>
                <a:ea typeface="+mn-ea"/>
              </a:defRPr>
            </a:lvl4pPr>
            <a:lvl5pPr algn="just">
              <a:lnSpc>
                <a:spcPct val="120000"/>
              </a:lnSpc>
              <a:defRPr sz="1600">
                <a:latin typeface="+mn-ea"/>
                <a:ea typeface="+mn-ea"/>
              </a:defRPr>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B8AAB4DA-81C5-4DA0-A2EE-A1F23E88B127}" type="slidenum">
              <a:rPr lang="zh-CN" altLang="en-US" smtClean="0"/>
              <a:t>‹#›</a:t>
            </a:fld>
            <a:endParaRPr lang="zh-CN" altLang="en-US"/>
          </a:p>
        </p:txBody>
      </p:sp>
      <p:sp>
        <p:nvSpPr>
          <p:cNvPr id="2" name="Title 1">
            <a:extLst>
              <a:ext uri="{FF2B5EF4-FFF2-40B4-BE49-F238E27FC236}">
                <a16:creationId xmlns:a16="http://schemas.microsoft.com/office/drawing/2014/main" id="{BAE2A4C6-970F-A4F3-39C7-36A5B3B79096}"/>
              </a:ext>
            </a:extLst>
          </p:cNvPr>
          <p:cNvSpPr>
            <a:spLocks noGrp="1"/>
          </p:cNvSpPr>
          <p:nvPr>
            <p:ph type="title"/>
          </p:nvPr>
        </p:nvSpPr>
        <p:spPr>
          <a:xfrm>
            <a:off x="1401097" y="265418"/>
            <a:ext cx="9952703" cy="648000"/>
          </a:xfrm>
        </p:spPr>
        <p:txBody>
          <a:bodyPr>
            <a:normAutofit/>
          </a:bodyPr>
          <a:lstStyle>
            <a:lvl1pPr>
              <a:defRPr sz="2800" b="1">
                <a:latin typeface="+mn-ea"/>
                <a:ea typeface="+mn-ea"/>
              </a:defRPr>
            </a:lvl1pPr>
          </a:lstStyle>
          <a:p>
            <a:r>
              <a:rPr lang="zh-CN" altLang="en-US" dirty="0"/>
              <a:t>单击此处编辑母版标题样式</a:t>
            </a:r>
            <a:endParaRPr lang="en-US" dirty="0"/>
          </a:p>
        </p:txBody>
      </p:sp>
    </p:spTree>
    <p:extLst>
      <p:ext uri="{BB962C8B-B14F-4D97-AF65-F5344CB8AC3E}">
        <p14:creationId xmlns:p14="http://schemas.microsoft.com/office/powerpoint/2010/main" val="2210231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184FC193-4FFD-418C-AB5F-B1D5187F5E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10"/>
            <a:ext cx="12192000" cy="6855581"/>
          </a:xfrm>
          <a:prstGeom prst="rect">
            <a:avLst/>
          </a:prstGeom>
        </p:spPr>
      </p:pic>
      <p:sp>
        <p:nvSpPr>
          <p:cNvPr id="2" name="Date Placeholder 1"/>
          <p:cNvSpPr>
            <a:spLocks noGrp="1"/>
          </p:cNvSpPr>
          <p:nvPr>
            <p:ph type="dt" sz="half" idx="10"/>
          </p:nvPr>
        </p:nvSpPr>
        <p:spPr/>
        <p:txBody>
          <a:bodyPr/>
          <a:lstStyle/>
          <a:p>
            <a:fld id="{C9090CD5-E9C7-474D-A70E-B3000E1A20A3}" type="datetimeFigureOut">
              <a:rPr lang="zh-CN" altLang="en-US" smtClean="0"/>
              <a:t>2022/10/16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B8AAB4DA-81C5-4DA0-A2EE-A1F23E88B127}" type="slidenum">
              <a:rPr lang="zh-CN" altLang="en-US" smtClean="0"/>
              <a:t>‹#›</a:t>
            </a:fld>
            <a:endParaRPr lang="zh-CN" altLang="en-US"/>
          </a:p>
        </p:txBody>
      </p:sp>
      <p:sp>
        <p:nvSpPr>
          <p:cNvPr id="6" name="Title 1">
            <a:extLst>
              <a:ext uri="{FF2B5EF4-FFF2-40B4-BE49-F238E27FC236}">
                <a16:creationId xmlns:a16="http://schemas.microsoft.com/office/drawing/2014/main" id="{9E09D022-84C6-C6AA-56A2-AD9E2B92E77B}"/>
              </a:ext>
            </a:extLst>
          </p:cNvPr>
          <p:cNvSpPr>
            <a:spLocks noGrp="1"/>
          </p:cNvSpPr>
          <p:nvPr>
            <p:ph type="title"/>
          </p:nvPr>
        </p:nvSpPr>
        <p:spPr>
          <a:xfrm>
            <a:off x="1401097" y="265418"/>
            <a:ext cx="9952703" cy="648000"/>
          </a:xfrm>
        </p:spPr>
        <p:txBody>
          <a:bodyPr>
            <a:normAutofit/>
          </a:bodyPr>
          <a:lstStyle>
            <a:lvl1pPr>
              <a:defRPr sz="2800" b="1">
                <a:latin typeface="+mn-ea"/>
                <a:ea typeface="+mn-ea"/>
              </a:defRPr>
            </a:lvl1pPr>
          </a:lstStyle>
          <a:p>
            <a:r>
              <a:rPr lang="zh-CN" altLang="en-US" dirty="0"/>
              <a:t>单击此处编辑母版标题样式</a:t>
            </a:r>
            <a:endParaRPr lang="en-US" dirty="0"/>
          </a:p>
        </p:txBody>
      </p:sp>
    </p:spTree>
    <p:extLst>
      <p:ext uri="{BB962C8B-B14F-4D97-AF65-F5344CB8AC3E}">
        <p14:creationId xmlns:p14="http://schemas.microsoft.com/office/powerpoint/2010/main" val="33789355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90CD5-E9C7-474D-A70E-B3000E1A20A3}" type="datetimeFigureOut">
              <a:rPr lang="zh-CN" altLang="en-US" smtClean="0"/>
              <a:t>2022/10/16</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AAB4DA-81C5-4DA0-A2EE-A1F23E88B127}" type="slidenum">
              <a:rPr lang="zh-CN" altLang="en-US" smtClean="0"/>
              <a:t>‹#›</a:t>
            </a:fld>
            <a:endParaRPr lang="zh-CN" altLang="en-US"/>
          </a:p>
        </p:txBody>
      </p:sp>
    </p:spTree>
    <p:extLst>
      <p:ext uri="{BB962C8B-B14F-4D97-AF65-F5344CB8AC3E}">
        <p14:creationId xmlns:p14="http://schemas.microsoft.com/office/powerpoint/2010/main" val="278000612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4" r:id="rId3"/>
    <p:sldLayoutId id="2147483678" r:id="rId4"/>
    <p:sldLayoutId id="2147483664" r:id="rId5"/>
    <p:sldLayoutId id="2147483679"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zh.ag/"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hyperlink" Target="mailto:hang.xiong@outlook.com" TargetMode="External"/><Relationship Id="rId2" Type="http://schemas.openxmlformats.org/officeDocument/2006/relationships/hyperlink" Target="http://www.zh.a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7FE4244F-16CA-3B79-FF1A-46743E488A23}"/>
              </a:ext>
            </a:extLst>
          </p:cNvPr>
          <p:cNvSpPr>
            <a:spLocks noGrp="1"/>
          </p:cNvSpPr>
          <p:nvPr>
            <p:ph type="body" sz="quarter" idx="13"/>
          </p:nvPr>
        </p:nvSpPr>
        <p:spPr/>
        <p:txBody>
          <a:bodyPr>
            <a:normAutofit/>
          </a:bodyPr>
          <a:lstStyle/>
          <a:p>
            <a:r>
              <a:rPr lang="zh-CN" altLang="en-US" dirty="0"/>
              <a:t>智慧农业概论</a:t>
            </a:r>
            <a:endParaRPr lang="en-US" altLang="zh-CN" dirty="0"/>
          </a:p>
          <a:p>
            <a:r>
              <a:rPr lang="en-US" altLang="zh-CN" sz="4000" dirty="0">
                <a:solidFill>
                  <a:srgbClr val="689C2F"/>
                </a:solidFill>
                <a:latin typeface="Times New Roman" panose="02020603050405020304" pitchFamily="18" charset="0"/>
                <a:ea typeface="Microsoft YaHei UI" panose="020B0503020204020204" pitchFamily="34" charset="-122"/>
                <a:cs typeface="Times New Roman" panose="02020603050405020304" pitchFamily="18" charset="0"/>
              </a:rPr>
              <a:t>Introduction to Smart Agriculture</a:t>
            </a:r>
          </a:p>
        </p:txBody>
      </p:sp>
    </p:spTree>
    <p:extLst>
      <p:ext uri="{BB962C8B-B14F-4D97-AF65-F5344CB8AC3E}">
        <p14:creationId xmlns:p14="http://schemas.microsoft.com/office/powerpoint/2010/main" val="800597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五、云计算技术</a:t>
            </a:r>
          </a:p>
        </p:txBody>
      </p:sp>
      <p:sp>
        <p:nvSpPr>
          <p:cNvPr id="11" name="内容占位符 10">
            <a:extLst>
              <a:ext uri="{FF2B5EF4-FFF2-40B4-BE49-F238E27FC236}">
                <a16:creationId xmlns:a16="http://schemas.microsoft.com/office/drawing/2014/main" id="{21A370C9-4FFE-4DB6-ADAC-21FA46530933}"/>
              </a:ext>
            </a:extLst>
          </p:cNvPr>
          <p:cNvSpPr>
            <a:spLocks noGrp="1"/>
          </p:cNvSpPr>
          <p:nvPr>
            <p:ph idx="1"/>
          </p:nvPr>
        </p:nvSpPr>
        <p:spPr/>
        <p:txBody>
          <a:bodyPr>
            <a:normAutofit/>
          </a:bodyPr>
          <a:lstStyle/>
          <a:p>
            <a:r>
              <a:rPr lang="zh-CN" altLang="en-US" dirty="0">
                <a:solidFill>
                  <a:srgbClr val="0000FF"/>
                </a:solidFill>
              </a:rPr>
              <a:t>定义</a:t>
            </a:r>
            <a:r>
              <a:rPr lang="zh-CN" altLang="en-US" dirty="0"/>
              <a:t>：一种提供资源的网络，它以互联网为中心，在网站上提供快速且安全的计算服务与数据存储。</a:t>
            </a:r>
            <a:endParaRPr lang="en-US" altLang="zh-CN" dirty="0"/>
          </a:p>
          <a:p>
            <a:r>
              <a:rPr lang="zh-CN" altLang="en-US" dirty="0"/>
              <a:t>从不同农业经营主体来看，云计算扮演着不同的角色。</a:t>
            </a:r>
            <a:endParaRPr lang="en-US" altLang="zh-CN" dirty="0"/>
          </a:p>
          <a:p>
            <a:pPr lvl="1"/>
            <a:r>
              <a:rPr lang="zh-CN" altLang="en-US" dirty="0">
                <a:solidFill>
                  <a:srgbClr val="0000FF"/>
                </a:solidFill>
              </a:rPr>
              <a:t>农业企业</a:t>
            </a:r>
            <a:r>
              <a:rPr lang="zh-CN" altLang="en-US" dirty="0"/>
              <a:t>需要存储和处理农作物养殖和种植、生产加工、仓储物流和销售管理等数据。</a:t>
            </a:r>
            <a:r>
              <a:rPr lang="zh-CN" altLang="en-US" dirty="0">
                <a:solidFill>
                  <a:srgbClr val="0000FF"/>
                </a:solidFill>
              </a:rPr>
              <a:t>地县级农业管理部门</a:t>
            </a:r>
            <a:r>
              <a:rPr lang="zh-CN" altLang="en-US" dirty="0"/>
              <a:t>需要存储和处理农业情况监管数据，以及对企业级各环节的监管数据、报表数据等。</a:t>
            </a:r>
            <a:r>
              <a:rPr lang="zh-CN" altLang="en-US" dirty="0">
                <a:solidFill>
                  <a:srgbClr val="0000FF"/>
                </a:solidFill>
              </a:rPr>
              <a:t>省级农业部门</a:t>
            </a:r>
            <a:r>
              <a:rPr lang="zh-CN" altLang="en-US" dirty="0"/>
              <a:t>作为云数据中心，处理来源于企业级、地县级的数据，存储和处理如气象、灾情预测诊断及应急反应、农业资源的评估与管理等数据。</a:t>
            </a:r>
            <a:endParaRPr lang="zh-CN" altLang="en-US"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1847614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normAutofit/>
          </a:bodyPr>
          <a:lstStyle/>
          <a:p>
            <a:r>
              <a:rPr lang="zh-CN" altLang="en-US" dirty="0"/>
              <a:t>六、人工智能技术</a:t>
            </a:r>
          </a:p>
        </p:txBody>
      </p:sp>
      <p:sp>
        <p:nvSpPr>
          <p:cNvPr id="11" name="内容占位符 10">
            <a:extLst>
              <a:ext uri="{FF2B5EF4-FFF2-40B4-BE49-F238E27FC236}">
                <a16:creationId xmlns:a16="http://schemas.microsoft.com/office/drawing/2014/main" id="{21A370C9-4FFE-4DB6-ADAC-21FA46530933}"/>
              </a:ext>
            </a:extLst>
          </p:cNvPr>
          <p:cNvSpPr>
            <a:spLocks noGrp="1"/>
          </p:cNvSpPr>
          <p:nvPr>
            <p:ph idx="1"/>
          </p:nvPr>
        </p:nvSpPr>
        <p:spPr/>
        <p:txBody>
          <a:bodyPr>
            <a:normAutofit/>
          </a:bodyPr>
          <a:lstStyle/>
          <a:p>
            <a:r>
              <a:rPr lang="zh-CN" altLang="en-US" dirty="0">
                <a:solidFill>
                  <a:srgbClr val="0000FF"/>
                </a:solidFill>
              </a:rPr>
              <a:t>定义</a:t>
            </a:r>
            <a:r>
              <a:rPr lang="zh-CN" altLang="en-US" dirty="0"/>
              <a:t>：模拟人的感知能力、思维规律和过程（如学习、推理、思考、规划等）而构建的具有一定智能的人工系统。</a:t>
            </a:r>
            <a:endParaRPr lang="en-US" altLang="zh-CN" dirty="0"/>
          </a:p>
          <a:p>
            <a:r>
              <a:rPr lang="zh-CN" altLang="en-US" dirty="0"/>
              <a:t>在农业领域，人工智能技术应用面广，贯穿于农业生产的全过程，主要应用方向如下：</a:t>
            </a:r>
            <a:endParaRPr lang="en-US" altLang="zh-CN" dirty="0"/>
          </a:p>
          <a:p>
            <a:pPr lvl="1"/>
            <a:r>
              <a:rPr lang="zh-CN" altLang="en-US" dirty="0"/>
              <a:t>农作物选种和土壤分析</a:t>
            </a:r>
            <a:endParaRPr lang="en-US" altLang="zh-CN" dirty="0"/>
          </a:p>
          <a:p>
            <a:pPr lvl="1"/>
            <a:r>
              <a:rPr lang="zh-CN" altLang="en-US" dirty="0"/>
              <a:t>农作物田间管理</a:t>
            </a:r>
            <a:endParaRPr lang="en-US" altLang="zh-CN" dirty="0"/>
          </a:p>
          <a:p>
            <a:pPr lvl="1"/>
            <a:r>
              <a:rPr lang="zh-CN" altLang="en-US" dirty="0"/>
              <a:t>农作物产量和价格预测</a:t>
            </a:r>
            <a:endParaRPr lang="en-US" altLang="zh-CN" b="1"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1908809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七、区块链技术</a:t>
            </a:r>
          </a:p>
        </p:txBody>
      </p:sp>
      <p:sp>
        <p:nvSpPr>
          <p:cNvPr id="11" name="内容占位符 10">
            <a:extLst>
              <a:ext uri="{FF2B5EF4-FFF2-40B4-BE49-F238E27FC236}">
                <a16:creationId xmlns:a16="http://schemas.microsoft.com/office/drawing/2014/main" id="{21A370C9-4FFE-4DB6-ADAC-21FA46530933}"/>
              </a:ext>
            </a:extLst>
          </p:cNvPr>
          <p:cNvSpPr>
            <a:spLocks noGrp="1"/>
          </p:cNvSpPr>
          <p:nvPr>
            <p:ph idx="1"/>
          </p:nvPr>
        </p:nvSpPr>
        <p:spPr/>
        <p:txBody>
          <a:bodyPr>
            <a:normAutofit lnSpcReduction="10000"/>
          </a:bodyPr>
          <a:lstStyle/>
          <a:p>
            <a:r>
              <a:rPr lang="zh-CN" altLang="en-US" dirty="0">
                <a:solidFill>
                  <a:srgbClr val="0000FF"/>
                </a:solidFill>
                <a:latin typeface="+mn-ea"/>
              </a:rPr>
              <a:t>定义</a:t>
            </a:r>
            <a:r>
              <a:rPr lang="zh-CN" altLang="en-US" dirty="0">
                <a:latin typeface="+mn-ea"/>
              </a:rPr>
              <a:t>：一个记录一系列事件的链式清单，这些记录（被称为“区块”）之间通过加密算法连接在一起，后一个记录包含了前一个记录的所有信息。</a:t>
            </a:r>
            <a:endParaRPr lang="en-US" altLang="zh-CN" dirty="0">
              <a:latin typeface="+mn-ea"/>
            </a:endParaRPr>
          </a:p>
          <a:p>
            <a:r>
              <a:rPr lang="zh-CN" altLang="en-US" dirty="0">
                <a:latin typeface="+mn-ea"/>
              </a:rPr>
              <a:t>它的</a:t>
            </a:r>
            <a:r>
              <a:rPr lang="zh-CN" altLang="en-US" dirty="0">
                <a:solidFill>
                  <a:srgbClr val="0000FF"/>
                </a:solidFill>
                <a:latin typeface="+mn-ea"/>
              </a:rPr>
              <a:t>本质</a:t>
            </a:r>
            <a:r>
              <a:rPr lang="zh-CN" altLang="en-US" dirty="0">
                <a:latin typeface="+mn-ea"/>
              </a:rPr>
              <a:t>是一个记录在参与者之间执行和分享的事件（如交易）的分布式数据库或者公共账本；该公共账本中记录的每一次事件都需要经过多数参与者的确认，同时一旦被记录下来就不能被修改或者删除。</a:t>
            </a:r>
            <a:endParaRPr lang="en-US" altLang="zh-CN" dirty="0">
              <a:latin typeface="+mn-ea"/>
            </a:endParaRPr>
          </a:p>
          <a:p>
            <a:r>
              <a:rPr lang="zh-CN" altLang="en-US" dirty="0">
                <a:solidFill>
                  <a:srgbClr val="0000FF"/>
                </a:solidFill>
                <a:latin typeface="+mn-ea"/>
              </a:rPr>
              <a:t>特定</a:t>
            </a:r>
            <a:r>
              <a:rPr lang="zh-CN" altLang="en-US" dirty="0">
                <a:latin typeface="+mn-ea"/>
              </a:rPr>
              <a:t>：具有去中心化、不可篡改、全程留痕、可以追溯、集体维护、公开透明等。</a:t>
            </a:r>
            <a:endParaRPr lang="en-US" altLang="zh-CN" dirty="0">
              <a:latin typeface="+mn-ea"/>
            </a:endParaRPr>
          </a:p>
          <a:p>
            <a:r>
              <a:rPr lang="zh-CN" altLang="en-US" dirty="0">
                <a:solidFill>
                  <a:srgbClr val="0000FF"/>
                </a:solidFill>
                <a:latin typeface="+mn-ea"/>
              </a:rPr>
              <a:t>三个发展阶段</a:t>
            </a:r>
            <a:r>
              <a:rPr lang="zh-CN" altLang="en-US" dirty="0">
                <a:latin typeface="+mn-ea"/>
              </a:rPr>
              <a:t>：区块链</a:t>
            </a:r>
            <a:r>
              <a:rPr lang="en-US" altLang="zh-CN" dirty="0">
                <a:latin typeface="+mn-ea"/>
              </a:rPr>
              <a:t>1.0</a:t>
            </a:r>
            <a:r>
              <a:rPr lang="zh-CN" altLang="en-US" dirty="0">
                <a:latin typeface="+mn-ea"/>
              </a:rPr>
              <a:t>、区块链</a:t>
            </a:r>
            <a:r>
              <a:rPr lang="en-US" altLang="zh-CN" dirty="0">
                <a:latin typeface="+mn-ea"/>
              </a:rPr>
              <a:t>2.0</a:t>
            </a:r>
            <a:r>
              <a:rPr lang="zh-CN" altLang="en-US" dirty="0">
                <a:latin typeface="+mn-ea"/>
              </a:rPr>
              <a:t>、区块链</a:t>
            </a:r>
            <a:r>
              <a:rPr lang="en-US" altLang="zh-CN" dirty="0">
                <a:latin typeface="+mn-ea"/>
              </a:rPr>
              <a:t>3.0</a:t>
            </a:r>
            <a:endParaRPr lang="zh-CN" altLang="en-US" dirty="0">
              <a:latin typeface="+mn-ea"/>
            </a:endParaRPr>
          </a:p>
          <a:p>
            <a:r>
              <a:rPr lang="zh-CN" altLang="en-US" dirty="0">
                <a:solidFill>
                  <a:srgbClr val="0000FF"/>
                </a:solidFill>
                <a:latin typeface="+mn-ea"/>
              </a:rPr>
              <a:t>分类</a:t>
            </a:r>
            <a:r>
              <a:rPr lang="zh-CN" altLang="en-US" dirty="0">
                <a:latin typeface="+mn-ea"/>
              </a:rPr>
              <a:t>：区块链根据应用范围可以分为公共区块链、联盟区块链和完全私有区块链。</a:t>
            </a:r>
            <a:endParaRPr lang="en-US" altLang="zh-CN"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1825767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八、</a:t>
            </a:r>
            <a:r>
              <a:rPr lang="zh-CN" altLang="en-US" b="1" dirty="0">
                <a:latin typeface="+mn-ea"/>
              </a:rPr>
              <a:t>虚拟与增强现实技术</a:t>
            </a:r>
            <a:endParaRPr lang="zh-CN" altLang="en-US" dirty="0"/>
          </a:p>
        </p:txBody>
      </p:sp>
      <p:sp>
        <p:nvSpPr>
          <p:cNvPr id="11" name="内容占位符 10">
            <a:extLst>
              <a:ext uri="{FF2B5EF4-FFF2-40B4-BE49-F238E27FC236}">
                <a16:creationId xmlns:a16="http://schemas.microsoft.com/office/drawing/2014/main" id="{21A370C9-4FFE-4DB6-ADAC-21FA46530933}"/>
              </a:ext>
            </a:extLst>
          </p:cNvPr>
          <p:cNvSpPr>
            <a:spLocks noGrp="1"/>
          </p:cNvSpPr>
          <p:nvPr>
            <p:ph idx="1"/>
          </p:nvPr>
        </p:nvSpPr>
        <p:spPr/>
        <p:txBody>
          <a:bodyPr>
            <a:normAutofit/>
          </a:bodyPr>
          <a:lstStyle/>
          <a:p>
            <a:r>
              <a:rPr lang="zh-CN" altLang="en-US" b="1" dirty="0">
                <a:latin typeface="+mn-ea"/>
              </a:rPr>
              <a:t>（一）虚拟现实技术</a:t>
            </a:r>
            <a:endParaRPr lang="en-US" altLang="zh-CN" b="1" dirty="0">
              <a:latin typeface="+mn-ea"/>
            </a:endParaRPr>
          </a:p>
          <a:p>
            <a:pPr lvl="1"/>
            <a:r>
              <a:rPr lang="zh-CN" altLang="en-US" dirty="0">
                <a:solidFill>
                  <a:srgbClr val="0000FF"/>
                </a:solidFill>
              </a:rPr>
              <a:t>定义</a:t>
            </a:r>
            <a:r>
              <a:rPr lang="zh-CN" altLang="en-US" dirty="0"/>
              <a:t>：利用高性能计算机系统通过虚拟现实产生器重构一个三维虚拟的数字化世界，借助近眼显示、感知交互、渲染处理、网络传输和内容制造等新一代信息与通信技术，通过多种传感和体感终端控制设备，如头戴式显示器、运动追踪器等与三维虚拟世界中的虚拟人和事物进行交互。</a:t>
            </a:r>
            <a:endParaRPr lang="en-US" altLang="zh-CN" dirty="0"/>
          </a:p>
          <a:p>
            <a:pPr lvl="1"/>
            <a:r>
              <a:rPr lang="zh-CN" altLang="en-US" dirty="0">
                <a:solidFill>
                  <a:srgbClr val="0000FF"/>
                </a:solidFill>
              </a:rPr>
              <a:t>在农业中的应用</a:t>
            </a:r>
            <a:r>
              <a:rPr lang="zh-CN" altLang="en-US" dirty="0"/>
              <a:t>主要有三个方面：虚拟植物、虚拟动物、虚拟农机设计与制造。</a:t>
            </a:r>
            <a:endParaRPr lang="en-US" altLang="zh-CN" dirty="0"/>
          </a:p>
          <a:p>
            <a:endParaRPr lang="en-US" altLang="zh-CN" b="1"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083401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八、虚拟与增强现实技术</a:t>
            </a:r>
          </a:p>
        </p:txBody>
      </p:sp>
      <p:sp>
        <p:nvSpPr>
          <p:cNvPr id="11" name="内容占位符 10">
            <a:extLst>
              <a:ext uri="{FF2B5EF4-FFF2-40B4-BE49-F238E27FC236}">
                <a16:creationId xmlns:a16="http://schemas.microsoft.com/office/drawing/2014/main" id="{21A370C9-4FFE-4DB6-ADAC-21FA46530933}"/>
              </a:ext>
            </a:extLst>
          </p:cNvPr>
          <p:cNvSpPr>
            <a:spLocks noGrp="1"/>
          </p:cNvSpPr>
          <p:nvPr>
            <p:ph idx="1"/>
          </p:nvPr>
        </p:nvSpPr>
        <p:spPr/>
        <p:txBody>
          <a:bodyPr>
            <a:normAutofit lnSpcReduction="10000"/>
          </a:bodyPr>
          <a:lstStyle/>
          <a:p>
            <a:r>
              <a:rPr lang="zh-CN" altLang="en-US" b="1" dirty="0"/>
              <a:t>（二）增强现实技术</a:t>
            </a:r>
            <a:endParaRPr lang="en-US" altLang="zh-CN" b="1" dirty="0"/>
          </a:p>
          <a:p>
            <a:pPr lvl="1"/>
            <a:r>
              <a:rPr lang="zh-CN" altLang="en-US" dirty="0">
                <a:solidFill>
                  <a:srgbClr val="0000FF"/>
                </a:solidFill>
              </a:rPr>
              <a:t>定义：</a:t>
            </a:r>
            <a:r>
              <a:rPr lang="zh-CN" altLang="en-US" dirty="0"/>
              <a:t>在虚拟现实技术的基础上发展而来的，是一种计算机生成的数字内容与现实世界实时融合的技术。将用户完全沉浸在合成环境中，使用户可以看到叠加在现实真实空间上的增强了的三维虚拟对象世界。</a:t>
            </a:r>
            <a:endParaRPr lang="en-US" altLang="zh-CN" dirty="0"/>
          </a:p>
          <a:p>
            <a:pPr lvl="1"/>
            <a:r>
              <a:rPr lang="zh-CN" altLang="en-US" dirty="0">
                <a:solidFill>
                  <a:srgbClr val="0000FF"/>
                </a:solidFill>
              </a:rPr>
              <a:t>农业领域中的实际应用</a:t>
            </a:r>
            <a:r>
              <a:rPr lang="en-US" altLang="zh-CN" dirty="0"/>
              <a:t>:</a:t>
            </a:r>
          </a:p>
          <a:p>
            <a:pPr lvl="2"/>
            <a:r>
              <a:rPr lang="zh-CN" altLang="en-US" dirty="0"/>
              <a:t>使用混合定位相关技术进行现场勘查；</a:t>
            </a:r>
            <a:endParaRPr lang="en-US" altLang="zh-CN" dirty="0"/>
          </a:p>
          <a:p>
            <a:pPr lvl="2"/>
            <a:r>
              <a:rPr lang="zh-CN" altLang="en-US" dirty="0"/>
              <a:t>手势、动觉管控的增强现实技术应用接口；</a:t>
            </a:r>
            <a:endParaRPr lang="en-US" altLang="zh-CN" dirty="0"/>
          </a:p>
          <a:p>
            <a:pPr lvl="2"/>
            <a:r>
              <a:rPr lang="zh-CN" altLang="en-US" dirty="0"/>
              <a:t>数据信息访问服务的广泛存在；</a:t>
            </a:r>
            <a:endParaRPr lang="en-US" altLang="zh-CN" dirty="0"/>
          </a:p>
          <a:p>
            <a:pPr lvl="2"/>
            <a:r>
              <a:rPr lang="zh-CN" altLang="en-US" dirty="0"/>
              <a:t>增强现实技术应用的内容感知；</a:t>
            </a:r>
            <a:endParaRPr lang="en-US" altLang="zh-CN" dirty="0"/>
          </a:p>
          <a:p>
            <a:pPr lvl="2"/>
            <a:r>
              <a:rPr lang="zh-CN" altLang="en-US" dirty="0"/>
              <a:t>容易携带的增强现实技术移动设备。</a:t>
            </a:r>
            <a:endParaRPr lang="en-US" altLang="zh-CN" dirty="0"/>
          </a:p>
          <a:p>
            <a:endParaRPr lang="en-US" altLang="zh-CN" b="1"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586811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562ED4BB-9AEF-434F-B7C7-2B5DF8098B9C}"/>
              </a:ext>
            </a:extLst>
          </p:cNvPr>
          <p:cNvSpPr>
            <a:spLocks noGrp="1"/>
          </p:cNvSpPr>
          <p:nvPr>
            <p:ph type="title"/>
          </p:nvPr>
        </p:nvSpPr>
        <p:spPr/>
        <p:txBody>
          <a:bodyPr/>
          <a:lstStyle/>
          <a:p>
            <a:r>
              <a:rPr lang="zh-CN" altLang="en-US" dirty="0"/>
              <a:t>第二节 遥感技术与智慧农业</a:t>
            </a:r>
          </a:p>
        </p:txBody>
      </p:sp>
      <p:sp>
        <p:nvSpPr>
          <p:cNvPr id="5" name="文本框 4">
            <a:extLst>
              <a:ext uri="{FF2B5EF4-FFF2-40B4-BE49-F238E27FC236}">
                <a16:creationId xmlns:a16="http://schemas.microsoft.com/office/drawing/2014/main" id="{5F976A0F-4C6C-44DB-8A13-CAEE066E1F52}"/>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3699503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normAutofit/>
          </a:bodyPr>
          <a:lstStyle/>
          <a:p>
            <a:r>
              <a:rPr lang="zh-CN" altLang="en-US" dirty="0"/>
              <a:t>一、遥感技术概述</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lstStyle/>
          <a:p>
            <a:r>
              <a:rPr lang="zh-CN" altLang="en-US" b="1" dirty="0"/>
              <a:t>（一）遥感技术的概念</a:t>
            </a:r>
            <a:endParaRPr lang="en-US" altLang="zh-CN" b="1" dirty="0"/>
          </a:p>
          <a:p>
            <a:pPr lvl="1"/>
            <a:r>
              <a:rPr lang="zh-CN" altLang="en-US" dirty="0">
                <a:solidFill>
                  <a:srgbClr val="0000FF"/>
                </a:solidFill>
              </a:rPr>
              <a:t>遥感的定义</a:t>
            </a:r>
            <a:r>
              <a:rPr lang="zh-CN" altLang="en-US" dirty="0"/>
              <a:t>：是指从高空或外层空间接收来自地球表层各类地物的电磁波信息，并通过对这些信息进行扫描、传输和处理，从而对地表各类地物和现象进行远距离控测和识别的现代综合技术。</a:t>
            </a:r>
            <a:endParaRPr lang="en-US" altLang="zh-CN" dirty="0"/>
          </a:p>
          <a:p>
            <a:pPr lvl="1"/>
            <a:r>
              <a:rPr lang="zh-CN" altLang="en-US" dirty="0">
                <a:solidFill>
                  <a:srgbClr val="0000FF"/>
                </a:solidFill>
              </a:rPr>
              <a:t>遥感技术的定义</a:t>
            </a:r>
            <a:r>
              <a:rPr lang="zh-CN" altLang="en-US" dirty="0"/>
              <a:t>：指不直接与探测目标接触，而使用仪器探测目标的特征信息，提取探测对象有用资料的现代高新技术。</a:t>
            </a:r>
            <a:endParaRPr lang="en-US" altLang="zh-CN" b="1" dirty="0"/>
          </a:p>
          <a:p>
            <a:pPr marL="0" indent="0">
              <a:buNone/>
            </a:pPr>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159190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一、遥感技术概述</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lstStyle/>
          <a:p>
            <a:r>
              <a:rPr lang="zh-CN" altLang="en-US" b="1" dirty="0"/>
              <a:t>（二）遥感技术的特点</a:t>
            </a:r>
            <a:endParaRPr lang="en-US" altLang="zh-CN" b="1" dirty="0"/>
          </a:p>
          <a:p>
            <a:pPr lvl="1"/>
            <a:r>
              <a:rPr lang="en-US" altLang="zh-CN" dirty="0"/>
              <a:t>1. </a:t>
            </a:r>
            <a:r>
              <a:rPr lang="zh-CN" altLang="en-US" dirty="0"/>
              <a:t>观测范围大，综合性、宏观</a:t>
            </a:r>
            <a:endParaRPr lang="en-US" altLang="zh-CN" dirty="0"/>
          </a:p>
          <a:p>
            <a:pPr lvl="1"/>
            <a:r>
              <a:rPr lang="en-US" altLang="zh-CN" dirty="0"/>
              <a:t>2. </a:t>
            </a:r>
            <a:r>
              <a:rPr lang="zh-CN" altLang="en-US" dirty="0"/>
              <a:t>观测手段多，技术先进，获取的信息量大</a:t>
            </a:r>
            <a:endParaRPr lang="en-US" altLang="zh-CN" dirty="0"/>
          </a:p>
          <a:p>
            <a:pPr lvl="1"/>
            <a:r>
              <a:rPr lang="en-US" altLang="zh-CN" dirty="0"/>
              <a:t>3. </a:t>
            </a:r>
            <a:r>
              <a:rPr lang="zh-CN" altLang="en-US" dirty="0"/>
              <a:t>获取信息快，更新周期短，可动态监测</a:t>
            </a:r>
            <a:endParaRPr lang="en-US" altLang="zh-CN" dirty="0"/>
          </a:p>
          <a:p>
            <a:pPr lvl="1"/>
            <a:r>
              <a:rPr lang="en-US" altLang="zh-CN" dirty="0"/>
              <a:t>4. </a:t>
            </a:r>
            <a:r>
              <a:rPr lang="zh-CN" altLang="en-US" dirty="0"/>
              <a:t>获取信息受限制条件少，用途广，效益高</a:t>
            </a:r>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168064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一、遥感技术概述</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lstStyle/>
          <a:p>
            <a:r>
              <a:rPr lang="zh-CN" altLang="en-US" b="1" dirty="0"/>
              <a:t>（三）遥感系统的分类</a:t>
            </a:r>
            <a:endParaRPr lang="en-US" altLang="zh-CN" b="1" dirty="0"/>
          </a:p>
          <a:p>
            <a:pPr lvl="1"/>
            <a:r>
              <a:rPr lang="en-US" altLang="zh-CN" dirty="0"/>
              <a:t>1. </a:t>
            </a:r>
            <a:r>
              <a:rPr lang="zh-CN" altLang="en-US" dirty="0"/>
              <a:t>按遥感电磁辐射源分类</a:t>
            </a:r>
            <a:endParaRPr lang="en-US" altLang="zh-CN" dirty="0"/>
          </a:p>
          <a:p>
            <a:pPr lvl="1"/>
            <a:r>
              <a:rPr lang="en-US" altLang="zh-CN" dirty="0"/>
              <a:t>2. </a:t>
            </a:r>
            <a:r>
              <a:rPr lang="zh-CN" altLang="en-US" dirty="0"/>
              <a:t>按遥感平台分类</a:t>
            </a:r>
            <a:endParaRPr lang="en-US" altLang="zh-CN" dirty="0"/>
          </a:p>
          <a:p>
            <a:pPr lvl="1"/>
            <a:r>
              <a:rPr lang="en-US" altLang="zh-CN" dirty="0"/>
              <a:t>3. </a:t>
            </a:r>
            <a:r>
              <a:rPr lang="zh-CN" altLang="en-US" dirty="0"/>
              <a:t>按传感器的探测波段分类</a:t>
            </a:r>
            <a:endParaRPr lang="en-US" altLang="zh-CN" dirty="0"/>
          </a:p>
          <a:p>
            <a:pPr lvl="1"/>
            <a:r>
              <a:rPr lang="en-US" altLang="zh-CN" dirty="0"/>
              <a:t>4. </a:t>
            </a:r>
            <a:r>
              <a:rPr lang="zh-CN" altLang="en-US" dirty="0"/>
              <a:t>按遥感资料的获取方式分类</a:t>
            </a:r>
            <a:endParaRPr lang="en-US" altLang="zh-CN" dirty="0"/>
          </a:p>
          <a:p>
            <a:pPr lvl="1"/>
            <a:r>
              <a:rPr lang="en-US" altLang="zh-CN" dirty="0"/>
              <a:t>5. </a:t>
            </a:r>
            <a:r>
              <a:rPr lang="zh-CN" altLang="en-US" dirty="0"/>
              <a:t>按波段宽度及波谱的连续性分类</a:t>
            </a:r>
            <a:endParaRPr lang="en-US" altLang="zh-CN" dirty="0"/>
          </a:p>
          <a:p>
            <a:pPr lvl="1"/>
            <a:r>
              <a:rPr lang="en-US" altLang="zh-CN" dirty="0"/>
              <a:t>6. </a:t>
            </a:r>
            <a:r>
              <a:rPr lang="zh-CN" altLang="en-US" dirty="0"/>
              <a:t>按遥感的应用领域分类</a:t>
            </a:r>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3408458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二、遥感卫星技术的发展状况</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rmAutofit/>
          </a:bodyPr>
          <a:lstStyle/>
          <a:p>
            <a:r>
              <a:rPr lang="zh-CN" altLang="en-US" b="1" dirty="0"/>
              <a:t>（一）遥感卫星技术的发展历程</a:t>
            </a:r>
            <a:endParaRPr lang="en-US" altLang="zh-CN" b="1" dirty="0"/>
          </a:p>
          <a:p>
            <a:pPr lvl="1"/>
            <a:r>
              <a:rPr lang="zh-CN" altLang="en-US" dirty="0"/>
              <a:t>第一代遥感卫星：以胶片成像为主要技术。</a:t>
            </a:r>
            <a:endParaRPr lang="en-US" altLang="zh-CN" dirty="0"/>
          </a:p>
          <a:p>
            <a:pPr lvl="1"/>
            <a:r>
              <a:rPr lang="zh-CN" altLang="en-US" dirty="0"/>
              <a:t>第二代遥感卫星：以电荷耦合元件、互补金属氧化物半导体、红外阵列等光电传感为主要技术。</a:t>
            </a:r>
            <a:endParaRPr lang="en-US" altLang="zh-CN" dirty="0"/>
          </a:p>
          <a:p>
            <a:pPr lvl="1"/>
            <a:r>
              <a:rPr lang="zh-CN" altLang="en-US" dirty="0"/>
              <a:t>第三代遥感卫星：以高分辨率为主要技术特征，在空间分辨率、时间分辨率和光谱分辨率上获得重大进步。</a:t>
            </a:r>
            <a:endParaRPr lang="en-US" altLang="zh-CN" dirty="0"/>
          </a:p>
          <a:p>
            <a:pPr lvl="1"/>
            <a:r>
              <a:rPr lang="zh-CN" altLang="en-US" dirty="0"/>
              <a:t>未来的第四代遥感卫星，将以精细观测、智能处理、协同互连、高时效应用为主要特征，具备更高的时效性、精确性和泛在性。</a:t>
            </a:r>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436541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占位符 5">
            <a:extLst>
              <a:ext uri="{FF2B5EF4-FFF2-40B4-BE49-F238E27FC236}">
                <a16:creationId xmlns:a16="http://schemas.microsoft.com/office/drawing/2014/main" id="{16656813-DB99-4555-89D5-37A3B513A410}"/>
              </a:ext>
            </a:extLst>
          </p:cNvPr>
          <p:cNvSpPr>
            <a:spLocks noGrp="1"/>
          </p:cNvSpPr>
          <p:nvPr>
            <p:ph type="body" sz="quarter" idx="13"/>
          </p:nvPr>
        </p:nvSpPr>
        <p:spPr/>
        <p:txBody>
          <a:bodyPr>
            <a:normAutofit/>
          </a:bodyPr>
          <a:lstStyle/>
          <a:p>
            <a:r>
              <a:rPr lang="zh-CN" altLang="en-US" dirty="0"/>
              <a:t>第二章</a:t>
            </a:r>
            <a:br>
              <a:rPr lang="en-US" altLang="zh-CN" dirty="0"/>
            </a:br>
            <a:r>
              <a:rPr lang="zh-CN" altLang="en-US" dirty="0"/>
              <a:t>智慧农业的支撑技术</a:t>
            </a:r>
          </a:p>
        </p:txBody>
      </p:sp>
      <p:sp>
        <p:nvSpPr>
          <p:cNvPr id="2" name="矩形 1">
            <a:extLst>
              <a:ext uri="{FF2B5EF4-FFF2-40B4-BE49-F238E27FC236}">
                <a16:creationId xmlns:a16="http://schemas.microsoft.com/office/drawing/2014/main" id="{40703E07-4652-E934-F6B7-E257AA0ECDE0}"/>
              </a:ext>
            </a:extLst>
          </p:cNvPr>
          <p:cNvSpPr/>
          <p:nvPr/>
        </p:nvSpPr>
        <p:spPr>
          <a:xfrm>
            <a:off x="4564143" y="5316718"/>
            <a:ext cx="3240000" cy="432000"/>
          </a:xfrm>
          <a:prstGeom prst="rect">
            <a:avLst/>
          </a:prstGeom>
          <a:noFill/>
          <a:ln>
            <a:noFill/>
          </a:ln>
        </p:spPr>
        <p:style>
          <a:lnRef idx="0">
            <a:scrgbClr r="0" g="0" b="0"/>
          </a:lnRef>
          <a:fillRef idx="0">
            <a:scrgbClr r="0" g="0" b="0"/>
          </a:fillRef>
          <a:effectRef idx="0">
            <a:scrgbClr r="0" g="0" b="0"/>
          </a:effectRef>
          <a:fontRef idx="minor">
            <a:schemeClr val="accent1"/>
          </a:fontRef>
        </p:style>
        <p:txBody>
          <a:bodyPr rtlCol="0" anchor="ctr"/>
          <a:lstStyle/>
          <a:p>
            <a:pPr algn="ctr"/>
            <a:r>
              <a:rPr lang="zh-CN" altLang="en-US" sz="2000" dirty="0">
                <a:solidFill>
                  <a:schemeClr val="bg1"/>
                </a:solidFill>
                <a:latin typeface="+mn-ea"/>
              </a:rPr>
              <a:t>教材配套网站 </a:t>
            </a:r>
            <a:r>
              <a:rPr lang="en-US" altLang="zh-CN" sz="2000" dirty="0">
                <a:solidFill>
                  <a:schemeClr val="bg1"/>
                </a:solidFill>
                <a:latin typeface="+mn-ea"/>
                <a:hlinkClick r:id="rId2"/>
              </a:rPr>
              <a:t>www.zh.ag</a:t>
            </a:r>
            <a:endParaRPr lang="en-US" altLang="zh-CN" sz="2000" dirty="0">
              <a:solidFill>
                <a:schemeClr val="bg1"/>
              </a:solidFill>
              <a:latin typeface="+mn-ea"/>
            </a:endParaRPr>
          </a:p>
        </p:txBody>
      </p:sp>
    </p:spTree>
    <p:extLst>
      <p:ext uri="{BB962C8B-B14F-4D97-AF65-F5344CB8AC3E}">
        <p14:creationId xmlns:p14="http://schemas.microsoft.com/office/powerpoint/2010/main" val="649360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二、遥感卫星技术的发展状况</a:t>
            </a:r>
            <a:endParaRPr lang="en-US" altLang="zh-CN" dirty="0"/>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lstStyle/>
          <a:p>
            <a:r>
              <a:rPr lang="zh-CN" altLang="en-US" b="1" dirty="0"/>
              <a:t>（二）遥感卫星系统的发展趋势</a:t>
            </a:r>
            <a:endParaRPr lang="en-US" altLang="zh-CN" b="1" dirty="0"/>
          </a:p>
          <a:p>
            <a:pPr lvl="1"/>
            <a:r>
              <a:rPr lang="en-US" altLang="zh-CN" dirty="0"/>
              <a:t>1. </a:t>
            </a:r>
            <a:r>
              <a:rPr lang="zh-CN" altLang="en-US" dirty="0"/>
              <a:t>探测要素和谱段全面提升，综合观测能力逐步提高</a:t>
            </a:r>
            <a:endParaRPr lang="en-US" altLang="zh-CN" dirty="0"/>
          </a:p>
          <a:p>
            <a:pPr lvl="1"/>
            <a:r>
              <a:rPr lang="en-US" altLang="zh-CN" dirty="0"/>
              <a:t>2. </a:t>
            </a:r>
            <a:r>
              <a:rPr lang="zh-CN" altLang="en-US" dirty="0"/>
              <a:t>空间分辨率和光谱分辨率逐步优化，精细观测水平持续提升</a:t>
            </a:r>
            <a:endParaRPr lang="en-US" altLang="zh-CN" dirty="0"/>
          </a:p>
          <a:p>
            <a:pPr lvl="1"/>
            <a:r>
              <a:rPr lang="en-US" altLang="zh-CN" dirty="0"/>
              <a:t>3. </a:t>
            </a:r>
            <a:r>
              <a:rPr lang="zh-CN" altLang="en-US" dirty="0"/>
              <a:t>多视角观测能力不断增强，卫星星座发展迅速</a:t>
            </a:r>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359466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三、遥感技术在农业中的应用</a:t>
            </a:r>
            <a:endParaRPr lang="en-US" altLang="zh-CN" dirty="0"/>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lstStyle/>
          <a:p>
            <a:r>
              <a:rPr lang="zh-CN" altLang="en-US" dirty="0"/>
              <a:t>遥感技术已成为及时掌握农业资源、作物长势、农业灾害等信息的最佳手段。</a:t>
            </a:r>
            <a:endParaRPr lang="en-US" altLang="zh-CN" dirty="0"/>
          </a:p>
          <a:p>
            <a:r>
              <a:rPr lang="zh-CN" altLang="en-US" dirty="0"/>
              <a:t>特别是关于粮食安全的全局性重大战略问题，遥感技术对及时、客观、准确地获取作物面积、长势、产量等信息显得尤为重要。</a:t>
            </a:r>
            <a:endParaRPr lang="en-US" altLang="zh-CN" dirty="0"/>
          </a:p>
          <a:p>
            <a:r>
              <a:rPr lang="zh-CN" altLang="en-US" b="1" dirty="0"/>
              <a:t>（一）农作物种植面积监测</a:t>
            </a:r>
            <a:endParaRPr lang="en-US" altLang="zh-CN" b="1" dirty="0"/>
          </a:p>
          <a:p>
            <a:pPr lvl="1"/>
            <a:r>
              <a:rPr lang="zh-CN" altLang="en-US" dirty="0"/>
              <a:t>利用植被独特的光谱反射特性和空间特征，通过选取作物遥感监测的最佳时期，应用多时相、多分辨率、不同成像方式的遥感数据源提取不同作物的光谱信息，从而识别作物类型和种植结构。</a:t>
            </a:r>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36054123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三、遥感技术在农业中的应用</a:t>
            </a:r>
            <a:endParaRPr lang="en-US" altLang="zh-CN" dirty="0"/>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rmAutofit/>
          </a:bodyPr>
          <a:lstStyle/>
          <a:p>
            <a:r>
              <a:rPr lang="zh-CN" altLang="en-US" b="1" dirty="0"/>
              <a:t>（二）农作物长势监测与产量估算</a:t>
            </a:r>
            <a:endParaRPr lang="en-US" altLang="zh-CN" b="1" dirty="0"/>
          </a:p>
          <a:p>
            <a:pPr lvl="1"/>
            <a:r>
              <a:rPr lang="zh-CN" altLang="en-US" dirty="0">
                <a:solidFill>
                  <a:srgbClr val="0000FF"/>
                </a:solidFill>
              </a:rPr>
              <a:t>长势遥感监测主要方法：</a:t>
            </a:r>
            <a:r>
              <a:rPr lang="zh-CN" altLang="en-US" dirty="0"/>
              <a:t>统计监测方法、年际比较法和长势过程监测法</a:t>
            </a:r>
            <a:endParaRPr lang="en-US" altLang="zh-CN" dirty="0"/>
          </a:p>
          <a:p>
            <a:pPr lvl="1"/>
            <a:r>
              <a:rPr lang="zh-CN" altLang="en-US" dirty="0">
                <a:solidFill>
                  <a:srgbClr val="0000FF"/>
                </a:solidFill>
              </a:rPr>
              <a:t>单产估算主要方法</a:t>
            </a:r>
            <a:r>
              <a:rPr lang="zh-CN" altLang="en-US" dirty="0"/>
              <a:t>：统计方法、遥感方法和模型方法</a:t>
            </a:r>
            <a:endParaRPr lang="en-US" altLang="zh-CN" dirty="0"/>
          </a:p>
          <a:p>
            <a:r>
              <a:rPr lang="zh-CN" altLang="en-US" b="1" dirty="0"/>
              <a:t>（三）农业灾害遥感监测</a:t>
            </a:r>
            <a:endParaRPr lang="en-US" altLang="zh-CN" b="1" dirty="0"/>
          </a:p>
          <a:p>
            <a:pPr lvl="1"/>
            <a:r>
              <a:rPr lang="zh-CN" altLang="en-US" dirty="0"/>
              <a:t>农业干旱和旱情；洪水；农作物病虫害检测</a:t>
            </a:r>
            <a:endParaRPr lang="en-US" altLang="zh-CN" dirty="0"/>
          </a:p>
          <a:p>
            <a:r>
              <a:rPr lang="zh-CN" altLang="en-US" b="1" dirty="0"/>
              <a:t>（四）农业定量遥感</a:t>
            </a:r>
            <a:endParaRPr lang="en-US" altLang="zh-CN" b="1" dirty="0"/>
          </a:p>
          <a:p>
            <a:pPr lvl="1"/>
            <a:r>
              <a:rPr lang="zh-CN" altLang="en-US" dirty="0"/>
              <a:t>定量获取叶面积指数、土壤含水量等农作物生长的关键生物理化参数，为作物生长模型、数据同化系统及作物估产等研究提供可靠的输入参数。</a:t>
            </a:r>
            <a:endParaRPr lang="zh-CN" altLang="en-US" b="1" dirty="0"/>
          </a:p>
          <a:p>
            <a:pPr lvl="1"/>
            <a:endParaRPr lang="en-US" altLang="zh-CN" dirty="0"/>
          </a:p>
          <a:p>
            <a:pPr lvl="1"/>
            <a:endParaRPr lang="en-US" altLang="zh-CN" b="1" dirty="0"/>
          </a:p>
          <a:p>
            <a:pPr lvl="1"/>
            <a:endParaRPr lang="en-US" altLang="zh-CN"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580848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四、遥感技术在智慧农业中发挥的作用</a:t>
            </a:r>
            <a:endParaRPr lang="en-US" altLang="zh-CN" dirty="0"/>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rmAutofit/>
          </a:bodyPr>
          <a:lstStyle/>
          <a:p>
            <a:r>
              <a:rPr lang="zh-CN" altLang="en-US" b="1" dirty="0"/>
              <a:t>（一）农作物生长全周期的监测</a:t>
            </a:r>
            <a:endParaRPr lang="en-US" altLang="zh-CN" b="1" dirty="0"/>
          </a:p>
          <a:p>
            <a:pPr lvl="1"/>
            <a:r>
              <a:rPr lang="zh-CN" altLang="en-US" dirty="0"/>
              <a:t>监测不同生育阶段的作物长势；判断农作物的健康状况，及时通报苗情。</a:t>
            </a:r>
            <a:endParaRPr lang="en-US" altLang="zh-CN" dirty="0"/>
          </a:p>
          <a:p>
            <a:r>
              <a:rPr lang="zh-CN" altLang="en-US" b="1" dirty="0"/>
              <a:t>（二）农产品生产全要素的监测</a:t>
            </a:r>
            <a:endParaRPr lang="en-US" altLang="zh-CN" b="1" dirty="0"/>
          </a:p>
          <a:p>
            <a:pPr lvl="1"/>
            <a:r>
              <a:rPr lang="zh-CN" altLang="en-US" dirty="0"/>
              <a:t>对农作物生长中的水、土、气、种、肥、药、废弃物和生物多样性监测</a:t>
            </a:r>
            <a:endParaRPr lang="en-US" altLang="zh-CN" b="1" dirty="0"/>
          </a:p>
          <a:p>
            <a:r>
              <a:rPr lang="zh-CN" altLang="en-US" b="1" dirty="0"/>
              <a:t>（三）农产品生产全过程的监测</a:t>
            </a:r>
            <a:endParaRPr lang="en-US" altLang="zh-CN" b="1" dirty="0"/>
          </a:p>
          <a:p>
            <a:pPr lvl="1"/>
            <a:r>
              <a:rPr lang="zh-CN" altLang="en-US" dirty="0"/>
              <a:t>产前：选种决策</a:t>
            </a:r>
            <a:endParaRPr lang="en-US" altLang="zh-CN" dirty="0"/>
          </a:p>
          <a:p>
            <a:pPr lvl="1"/>
            <a:r>
              <a:rPr lang="zh-CN" altLang="en-US" dirty="0"/>
              <a:t>产中：提供准确的产量和品质信息预报及施肥决策配方；</a:t>
            </a:r>
            <a:endParaRPr lang="en-US" altLang="zh-CN" dirty="0"/>
          </a:p>
          <a:p>
            <a:pPr lvl="1"/>
            <a:r>
              <a:rPr lang="zh-CN" altLang="en-US" dirty="0"/>
              <a:t>产后：利用遥感空间数据，构建关联网、图谱库链接到农业终端管理业务平台，实现农业绿色消费的信息调节、智能调度、智慧预警。</a:t>
            </a:r>
            <a:endParaRPr lang="zh-CN" altLang="en-US" b="1" dirty="0"/>
          </a:p>
          <a:p>
            <a:pPr lvl="1"/>
            <a:endParaRPr lang="en-US" altLang="zh-CN" b="1" dirty="0"/>
          </a:p>
          <a:p>
            <a:pPr lvl="1"/>
            <a:endParaRPr lang="en-US" altLang="zh-CN" dirty="0"/>
          </a:p>
          <a:p>
            <a:pPr lvl="1"/>
            <a:endParaRPr lang="en-US" altLang="zh-CN"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1550520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562ED4BB-9AEF-434F-B7C7-2B5DF8098B9C}"/>
              </a:ext>
            </a:extLst>
          </p:cNvPr>
          <p:cNvSpPr>
            <a:spLocks noGrp="1"/>
          </p:cNvSpPr>
          <p:nvPr>
            <p:ph type="title"/>
          </p:nvPr>
        </p:nvSpPr>
        <p:spPr/>
        <p:txBody>
          <a:bodyPr/>
          <a:lstStyle/>
          <a:p>
            <a:r>
              <a:rPr lang="zh-CN" altLang="en-US" dirty="0"/>
              <a:t>第三节 物联网与智慧农业</a:t>
            </a:r>
          </a:p>
        </p:txBody>
      </p:sp>
      <p:sp>
        <p:nvSpPr>
          <p:cNvPr id="5" name="文本框 4">
            <a:extLst>
              <a:ext uri="{FF2B5EF4-FFF2-40B4-BE49-F238E27FC236}">
                <a16:creationId xmlns:a16="http://schemas.microsoft.com/office/drawing/2014/main" id="{5F976A0F-4C6C-44DB-8A13-CAEE066E1F52}"/>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358987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一、物联网概述</a:t>
            </a:r>
            <a:endParaRPr lang="en-US" altLang="zh-CN" dirty="0"/>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rmAutofit/>
          </a:bodyPr>
          <a:lstStyle/>
          <a:p>
            <a:r>
              <a:rPr lang="zh-CN" altLang="en-US" b="1" dirty="0"/>
              <a:t>（一）国外物联网的发展历程</a:t>
            </a:r>
            <a:endParaRPr lang="en-US" altLang="zh-CN" b="1" dirty="0"/>
          </a:p>
          <a:p>
            <a:pPr lvl="1"/>
            <a:r>
              <a:rPr lang="en-US" altLang="zh-CN" dirty="0"/>
              <a:t>1982</a:t>
            </a:r>
            <a:r>
              <a:rPr lang="zh-CN" altLang="en-US" dirty="0"/>
              <a:t>年，卡内基梅隆大学的程序员将可口可乐自动售货机接入互联网，让他们在购买前可以检查机器是否有冷饮。人们普遍认为这是最早的物联网设备之一；</a:t>
            </a:r>
            <a:endParaRPr lang="en-US" altLang="zh-CN" dirty="0"/>
          </a:p>
          <a:p>
            <a:pPr lvl="1"/>
            <a:r>
              <a:rPr lang="en-US" altLang="zh-CN" dirty="0"/>
              <a:t>2005</a:t>
            </a:r>
            <a:r>
              <a:rPr lang="zh-CN" altLang="en-US" dirty="0"/>
              <a:t>年，国际电信联盟发布题为“</a:t>
            </a:r>
            <a:r>
              <a:rPr lang="en-US" altLang="zh-CN" dirty="0"/>
              <a:t>ITU Internet Reports 2005: The Internet</a:t>
            </a:r>
            <a:r>
              <a:rPr lang="zh-CN" altLang="en-US" dirty="0"/>
              <a:t> </a:t>
            </a:r>
            <a:r>
              <a:rPr lang="en-US" altLang="zh-CN" dirty="0"/>
              <a:t>of Things” </a:t>
            </a:r>
            <a:r>
              <a:rPr lang="zh-CN" altLang="en-US" dirty="0"/>
              <a:t>的报告，首次对物联网做出明确定义并将物联网所应用的技术从单一</a:t>
            </a:r>
            <a:r>
              <a:rPr lang="en-US" altLang="zh-CN" dirty="0"/>
              <a:t>RFID</a:t>
            </a:r>
            <a:r>
              <a:rPr lang="zh-CN" altLang="en-US" dirty="0"/>
              <a:t>技术扩展到传感技术、纳米技术、智能终端技术等。</a:t>
            </a:r>
            <a:endParaRPr lang="en-US" altLang="zh-CN" dirty="0"/>
          </a:p>
          <a:p>
            <a:endParaRPr lang="en-US" altLang="zh-CN" b="1" dirty="0"/>
          </a:p>
          <a:p>
            <a:pPr lvl="1"/>
            <a:endParaRPr lang="en-US" altLang="zh-CN" b="1" dirty="0"/>
          </a:p>
          <a:p>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374763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一、物联网概述</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rmAutofit/>
          </a:bodyPr>
          <a:lstStyle/>
          <a:p>
            <a:r>
              <a:rPr lang="zh-CN" altLang="en-US" b="1" dirty="0"/>
              <a:t>（二）国内物联网的发展历程</a:t>
            </a:r>
            <a:endParaRPr lang="en-US" altLang="zh-CN" b="1" dirty="0"/>
          </a:p>
          <a:p>
            <a:pPr lvl="1"/>
            <a:r>
              <a:rPr lang="en-US" altLang="zh-CN" dirty="0"/>
              <a:t>1999</a:t>
            </a:r>
            <a:r>
              <a:rPr lang="zh-CN" altLang="en-US" dirty="0"/>
              <a:t>年，中国科学院开始进行针对传感网的研究；</a:t>
            </a:r>
            <a:endParaRPr lang="en-US" altLang="zh-CN" dirty="0"/>
          </a:p>
          <a:p>
            <a:pPr lvl="1"/>
            <a:r>
              <a:rPr lang="en-US" altLang="zh-CN" dirty="0"/>
              <a:t>2009</a:t>
            </a:r>
            <a:r>
              <a:rPr lang="zh-CN" altLang="en-US" dirty="0"/>
              <a:t>年，温家宝总理在无锡视察时提出“感知中国”理念；</a:t>
            </a:r>
            <a:endParaRPr lang="en-US" altLang="zh-CN" dirty="0"/>
          </a:p>
          <a:p>
            <a:pPr lvl="1"/>
            <a:r>
              <a:rPr lang="en-US" altLang="zh-CN" dirty="0"/>
              <a:t>2009</a:t>
            </a:r>
            <a:r>
              <a:rPr lang="zh-CN" altLang="en-US" dirty="0"/>
              <a:t>年，中国的第一颗物联网核心芯片</a:t>
            </a:r>
            <a:r>
              <a:rPr lang="en-US" altLang="zh-CN" dirty="0"/>
              <a:t>—— “</a:t>
            </a:r>
            <a:r>
              <a:rPr lang="zh-CN" altLang="en-US" dirty="0"/>
              <a:t>唐芯一号”研制成功；</a:t>
            </a:r>
            <a:endParaRPr lang="en-US" altLang="zh-CN" dirty="0"/>
          </a:p>
          <a:p>
            <a:pPr lvl="1"/>
            <a:r>
              <a:rPr lang="en-US" altLang="zh-CN" dirty="0"/>
              <a:t>2010</a:t>
            </a:r>
            <a:r>
              <a:rPr lang="zh-CN" altLang="en-US" dirty="0"/>
              <a:t>年，</a:t>
            </a:r>
            <a:r>
              <a:rPr lang="en-US" altLang="zh-CN" dirty="0"/>
              <a:t>《</a:t>
            </a:r>
            <a:r>
              <a:rPr lang="zh-CN" altLang="en-US" dirty="0"/>
              <a:t>政府工作报告</a:t>
            </a:r>
            <a:r>
              <a:rPr lang="en-US" altLang="zh-CN" dirty="0"/>
              <a:t>》</a:t>
            </a:r>
            <a:r>
              <a:rPr lang="zh-CN" altLang="en-US" dirty="0"/>
              <a:t>将“加快物联网的研发应用”明确纳入重点振兴产业；</a:t>
            </a:r>
            <a:endParaRPr lang="en-US" altLang="zh-CN" dirty="0"/>
          </a:p>
          <a:p>
            <a:pPr lvl="1"/>
            <a:r>
              <a:rPr lang="en-US" altLang="zh-CN" dirty="0"/>
              <a:t>2013</a:t>
            </a:r>
            <a:r>
              <a:rPr lang="zh-CN" altLang="en-US" dirty="0"/>
              <a:t>年，</a:t>
            </a:r>
            <a:r>
              <a:rPr lang="en-US" altLang="zh-CN" dirty="0"/>
              <a:t>《</a:t>
            </a:r>
            <a:r>
              <a:rPr lang="zh-CN" altLang="en-US" dirty="0"/>
              <a:t>国务院关于推进物联网有序健康发展的指导意见</a:t>
            </a:r>
            <a:r>
              <a:rPr lang="en-US" altLang="zh-CN" dirty="0"/>
              <a:t>》</a:t>
            </a:r>
            <a:r>
              <a:rPr lang="zh-CN" altLang="en-US" dirty="0"/>
              <a:t>印发；</a:t>
            </a:r>
            <a:endParaRPr lang="en-US" altLang="zh-CN" dirty="0"/>
          </a:p>
          <a:p>
            <a:pPr lvl="1"/>
            <a:r>
              <a:rPr lang="en-US" altLang="zh-CN" dirty="0"/>
              <a:t>2017</a:t>
            </a:r>
            <a:r>
              <a:rPr lang="zh-CN" altLang="en-US" dirty="0"/>
              <a:t>年，</a:t>
            </a:r>
            <a:r>
              <a:rPr lang="en-US" altLang="zh-CN" dirty="0"/>
              <a:t>《</a:t>
            </a:r>
            <a:r>
              <a:rPr lang="zh-CN" altLang="en-US" dirty="0"/>
              <a:t>工业和信息化部办公厅关于全面推进移动物联网（</a:t>
            </a:r>
            <a:r>
              <a:rPr lang="en-US" altLang="zh-CN" dirty="0"/>
              <a:t>NB IoT</a:t>
            </a:r>
            <a:r>
              <a:rPr lang="zh-CN" altLang="en-US" dirty="0"/>
              <a:t>）建设发展的通知</a:t>
            </a:r>
            <a:r>
              <a:rPr lang="en-US" altLang="zh-CN" dirty="0"/>
              <a:t>》</a:t>
            </a:r>
            <a:r>
              <a:rPr lang="zh-CN" altLang="en-US" dirty="0"/>
              <a:t>印发。</a:t>
            </a:r>
            <a:endParaRPr lang="en-US" altLang="zh-CN" dirty="0"/>
          </a:p>
          <a:p>
            <a:endParaRPr lang="en-US" altLang="zh-CN" b="1" dirty="0"/>
          </a:p>
          <a:p>
            <a:pPr lvl="1"/>
            <a:endParaRPr lang="en-US" altLang="zh-CN" b="1" dirty="0"/>
          </a:p>
          <a:p>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9451617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一、物联网概述</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lstStyle/>
          <a:p>
            <a:r>
              <a:rPr lang="zh-CN" altLang="en-US" b="1" dirty="0"/>
              <a:t>（三）物联网关键技术</a:t>
            </a:r>
            <a:endParaRPr lang="en-US" altLang="zh-CN" b="1" dirty="0"/>
          </a:p>
          <a:p>
            <a:pPr lvl="1"/>
            <a:r>
              <a:rPr lang="en-US" altLang="zh-CN" dirty="0"/>
              <a:t>1. </a:t>
            </a:r>
            <a:r>
              <a:rPr lang="zh-CN" altLang="en-US" dirty="0"/>
              <a:t>射频识别技术</a:t>
            </a:r>
            <a:endParaRPr lang="en-US" altLang="zh-CN" dirty="0"/>
          </a:p>
          <a:p>
            <a:pPr lvl="1"/>
            <a:r>
              <a:rPr lang="en-US" altLang="zh-CN" dirty="0"/>
              <a:t>2. </a:t>
            </a:r>
            <a:r>
              <a:rPr lang="zh-CN" altLang="en-US" dirty="0"/>
              <a:t>无线传感器网络</a:t>
            </a:r>
            <a:endParaRPr lang="en-US" altLang="zh-CN" b="1" dirty="0"/>
          </a:p>
          <a:p>
            <a:pPr lvl="1"/>
            <a:r>
              <a:rPr lang="en-US" altLang="zh-CN" dirty="0"/>
              <a:t>3. </a:t>
            </a:r>
            <a:r>
              <a:rPr lang="zh-CN" altLang="en-US" dirty="0"/>
              <a:t>智能嵌入式技术</a:t>
            </a:r>
            <a:endParaRPr lang="en-US" altLang="zh-CN" dirty="0"/>
          </a:p>
          <a:p>
            <a:pPr lvl="1"/>
            <a:r>
              <a:rPr lang="en-US" altLang="zh-CN" dirty="0"/>
              <a:t>4. </a:t>
            </a:r>
            <a:r>
              <a:rPr lang="zh-CN" altLang="en-US" dirty="0"/>
              <a:t>纳米技术</a:t>
            </a:r>
            <a:endParaRPr lang="en-US" altLang="zh-CN" dirty="0"/>
          </a:p>
          <a:p>
            <a:pPr lvl="1"/>
            <a:r>
              <a:rPr lang="en-US" altLang="zh-CN" dirty="0"/>
              <a:t>5. </a:t>
            </a:r>
            <a:r>
              <a:rPr lang="zh-CN" altLang="en-US" dirty="0"/>
              <a:t>信息处理技术</a:t>
            </a:r>
            <a:endParaRPr lang="en-US" altLang="zh-CN" dirty="0"/>
          </a:p>
          <a:p>
            <a:pPr lvl="1"/>
            <a:r>
              <a:rPr lang="en-US" altLang="zh-CN" dirty="0"/>
              <a:t>6. </a:t>
            </a:r>
            <a:r>
              <a:rPr lang="zh-CN" altLang="en-US" dirty="0"/>
              <a:t>通信技术</a:t>
            </a:r>
            <a:endParaRPr lang="en-US" altLang="zh-CN" dirty="0"/>
          </a:p>
          <a:p>
            <a:pPr lvl="1"/>
            <a:r>
              <a:rPr lang="en-US" altLang="zh-CN" dirty="0"/>
              <a:t>7. </a:t>
            </a:r>
            <a:r>
              <a:rPr lang="zh-CN" altLang="en-US" dirty="0"/>
              <a:t>安全技术</a:t>
            </a:r>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392054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b="1" dirty="0"/>
              <a:t>二、农业物联网的发展</a:t>
            </a:r>
            <a:endParaRPr lang="en-US" altLang="zh-CN" b="1" dirty="0"/>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lstStyle/>
          <a:p>
            <a:r>
              <a:rPr lang="zh-CN" altLang="en-US" dirty="0"/>
              <a:t>农业是物联网技术的重点应用领域之一，也是物联网技术应用需求最迫切、难度最大、集成性特征最明显的领域。</a:t>
            </a:r>
            <a:endParaRPr lang="en-US" altLang="zh-CN" dirty="0"/>
          </a:p>
          <a:p>
            <a:r>
              <a:rPr lang="zh-CN" altLang="en-US" b="1" dirty="0"/>
              <a:t>（一）农业物联网的概念</a:t>
            </a:r>
            <a:endParaRPr lang="en-US" altLang="zh-CN" b="1" dirty="0"/>
          </a:p>
          <a:p>
            <a:pPr lvl="1"/>
            <a:r>
              <a:rPr lang="zh-CN" altLang="en-US" dirty="0">
                <a:solidFill>
                  <a:srgbClr val="0000FF"/>
                </a:solidFill>
              </a:rPr>
              <a:t>定义</a:t>
            </a:r>
            <a:r>
              <a:rPr lang="zh-CN" altLang="en-US" dirty="0"/>
              <a:t>：农业物联网是借助适用于农业应用的感知设备对农业环境、动植物生命、农产品追溯等信息进行感测、处理，节点自组织连接（也可能与互联网连接），进行信息交换与通信，以实现对农业相关对象感知与管理的一种物联网。</a:t>
            </a:r>
            <a:endParaRPr lang="en-US" altLang="zh-CN" dirty="0"/>
          </a:p>
          <a:p>
            <a:pPr lvl="1"/>
            <a:r>
              <a:rPr lang="zh-CN" altLang="en-US" dirty="0"/>
              <a:t>农业物联网是计算机、互联网、移动通信等信息技术在农业领域的高度集成和具体应用，是农业信息化、智能化的必要条件。</a:t>
            </a:r>
            <a:endParaRPr lang="zh-CN" altLang="en-US" b="1" dirty="0"/>
          </a:p>
          <a:p>
            <a:pPr lvl="1"/>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6864182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b="1" dirty="0"/>
              <a:t>二、农业物联网的发展</a:t>
            </a:r>
            <a:endParaRPr lang="zh-CN" altLang="en-US" dirty="0"/>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rmAutofit/>
          </a:bodyPr>
          <a:lstStyle/>
          <a:p>
            <a:r>
              <a:rPr lang="zh-CN" altLang="en-US" b="1" dirty="0"/>
              <a:t>（二）农业物联网技术层级</a:t>
            </a:r>
            <a:endParaRPr lang="en-US" altLang="zh-CN" b="1" dirty="0"/>
          </a:p>
          <a:p>
            <a:pPr lvl="1"/>
            <a:r>
              <a:rPr lang="en-US" altLang="zh-CN" dirty="0"/>
              <a:t>1. </a:t>
            </a:r>
            <a:r>
              <a:rPr lang="zh-CN" altLang="en-US" dirty="0"/>
              <a:t>感知层</a:t>
            </a:r>
            <a:endParaRPr lang="en-US" altLang="zh-CN" dirty="0"/>
          </a:p>
          <a:p>
            <a:pPr lvl="1"/>
            <a:r>
              <a:rPr lang="en-US" altLang="zh-CN" dirty="0"/>
              <a:t>2. </a:t>
            </a:r>
            <a:r>
              <a:rPr lang="zh-CN" altLang="en-US" dirty="0"/>
              <a:t>传输层</a:t>
            </a:r>
            <a:endParaRPr lang="en-US" altLang="zh-CN" dirty="0"/>
          </a:p>
          <a:p>
            <a:pPr lvl="1"/>
            <a:r>
              <a:rPr lang="en-US" altLang="zh-CN" dirty="0"/>
              <a:t>3. </a:t>
            </a:r>
            <a:r>
              <a:rPr lang="zh-CN" altLang="en-US" dirty="0"/>
              <a:t>处理层</a:t>
            </a:r>
            <a:endParaRPr lang="en-US" altLang="zh-CN" dirty="0"/>
          </a:p>
          <a:p>
            <a:pPr lvl="1"/>
            <a:r>
              <a:rPr lang="en-US" altLang="zh-CN" dirty="0"/>
              <a:t>4. </a:t>
            </a:r>
            <a:r>
              <a:rPr lang="zh-CN" altLang="en-US" dirty="0"/>
              <a:t>应用层</a:t>
            </a:r>
            <a:endParaRPr lang="en-US" altLang="zh-CN"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grpSp>
        <p:nvGrpSpPr>
          <p:cNvPr id="7" name="Group 45">
            <a:extLst>
              <a:ext uri="{FF2B5EF4-FFF2-40B4-BE49-F238E27FC236}">
                <a16:creationId xmlns:a16="http://schemas.microsoft.com/office/drawing/2014/main" id="{5E2FC7EA-9C4F-421F-A5E8-C19D329C085D}"/>
              </a:ext>
            </a:extLst>
          </p:cNvPr>
          <p:cNvGrpSpPr/>
          <p:nvPr/>
        </p:nvGrpSpPr>
        <p:grpSpPr>
          <a:xfrm>
            <a:off x="6096000" y="1248801"/>
            <a:ext cx="5040000" cy="4320000"/>
            <a:chOff x="1532465" y="543887"/>
            <a:chExt cx="5911974" cy="5520323"/>
          </a:xfrm>
        </p:grpSpPr>
        <p:sp>
          <p:nvSpPr>
            <p:cNvPr id="8" name="Rectangle">
              <a:extLst>
                <a:ext uri="{FF2B5EF4-FFF2-40B4-BE49-F238E27FC236}">
                  <a16:creationId xmlns:a16="http://schemas.microsoft.com/office/drawing/2014/main" id="{62EDD8E6-F03C-4ADF-9860-5265849201BF}"/>
                </a:ext>
              </a:extLst>
            </p:cNvPr>
            <p:cNvSpPr/>
            <p:nvPr/>
          </p:nvSpPr>
          <p:spPr>
            <a:xfrm>
              <a:off x="2164894" y="543887"/>
              <a:ext cx="5279545" cy="1148003"/>
            </a:xfrm>
            <a:custGeom>
              <a:avLst/>
              <a:gdLst>
                <a:gd name="connsiteX0" fmla="*/ 0 w 5279545"/>
                <a:gd name="connsiteY0" fmla="*/ 571555 h 1148003"/>
                <a:gd name="connsiteX1" fmla="*/ 2639776 w 5279545"/>
                <a:gd name="connsiteY1" fmla="*/ 0 h 1148003"/>
                <a:gd name="connsiteX2" fmla="*/ 5279545 w 5279545"/>
                <a:gd name="connsiteY2" fmla="*/ 571555 h 1148003"/>
                <a:gd name="connsiteX3" fmla="*/ 2639776 w 5279545"/>
                <a:gd name="connsiteY3" fmla="*/ 1148003 h 1148003"/>
              </a:gdLst>
              <a:ahLst/>
              <a:cxnLst>
                <a:cxn ang="0">
                  <a:pos x="connsiteX0" y="connsiteY0"/>
                </a:cxn>
                <a:cxn ang="0">
                  <a:pos x="connsiteX1" y="connsiteY1"/>
                </a:cxn>
                <a:cxn ang="0">
                  <a:pos x="connsiteX2" y="connsiteY2"/>
                </a:cxn>
                <a:cxn ang="0">
                  <a:pos x="connsiteX3" y="connsiteY3"/>
                </a:cxn>
              </a:cxnLst>
              <a:rect l="0" t="0" r="0" b="0"/>
              <a:pathLst>
                <a:path w="5279545" h="1148003">
                  <a:moveTo>
                    <a:pt x="281200" y="0"/>
                  </a:moveTo>
                  <a:lnTo>
                    <a:pt x="4998345" y="0"/>
                  </a:lnTo>
                  <a:cubicBezTo>
                    <a:pt x="5153568" y="0"/>
                    <a:pt x="5279545" y="125978"/>
                    <a:pt x="5279545" y="281200"/>
                  </a:cubicBezTo>
                  <a:lnTo>
                    <a:pt x="5279545" y="866803"/>
                  </a:lnTo>
                  <a:cubicBezTo>
                    <a:pt x="5279545" y="1022025"/>
                    <a:pt x="5153568" y="1148003"/>
                    <a:pt x="4998345" y="1148003"/>
                  </a:cubicBezTo>
                  <a:lnTo>
                    <a:pt x="281200" y="1148003"/>
                  </a:lnTo>
                  <a:cubicBezTo>
                    <a:pt x="125978" y="1148003"/>
                    <a:pt x="0" y="1022025"/>
                    <a:pt x="0" y="866803"/>
                  </a:cubicBezTo>
                  <a:lnTo>
                    <a:pt x="0" y="281200"/>
                  </a:lnTo>
                  <a:cubicBezTo>
                    <a:pt x="0" y="125978"/>
                    <a:pt x="125978" y="0"/>
                    <a:pt x="281200" y="0"/>
                  </a:cubicBezTo>
                  <a:close/>
                </a:path>
              </a:pathLst>
            </a:custGeom>
            <a:noFill/>
            <a:ln w="30400" cap="flat">
              <a:solidFill>
                <a:srgbClr val="C00000"/>
              </a:solidFill>
              <a:bevel/>
            </a:ln>
          </p:spPr>
        </p:sp>
        <p:sp>
          <p:nvSpPr>
            <p:cNvPr id="9" name="Rectangle">
              <a:extLst>
                <a:ext uri="{FF2B5EF4-FFF2-40B4-BE49-F238E27FC236}">
                  <a16:creationId xmlns:a16="http://schemas.microsoft.com/office/drawing/2014/main" id="{0B298198-4124-4C4E-BE8E-BA83E671CC5C}"/>
                </a:ext>
              </a:extLst>
            </p:cNvPr>
            <p:cNvSpPr/>
            <p:nvPr/>
          </p:nvSpPr>
          <p:spPr>
            <a:xfrm>
              <a:off x="2164894" y="2005154"/>
              <a:ext cx="5279545" cy="1148003"/>
            </a:xfrm>
            <a:custGeom>
              <a:avLst/>
              <a:gdLst>
                <a:gd name="connsiteX0" fmla="*/ 0 w 5279545"/>
                <a:gd name="connsiteY0" fmla="*/ 571555 h 1148003"/>
                <a:gd name="connsiteX1" fmla="*/ 2639776 w 5279545"/>
                <a:gd name="connsiteY1" fmla="*/ 0 h 1148003"/>
                <a:gd name="connsiteX2" fmla="*/ 5279545 w 5279545"/>
                <a:gd name="connsiteY2" fmla="*/ 571555 h 1148003"/>
                <a:gd name="connsiteX3" fmla="*/ 2639776 w 5279545"/>
                <a:gd name="connsiteY3" fmla="*/ 1148003 h 1148003"/>
              </a:gdLst>
              <a:ahLst/>
              <a:cxnLst>
                <a:cxn ang="0">
                  <a:pos x="connsiteX0" y="connsiteY0"/>
                </a:cxn>
                <a:cxn ang="0">
                  <a:pos x="connsiteX1" y="connsiteY1"/>
                </a:cxn>
                <a:cxn ang="0">
                  <a:pos x="connsiteX2" y="connsiteY2"/>
                </a:cxn>
                <a:cxn ang="0">
                  <a:pos x="connsiteX3" y="connsiteY3"/>
                </a:cxn>
              </a:cxnLst>
              <a:rect l="0" t="0" r="0" b="0"/>
              <a:pathLst>
                <a:path w="5279545" h="1148003">
                  <a:moveTo>
                    <a:pt x="281200" y="0"/>
                  </a:moveTo>
                  <a:lnTo>
                    <a:pt x="4998345" y="0"/>
                  </a:lnTo>
                  <a:cubicBezTo>
                    <a:pt x="5153568" y="0"/>
                    <a:pt x="5279545" y="125978"/>
                    <a:pt x="5279545" y="281200"/>
                  </a:cubicBezTo>
                  <a:lnTo>
                    <a:pt x="5279545" y="866803"/>
                  </a:lnTo>
                  <a:cubicBezTo>
                    <a:pt x="5279545" y="1022025"/>
                    <a:pt x="5153568" y="1148003"/>
                    <a:pt x="4998345" y="1148003"/>
                  </a:cubicBezTo>
                  <a:lnTo>
                    <a:pt x="281200" y="1148003"/>
                  </a:lnTo>
                  <a:cubicBezTo>
                    <a:pt x="125978" y="1148003"/>
                    <a:pt x="0" y="1022025"/>
                    <a:pt x="0" y="866803"/>
                  </a:cubicBezTo>
                  <a:lnTo>
                    <a:pt x="0" y="281200"/>
                  </a:lnTo>
                  <a:cubicBezTo>
                    <a:pt x="0" y="125978"/>
                    <a:pt x="125978" y="0"/>
                    <a:pt x="281200" y="0"/>
                  </a:cubicBezTo>
                  <a:close/>
                </a:path>
              </a:pathLst>
            </a:custGeom>
            <a:noFill/>
            <a:ln w="30400" cap="flat">
              <a:solidFill>
                <a:srgbClr val="FFAF00"/>
              </a:solidFill>
              <a:bevel/>
            </a:ln>
          </p:spPr>
        </p:sp>
        <p:sp>
          <p:nvSpPr>
            <p:cNvPr id="10" name="Rectangle">
              <a:extLst>
                <a:ext uri="{FF2B5EF4-FFF2-40B4-BE49-F238E27FC236}">
                  <a16:creationId xmlns:a16="http://schemas.microsoft.com/office/drawing/2014/main" id="{C47F8CEE-D46D-4650-8ECD-23FF6C3FAE26}"/>
                </a:ext>
              </a:extLst>
            </p:cNvPr>
            <p:cNvSpPr/>
            <p:nvPr/>
          </p:nvSpPr>
          <p:spPr>
            <a:xfrm>
              <a:off x="2164894" y="3460681"/>
              <a:ext cx="5279545" cy="1148003"/>
            </a:xfrm>
            <a:custGeom>
              <a:avLst/>
              <a:gdLst>
                <a:gd name="connsiteX0" fmla="*/ 0 w 5279545"/>
                <a:gd name="connsiteY0" fmla="*/ 571555 h 1148003"/>
                <a:gd name="connsiteX1" fmla="*/ 2639776 w 5279545"/>
                <a:gd name="connsiteY1" fmla="*/ 0 h 1148003"/>
                <a:gd name="connsiteX2" fmla="*/ 5279545 w 5279545"/>
                <a:gd name="connsiteY2" fmla="*/ 571555 h 1148003"/>
                <a:gd name="connsiteX3" fmla="*/ 2639776 w 5279545"/>
                <a:gd name="connsiteY3" fmla="*/ 1148003 h 1148003"/>
              </a:gdLst>
              <a:ahLst/>
              <a:cxnLst>
                <a:cxn ang="0">
                  <a:pos x="connsiteX0" y="connsiteY0"/>
                </a:cxn>
                <a:cxn ang="0">
                  <a:pos x="connsiteX1" y="connsiteY1"/>
                </a:cxn>
                <a:cxn ang="0">
                  <a:pos x="connsiteX2" y="connsiteY2"/>
                </a:cxn>
                <a:cxn ang="0">
                  <a:pos x="connsiteX3" y="connsiteY3"/>
                </a:cxn>
              </a:cxnLst>
              <a:rect l="0" t="0" r="0" b="0"/>
              <a:pathLst>
                <a:path w="5279545" h="1148003">
                  <a:moveTo>
                    <a:pt x="281200" y="0"/>
                  </a:moveTo>
                  <a:lnTo>
                    <a:pt x="4998345" y="0"/>
                  </a:lnTo>
                  <a:cubicBezTo>
                    <a:pt x="5153568" y="0"/>
                    <a:pt x="5279545" y="125978"/>
                    <a:pt x="5279545" y="281200"/>
                  </a:cubicBezTo>
                  <a:lnTo>
                    <a:pt x="5279545" y="866803"/>
                  </a:lnTo>
                  <a:cubicBezTo>
                    <a:pt x="5279545" y="1022025"/>
                    <a:pt x="5153568" y="1148003"/>
                    <a:pt x="4998345" y="1148003"/>
                  </a:cubicBezTo>
                  <a:lnTo>
                    <a:pt x="281200" y="1148003"/>
                  </a:lnTo>
                  <a:cubicBezTo>
                    <a:pt x="125978" y="1148003"/>
                    <a:pt x="0" y="1022025"/>
                    <a:pt x="0" y="866803"/>
                  </a:cubicBezTo>
                  <a:lnTo>
                    <a:pt x="0" y="281200"/>
                  </a:lnTo>
                  <a:cubicBezTo>
                    <a:pt x="0" y="125978"/>
                    <a:pt x="125978" y="0"/>
                    <a:pt x="281200" y="0"/>
                  </a:cubicBezTo>
                  <a:close/>
                </a:path>
              </a:pathLst>
            </a:custGeom>
            <a:noFill/>
            <a:ln w="30400" cap="flat">
              <a:solidFill>
                <a:srgbClr val="A200A2"/>
              </a:solidFill>
              <a:bevel/>
            </a:ln>
          </p:spPr>
        </p:sp>
        <p:sp>
          <p:nvSpPr>
            <p:cNvPr id="11" name="Rectangle">
              <a:extLst>
                <a:ext uri="{FF2B5EF4-FFF2-40B4-BE49-F238E27FC236}">
                  <a16:creationId xmlns:a16="http://schemas.microsoft.com/office/drawing/2014/main" id="{755A657D-259A-41F3-B21D-FFECFE0244EC}"/>
                </a:ext>
              </a:extLst>
            </p:cNvPr>
            <p:cNvSpPr/>
            <p:nvPr/>
          </p:nvSpPr>
          <p:spPr>
            <a:xfrm>
              <a:off x="2164894" y="4916207"/>
              <a:ext cx="5279545" cy="1148003"/>
            </a:xfrm>
            <a:custGeom>
              <a:avLst/>
              <a:gdLst>
                <a:gd name="connsiteX0" fmla="*/ 0 w 5279545"/>
                <a:gd name="connsiteY0" fmla="*/ 578315 h 1148003"/>
                <a:gd name="connsiteX1" fmla="*/ 2639776 w 5279545"/>
                <a:gd name="connsiteY1" fmla="*/ 0 h 1148003"/>
                <a:gd name="connsiteX2" fmla="*/ 5279545 w 5279545"/>
                <a:gd name="connsiteY2" fmla="*/ 578315 h 1148003"/>
                <a:gd name="connsiteX3" fmla="*/ 2639776 w 5279545"/>
                <a:gd name="connsiteY3" fmla="*/ 1148003 h 1148003"/>
              </a:gdLst>
              <a:ahLst/>
              <a:cxnLst>
                <a:cxn ang="0">
                  <a:pos x="connsiteX0" y="connsiteY0"/>
                </a:cxn>
                <a:cxn ang="0">
                  <a:pos x="connsiteX1" y="connsiteY1"/>
                </a:cxn>
                <a:cxn ang="0">
                  <a:pos x="connsiteX2" y="connsiteY2"/>
                </a:cxn>
                <a:cxn ang="0">
                  <a:pos x="connsiteX3" y="connsiteY3"/>
                </a:cxn>
              </a:cxnLst>
              <a:rect l="0" t="0" r="0" b="0"/>
              <a:pathLst>
                <a:path w="5279545" h="1148003">
                  <a:moveTo>
                    <a:pt x="281200" y="0"/>
                  </a:moveTo>
                  <a:lnTo>
                    <a:pt x="4998345" y="0"/>
                  </a:lnTo>
                  <a:cubicBezTo>
                    <a:pt x="5153568" y="0"/>
                    <a:pt x="5279545" y="125978"/>
                    <a:pt x="5279545" y="281200"/>
                  </a:cubicBezTo>
                  <a:lnTo>
                    <a:pt x="5279545" y="866803"/>
                  </a:lnTo>
                  <a:cubicBezTo>
                    <a:pt x="5279545" y="1022025"/>
                    <a:pt x="5153568" y="1148003"/>
                    <a:pt x="4998345" y="1148003"/>
                  </a:cubicBezTo>
                  <a:lnTo>
                    <a:pt x="281200" y="1148003"/>
                  </a:lnTo>
                  <a:cubicBezTo>
                    <a:pt x="125978" y="1148003"/>
                    <a:pt x="0" y="1022025"/>
                    <a:pt x="0" y="866803"/>
                  </a:cubicBezTo>
                  <a:lnTo>
                    <a:pt x="0" y="281200"/>
                  </a:lnTo>
                  <a:cubicBezTo>
                    <a:pt x="0" y="125978"/>
                    <a:pt x="125978" y="0"/>
                    <a:pt x="281200" y="0"/>
                  </a:cubicBezTo>
                  <a:close/>
                </a:path>
              </a:pathLst>
            </a:custGeom>
            <a:noFill/>
            <a:ln w="30400" cap="flat">
              <a:solidFill>
                <a:srgbClr val="0000D5"/>
              </a:solidFill>
              <a:bevel/>
            </a:ln>
          </p:spPr>
        </p:sp>
        <p:sp>
          <p:nvSpPr>
            <p:cNvPr id="12" name="任意多边形: 形状 112">
              <a:extLst>
                <a:ext uri="{FF2B5EF4-FFF2-40B4-BE49-F238E27FC236}">
                  <a16:creationId xmlns:a16="http://schemas.microsoft.com/office/drawing/2014/main" id="{CB89DDED-51C5-4FDB-8FA9-03DB39AF19C1}"/>
                </a:ext>
              </a:extLst>
            </p:cNvPr>
            <p:cNvSpPr/>
            <p:nvPr/>
          </p:nvSpPr>
          <p:spPr>
            <a:xfrm>
              <a:off x="1532465" y="901888"/>
              <a:ext cx="960000" cy="432000"/>
            </a:xfrm>
            <a:custGeom>
              <a:avLst/>
              <a:gdLst>
                <a:gd name="connsiteX0" fmla="*/ 0 w 718110"/>
                <a:gd name="connsiteY0" fmla="*/ 215433 h 430866"/>
                <a:gd name="connsiteX1" fmla="*/ 718110 w 718110"/>
                <a:gd name="connsiteY1" fmla="*/ 215433 h 430866"/>
                <a:gd name="connsiteX2" fmla="*/ 359055 w 718110"/>
                <a:gd name="connsiteY2" fmla="*/ 430866 h 430866"/>
                <a:gd name="connsiteX3" fmla="*/ 359055 w 718110"/>
                <a:gd name="connsiteY3" fmla="*/ 0 h 430866"/>
              </a:gdLst>
              <a:ahLst/>
              <a:cxnLst>
                <a:cxn ang="0">
                  <a:pos x="connsiteX0" y="connsiteY0"/>
                </a:cxn>
                <a:cxn ang="0">
                  <a:pos x="connsiteX1" y="connsiteY1"/>
                </a:cxn>
                <a:cxn ang="0">
                  <a:pos x="connsiteX2" y="connsiteY2"/>
                </a:cxn>
                <a:cxn ang="0">
                  <a:pos x="connsiteX3" y="connsiteY3"/>
                </a:cxn>
              </a:cxnLst>
              <a:rect l="l" t="t" r="r" b="b"/>
              <a:pathLst>
                <a:path w="718110" h="430866">
                  <a:moveTo>
                    <a:pt x="0" y="430866"/>
                  </a:moveTo>
                  <a:lnTo>
                    <a:pt x="718110" y="430866"/>
                  </a:lnTo>
                  <a:lnTo>
                    <a:pt x="718110" y="0"/>
                  </a:lnTo>
                  <a:lnTo>
                    <a:pt x="0" y="0"/>
                  </a:lnTo>
                  <a:lnTo>
                    <a:pt x="0" y="430866"/>
                  </a:lnTo>
                  <a:close/>
                </a:path>
              </a:pathLst>
            </a:custGeom>
            <a:solidFill>
              <a:srgbClr val="D50000"/>
            </a:solidFill>
            <a:ln w="30400" cap="sq">
              <a:solidFill>
                <a:srgbClr val="FFFFFF"/>
              </a:solidFill>
              <a:bevel/>
            </a:ln>
          </p:spPr>
          <p:txBody>
            <a:bodyPr wrap="square" lIns="0" tIns="0" rIns="0" bIns="0" rtlCol="0" anchor="ctr"/>
            <a:lstStyle/>
            <a:p>
              <a:pPr algn="ctr">
                <a:lnSpc>
                  <a:spcPct val="120000"/>
                </a:lnSpc>
              </a:pPr>
              <a:r>
                <a:rPr sz="1200" b="1" dirty="0" err="1">
                  <a:solidFill>
                    <a:srgbClr val="FFFFFF"/>
                  </a:solidFill>
                  <a:latin typeface="宋体" panose="02010600030101010101" pitchFamily="2" charset="-122"/>
                  <a:ea typeface="宋体" panose="02010600030101010101" pitchFamily="2" charset="-122"/>
                </a:rPr>
                <a:t>应用层</a:t>
              </a:r>
              <a:endParaRPr sz="1200" b="1" dirty="0">
                <a:solidFill>
                  <a:srgbClr val="FFFFFF"/>
                </a:solidFill>
                <a:latin typeface="宋体" panose="02010600030101010101" pitchFamily="2" charset="-122"/>
                <a:ea typeface="宋体" panose="02010600030101010101" pitchFamily="2" charset="-122"/>
              </a:endParaRPr>
            </a:p>
          </p:txBody>
        </p:sp>
        <p:sp>
          <p:nvSpPr>
            <p:cNvPr id="13" name="任意多边形: 形状 117">
              <a:extLst>
                <a:ext uri="{FF2B5EF4-FFF2-40B4-BE49-F238E27FC236}">
                  <a16:creationId xmlns:a16="http://schemas.microsoft.com/office/drawing/2014/main" id="{DB24F517-2379-4051-81C8-22BF72080C80}"/>
                </a:ext>
              </a:extLst>
            </p:cNvPr>
            <p:cNvSpPr/>
            <p:nvPr/>
          </p:nvSpPr>
          <p:spPr>
            <a:xfrm>
              <a:off x="3589550" y="937888"/>
              <a:ext cx="720000" cy="360000"/>
            </a:xfrm>
            <a:custGeom>
              <a:avLst/>
              <a:gdLst>
                <a:gd name="connsiteX0" fmla="*/ 0 w 861734"/>
                <a:gd name="connsiteY0" fmla="*/ 185901 h 371802"/>
                <a:gd name="connsiteX1" fmla="*/ 861734 w 861734"/>
                <a:gd name="connsiteY1" fmla="*/ 185901 h 371802"/>
                <a:gd name="connsiteX2" fmla="*/ 430866 w 861734"/>
                <a:gd name="connsiteY2" fmla="*/ 371802 h 371802"/>
                <a:gd name="connsiteX3" fmla="*/ 430866 w 861734"/>
                <a:gd name="connsiteY3" fmla="*/ 0 h 371802"/>
              </a:gdLst>
              <a:ahLst/>
              <a:cxnLst>
                <a:cxn ang="0">
                  <a:pos x="connsiteX0" y="connsiteY0"/>
                </a:cxn>
                <a:cxn ang="0">
                  <a:pos x="connsiteX1" y="connsiteY1"/>
                </a:cxn>
                <a:cxn ang="0">
                  <a:pos x="connsiteX2" y="connsiteY2"/>
                </a:cxn>
                <a:cxn ang="0">
                  <a:pos x="connsiteX3" y="connsiteY3"/>
                </a:cxn>
              </a:cxnLst>
              <a:rect l="l" t="t" r="r" b="b"/>
              <a:pathLst>
                <a:path w="861734" h="371802">
                  <a:moveTo>
                    <a:pt x="0" y="371802"/>
                  </a:moveTo>
                  <a:lnTo>
                    <a:pt x="861734" y="371802"/>
                  </a:lnTo>
                  <a:lnTo>
                    <a:pt x="861734" y="0"/>
                  </a:lnTo>
                  <a:lnTo>
                    <a:pt x="0" y="0"/>
                  </a:lnTo>
                  <a:lnTo>
                    <a:pt x="0" y="371802"/>
                  </a:lnTo>
                  <a:close/>
                </a:path>
              </a:pathLst>
            </a:custGeom>
            <a:solidFill>
              <a:srgbClr val="FFFFFF"/>
            </a:solidFill>
            <a:ln w="7600" cap="sq">
              <a:noFill/>
              <a:bevel/>
            </a:ln>
          </p:spPr>
          <p:txBody>
            <a:bodyPr wrap="square" lIns="0" tIns="0" rIns="0" bIns="0" rtlCol="0" anchor="ctr"/>
            <a:lstStyle/>
            <a:p>
              <a:pPr algn="ctr">
                <a:lnSpc>
                  <a:spcPct val="120000"/>
                </a:lnSpc>
              </a:pPr>
              <a:r>
                <a:rPr sz="1200" dirty="0" err="1">
                  <a:solidFill>
                    <a:srgbClr val="000000"/>
                  </a:solidFill>
                  <a:latin typeface="仿宋" panose="02010609060101010101" pitchFamily="49" charset="-122"/>
                  <a:ea typeface="仿宋" panose="02010609060101010101" pitchFamily="49" charset="-122"/>
                </a:rPr>
                <a:t>设施种植</a:t>
              </a:r>
              <a:endParaRPr sz="1200" dirty="0">
                <a:solidFill>
                  <a:srgbClr val="000000"/>
                </a:solidFill>
                <a:latin typeface="仿宋" panose="02010609060101010101" pitchFamily="49" charset="-122"/>
                <a:ea typeface="仿宋" panose="02010609060101010101" pitchFamily="49" charset="-122"/>
              </a:endParaRPr>
            </a:p>
          </p:txBody>
        </p:sp>
        <p:sp>
          <p:nvSpPr>
            <p:cNvPr id="14" name="流程.11">
              <a:extLst>
                <a:ext uri="{FF2B5EF4-FFF2-40B4-BE49-F238E27FC236}">
                  <a16:creationId xmlns:a16="http://schemas.microsoft.com/office/drawing/2014/main" id="{D9501F0A-02D1-40C0-9560-648A3F4F9E11}"/>
                </a:ext>
              </a:extLst>
            </p:cNvPr>
            <p:cNvSpPr/>
            <p:nvPr/>
          </p:nvSpPr>
          <p:spPr>
            <a:xfrm>
              <a:off x="4461068" y="942326"/>
              <a:ext cx="720000" cy="360000"/>
            </a:xfrm>
            <a:custGeom>
              <a:avLst/>
              <a:gdLst>
                <a:gd name="connsiteX0" fmla="*/ 0 w 861734"/>
                <a:gd name="connsiteY0" fmla="*/ 163101 h 326202"/>
                <a:gd name="connsiteX1" fmla="*/ 861734 w 861734"/>
                <a:gd name="connsiteY1" fmla="*/ 163101 h 326202"/>
                <a:gd name="connsiteX2" fmla="*/ 430866 w 861734"/>
                <a:gd name="connsiteY2" fmla="*/ 326202 h 326202"/>
                <a:gd name="connsiteX3" fmla="*/ 430866 w 861734"/>
                <a:gd name="connsiteY3" fmla="*/ 0 h 326202"/>
              </a:gdLst>
              <a:ahLst/>
              <a:cxnLst>
                <a:cxn ang="0">
                  <a:pos x="connsiteX0" y="connsiteY0"/>
                </a:cxn>
                <a:cxn ang="0">
                  <a:pos x="connsiteX1" y="connsiteY1"/>
                </a:cxn>
                <a:cxn ang="0">
                  <a:pos x="connsiteX2" y="connsiteY2"/>
                </a:cxn>
                <a:cxn ang="0">
                  <a:pos x="connsiteX3" y="connsiteY3"/>
                </a:cxn>
              </a:cxnLst>
              <a:rect l="l" t="t" r="r" b="b"/>
              <a:pathLst>
                <a:path w="861734" h="326202">
                  <a:moveTo>
                    <a:pt x="0" y="326202"/>
                  </a:moveTo>
                  <a:lnTo>
                    <a:pt x="861734" y="326202"/>
                  </a:lnTo>
                  <a:lnTo>
                    <a:pt x="861734" y="0"/>
                  </a:lnTo>
                  <a:lnTo>
                    <a:pt x="0" y="0"/>
                  </a:lnTo>
                  <a:lnTo>
                    <a:pt x="0" y="326202"/>
                  </a:lnTo>
                  <a:close/>
                </a:path>
              </a:pathLst>
            </a:custGeom>
            <a:solidFill>
              <a:srgbClr val="FFFFFF"/>
            </a:solidFill>
            <a:ln w="7600" cap="sq">
              <a:noFill/>
              <a:bevel/>
            </a:ln>
          </p:spPr>
          <p:txBody>
            <a:bodyPr wrap="square" lIns="0" tIns="0" rIns="0" bIns="0" rtlCol="0" anchor="ctr"/>
            <a:lstStyle/>
            <a:p>
              <a:pPr algn="ctr">
                <a:lnSpc>
                  <a:spcPct val="120000"/>
                </a:lnSpc>
              </a:pPr>
              <a:r>
                <a:rPr sz="1200" dirty="0" err="1">
                  <a:solidFill>
                    <a:srgbClr val="000000"/>
                  </a:solidFill>
                  <a:latin typeface="仿宋" panose="02010609060101010101" pitchFamily="49" charset="-122"/>
                  <a:ea typeface="仿宋" panose="02010609060101010101" pitchFamily="49" charset="-122"/>
                </a:rPr>
                <a:t>畜禽养殖</a:t>
              </a:r>
              <a:endParaRPr sz="1200" dirty="0">
                <a:solidFill>
                  <a:srgbClr val="000000"/>
                </a:solidFill>
                <a:latin typeface="仿宋" panose="02010609060101010101" pitchFamily="49" charset="-122"/>
                <a:ea typeface="仿宋" panose="02010609060101010101" pitchFamily="49" charset="-122"/>
              </a:endParaRPr>
            </a:p>
          </p:txBody>
        </p:sp>
        <p:sp>
          <p:nvSpPr>
            <p:cNvPr id="15" name="流程.12">
              <a:extLst>
                <a:ext uri="{FF2B5EF4-FFF2-40B4-BE49-F238E27FC236}">
                  <a16:creationId xmlns:a16="http://schemas.microsoft.com/office/drawing/2014/main" id="{56CE32B9-F030-4292-A582-31830937F1CC}"/>
                </a:ext>
              </a:extLst>
            </p:cNvPr>
            <p:cNvSpPr/>
            <p:nvPr/>
          </p:nvSpPr>
          <p:spPr>
            <a:xfrm>
              <a:off x="5330816" y="937888"/>
              <a:ext cx="1277564" cy="360000"/>
            </a:xfrm>
            <a:custGeom>
              <a:avLst/>
              <a:gdLst>
                <a:gd name="connsiteX0" fmla="*/ 0 w 1417856"/>
                <a:gd name="connsiteY0" fmla="*/ 163101 h 326202"/>
                <a:gd name="connsiteX1" fmla="*/ 1417856 w 1417856"/>
                <a:gd name="connsiteY1" fmla="*/ 163101 h 326202"/>
                <a:gd name="connsiteX2" fmla="*/ 708930 w 1417856"/>
                <a:gd name="connsiteY2" fmla="*/ 326202 h 326202"/>
                <a:gd name="connsiteX3" fmla="*/ 708930 w 1417856"/>
                <a:gd name="connsiteY3" fmla="*/ 0 h 326202"/>
              </a:gdLst>
              <a:ahLst/>
              <a:cxnLst>
                <a:cxn ang="0">
                  <a:pos x="connsiteX0" y="connsiteY0"/>
                </a:cxn>
                <a:cxn ang="0">
                  <a:pos x="connsiteX1" y="connsiteY1"/>
                </a:cxn>
                <a:cxn ang="0">
                  <a:pos x="connsiteX2" y="connsiteY2"/>
                </a:cxn>
                <a:cxn ang="0">
                  <a:pos x="connsiteX3" y="connsiteY3"/>
                </a:cxn>
              </a:cxnLst>
              <a:rect l="l" t="t" r="r" b="b"/>
              <a:pathLst>
                <a:path w="1417856" h="326202">
                  <a:moveTo>
                    <a:pt x="0" y="326202"/>
                  </a:moveTo>
                  <a:lnTo>
                    <a:pt x="1417856" y="326202"/>
                  </a:lnTo>
                  <a:lnTo>
                    <a:pt x="1417856" y="0"/>
                  </a:lnTo>
                  <a:lnTo>
                    <a:pt x="0" y="0"/>
                  </a:lnTo>
                  <a:lnTo>
                    <a:pt x="0" y="326202"/>
                  </a:lnTo>
                  <a:close/>
                </a:path>
              </a:pathLst>
            </a:custGeom>
            <a:solidFill>
              <a:srgbClr val="FFFFFF"/>
            </a:solidFill>
            <a:ln w="7600" cap="sq">
              <a:noFill/>
              <a:bevel/>
            </a:ln>
          </p:spPr>
          <p:txBody>
            <a:bodyPr wrap="square" lIns="0" tIns="0" rIns="0" bIns="0" rtlCol="0" anchor="ctr"/>
            <a:lstStyle/>
            <a:p>
              <a:pPr algn="ctr">
                <a:lnSpc>
                  <a:spcPct val="120000"/>
                </a:lnSpc>
              </a:pPr>
              <a:r>
                <a:rPr sz="1200" dirty="0" err="1">
                  <a:solidFill>
                    <a:srgbClr val="000000"/>
                  </a:solidFill>
                  <a:latin typeface="仿宋" panose="02010609060101010101" pitchFamily="49" charset="-122"/>
                  <a:ea typeface="仿宋" panose="02010609060101010101" pitchFamily="49" charset="-122"/>
                </a:rPr>
                <a:t>农产品质量溯源</a:t>
              </a:r>
              <a:endParaRPr sz="1200" dirty="0">
                <a:solidFill>
                  <a:srgbClr val="000000"/>
                </a:solidFill>
                <a:latin typeface="仿宋" panose="02010609060101010101" pitchFamily="49" charset="-122"/>
                <a:ea typeface="仿宋" panose="02010609060101010101" pitchFamily="49" charset="-122"/>
              </a:endParaRPr>
            </a:p>
          </p:txBody>
        </p:sp>
        <p:sp>
          <p:nvSpPr>
            <p:cNvPr id="16" name="任意多边形: 形状 124">
              <a:extLst>
                <a:ext uri="{FF2B5EF4-FFF2-40B4-BE49-F238E27FC236}">
                  <a16:creationId xmlns:a16="http://schemas.microsoft.com/office/drawing/2014/main" id="{8372B36A-B19E-4F4C-908A-EA5102FF00EA}"/>
                </a:ext>
              </a:extLst>
            </p:cNvPr>
            <p:cNvSpPr/>
            <p:nvPr/>
          </p:nvSpPr>
          <p:spPr>
            <a:xfrm>
              <a:off x="6758128" y="937888"/>
              <a:ext cx="432000" cy="360000"/>
            </a:xfrm>
            <a:custGeom>
              <a:avLst/>
              <a:gdLst>
                <a:gd name="connsiteX0" fmla="*/ 0 w 480336"/>
                <a:gd name="connsiteY0" fmla="*/ 144101 h 288202"/>
                <a:gd name="connsiteX1" fmla="*/ 480336 w 480336"/>
                <a:gd name="connsiteY1" fmla="*/ 144101 h 288202"/>
                <a:gd name="connsiteX2" fmla="*/ 240168 w 480336"/>
                <a:gd name="connsiteY2" fmla="*/ 288202 h 288202"/>
                <a:gd name="connsiteX3" fmla="*/ 240168 w 480336"/>
                <a:gd name="connsiteY3" fmla="*/ 0 h 288202"/>
              </a:gdLst>
              <a:ahLst/>
              <a:cxnLst>
                <a:cxn ang="0">
                  <a:pos x="connsiteX0" y="connsiteY0"/>
                </a:cxn>
                <a:cxn ang="0">
                  <a:pos x="connsiteX1" y="connsiteY1"/>
                </a:cxn>
                <a:cxn ang="0">
                  <a:pos x="connsiteX2" y="connsiteY2"/>
                </a:cxn>
                <a:cxn ang="0">
                  <a:pos x="connsiteX3" y="connsiteY3"/>
                </a:cxn>
              </a:cxnLst>
              <a:rect l="l" t="t" r="r" b="b"/>
              <a:pathLst>
                <a:path w="480336" h="288202">
                  <a:moveTo>
                    <a:pt x="0" y="288202"/>
                  </a:moveTo>
                  <a:lnTo>
                    <a:pt x="480336" y="288202"/>
                  </a:lnTo>
                  <a:lnTo>
                    <a:pt x="480336" y="0"/>
                  </a:lnTo>
                  <a:lnTo>
                    <a:pt x="0" y="0"/>
                  </a:lnTo>
                  <a:lnTo>
                    <a:pt x="0" y="288202"/>
                  </a:lnTo>
                  <a:close/>
                </a:path>
              </a:pathLst>
            </a:custGeom>
            <a:noFill/>
            <a:ln w="7600" cap="sq">
              <a:noFill/>
              <a:bevel/>
            </a:ln>
          </p:spPr>
          <p:txBody>
            <a:bodyPr wrap="square" lIns="0" tIns="0" rIns="0" bIns="0" rtlCol="0" anchor="ctr"/>
            <a:lstStyle/>
            <a:p>
              <a:pPr algn="ctr">
                <a:lnSpc>
                  <a:spcPct val="120000"/>
                </a:lnSpc>
              </a:pPr>
              <a:r>
                <a:rPr sz="1000" dirty="0">
                  <a:solidFill>
                    <a:srgbClr val="000000"/>
                  </a:solidFill>
                  <a:latin typeface="仿宋" panose="02010609060101010101" pitchFamily="49" charset="-122"/>
                  <a:ea typeface="仿宋" panose="02010609060101010101" pitchFamily="49" charset="-122"/>
                </a:rPr>
                <a:t>……</a:t>
              </a:r>
            </a:p>
          </p:txBody>
        </p:sp>
        <p:sp>
          <p:nvSpPr>
            <p:cNvPr id="17" name="流程.27">
              <a:extLst>
                <a:ext uri="{FF2B5EF4-FFF2-40B4-BE49-F238E27FC236}">
                  <a16:creationId xmlns:a16="http://schemas.microsoft.com/office/drawing/2014/main" id="{EF107E61-8469-4E3B-A156-37301CA5CA01}"/>
                </a:ext>
              </a:extLst>
            </p:cNvPr>
            <p:cNvSpPr/>
            <p:nvPr/>
          </p:nvSpPr>
          <p:spPr>
            <a:xfrm>
              <a:off x="1532465" y="2362639"/>
              <a:ext cx="960000" cy="432000"/>
            </a:xfrm>
            <a:custGeom>
              <a:avLst/>
              <a:gdLst>
                <a:gd name="connsiteX0" fmla="*/ 0 w 718110"/>
                <a:gd name="connsiteY0" fmla="*/ 215433 h 430866"/>
                <a:gd name="connsiteX1" fmla="*/ 718110 w 718110"/>
                <a:gd name="connsiteY1" fmla="*/ 215433 h 430866"/>
                <a:gd name="connsiteX2" fmla="*/ 359055 w 718110"/>
                <a:gd name="connsiteY2" fmla="*/ 430866 h 430866"/>
                <a:gd name="connsiteX3" fmla="*/ 359055 w 718110"/>
                <a:gd name="connsiteY3" fmla="*/ 0 h 430866"/>
              </a:gdLst>
              <a:ahLst/>
              <a:cxnLst>
                <a:cxn ang="0">
                  <a:pos x="connsiteX0" y="connsiteY0"/>
                </a:cxn>
                <a:cxn ang="0">
                  <a:pos x="connsiteX1" y="connsiteY1"/>
                </a:cxn>
                <a:cxn ang="0">
                  <a:pos x="connsiteX2" y="connsiteY2"/>
                </a:cxn>
                <a:cxn ang="0">
                  <a:pos x="connsiteX3" y="connsiteY3"/>
                </a:cxn>
              </a:cxnLst>
              <a:rect l="l" t="t" r="r" b="b"/>
              <a:pathLst>
                <a:path w="718110" h="430866">
                  <a:moveTo>
                    <a:pt x="0" y="430866"/>
                  </a:moveTo>
                  <a:lnTo>
                    <a:pt x="718110" y="430866"/>
                  </a:lnTo>
                  <a:lnTo>
                    <a:pt x="718110" y="0"/>
                  </a:lnTo>
                  <a:lnTo>
                    <a:pt x="0" y="0"/>
                  </a:lnTo>
                  <a:lnTo>
                    <a:pt x="0" y="430866"/>
                  </a:lnTo>
                  <a:close/>
                </a:path>
              </a:pathLst>
            </a:custGeom>
            <a:solidFill>
              <a:srgbClr val="FFAF00"/>
            </a:solidFill>
            <a:ln w="30400" cap="sq">
              <a:solidFill>
                <a:srgbClr val="FFFFFF"/>
              </a:solidFill>
              <a:bevel/>
            </a:ln>
          </p:spPr>
          <p:txBody>
            <a:bodyPr wrap="square" lIns="0" tIns="0" rIns="0" bIns="0" rtlCol="0" anchor="ctr"/>
            <a:lstStyle/>
            <a:p>
              <a:pPr algn="ctr">
                <a:lnSpc>
                  <a:spcPct val="120000"/>
                </a:lnSpc>
              </a:pPr>
              <a:r>
                <a:rPr sz="1200" b="1" dirty="0" err="1">
                  <a:solidFill>
                    <a:srgbClr val="FFFFFF"/>
                  </a:solidFill>
                  <a:latin typeface="宋体" panose="02010600030101010101" pitchFamily="2" charset="-122"/>
                  <a:ea typeface="宋体" panose="02010600030101010101" pitchFamily="2" charset="-122"/>
                </a:rPr>
                <a:t>处理层</a:t>
              </a:r>
              <a:endParaRPr sz="1200" b="1" dirty="0">
                <a:solidFill>
                  <a:srgbClr val="FFFFFF"/>
                </a:solidFill>
                <a:latin typeface="宋体" panose="02010600030101010101" pitchFamily="2" charset="-122"/>
                <a:ea typeface="宋体" panose="02010600030101010101" pitchFamily="2" charset="-122"/>
              </a:endParaRPr>
            </a:p>
          </p:txBody>
        </p:sp>
        <p:sp>
          <p:nvSpPr>
            <p:cNvPr id="18" name="流程.33">
              <a:extLst>
                <a:ext uri="{FF2B5EF4-FFF2-40B4-BE49-F238E27FC236}">
                  <a16:creationId xmlns:a16="http://schemas.microsoft.com/office/drawing/2014/main" id="{540E3456-3189-4659-BCC6-6E6D5DF9CA6A}"/>
                </a:ext>
              </a:extLst>
            </p:cNvPr>
            <p:cNvSpPr/>
            <p:nvPr/>
          </p:nvSpPr>
          <p:spPr>
            <a:xfrm>
              <a:off x="2665610" y="2399155"/>
              <a:ext cx="576000" cy="360000"/>
            </a:xfrm>
            <a:custGeom>
              <a:avLst/>
              <a:gdLst>
                <a:gd name="connsiteX0" fmla="*/ 0 w 861734"/>
                <a:gd name="connsiteY0" fmla="*/ 169624 h 339247"/>
                <a:gd name="connsiteX1" fmla="*/ 861734 w 861734"/>
                <a:gd name="connsiteY1" fmla="*/ 169624 h 339247"/>
                <a:gd name="connsiteX2" fmla="*/ 430866 w 861734"/>
                <a:gd name="connsiteY2" fmla="*/ 339247 h 339247"/>
                <a:gd name="connsiteX3" fmla="*/ 430866 w 861734"/>
                <a:gd name="connsiteY3" fmla="*/ 0 h 339247"/>
              </a:gdLst>
              <a:ahLst/>
              <a:cxnLst>
                <a:cxn ang="0">
                  <a:pos x="connsiteX0" y="connsiteY0"/>
                </a:cxn>
                <a:cxn ang="0">
                  <a:pos x="connsiteX1" y="connsiteY1"/>
                </a:cxn>
                <a:cxn ang="0">
                  <a:pos x="connsiteX2" y="connsiteY2"/>
                </a:cxn>
                <a:cxn ang="0">
                  <a:pos x="connsiteX3" y="connsiteY3"/>
                </a:cxn>
              </a:cxnLst>
              <a:rect l="l" t="t" r="r" b="b"/>
              <a:pathLst>
                <a:path w="861734" h="339247">
                  <a:moveTo>
                    <a:pt x="0" y="339247"/>
                  </a:moveTo>
                  <a:lnTo>
                    <a:pt x="861734" y="339247"/>
                  </a:lnTo>
                  <a:lnTo>
                    <a:pt x="861734" y="0"/>
                  </a:lnTo>
                  <a:lnTo>
                    <a:pt x="0" y="0"/>
                  </a:lnTo>
                  <a:lnTo>
                    <a:pt x="0" y="339247"/>
                  </a:lnTo>
                  <a:close/>
                </a:path>
              </a:pathLst>
            </a:custGeom>
            <a:solidFill>
              <a:srgbClr val="FFFFFF"/>
            </a:solidFill>
            <a:ln w="7600" cap="sq">
              <a:noFill/>
              <a:bevel/>
            </a:ln>
          </p:spPr>
          <p:txBody>
            <a:bodyPr wrap="square" lIns="0" tIns="0" rIns="0" bIns="0" rtlCol="0" anchor="ctr"/>
            <a:lstStyle/>
            <a:p>
              <a:pPr algn="ctr">
                <a:lnSpc>
                  <a:spcPct val="120000"/>
                </a:lnSpc>
              </a:pPr>
              <a:r>
                <a:rPr sz="1200" dirty="0" err="1">
                  <a:solidFill>
                    <a:srgbClr val="000000"/>
                  </a:solidFill>
                  <a:latin typeface="仿宋" panose="02010609060101010101" pitchFamily="49" charset="-122"/>
                  <a:ea typeface="仿宋" panose="02010609060101010101" pitchFamily="49" charset="-122"/>
                </a:rPr>
                <a:t>云计算</a:t>
              </a:r>
              <a:endParaRPr sz="1200" dirty="0">
                <a:solidFill>
                  <a:srgbClr val="000000"/>
                </a:solidFill>
                <a:latin typeface="仿宋" panose="02010609060101010101" pitchFamily="49" charset="-122"/>
                <a:ea typeface="仿宋" panose="02010609060101010101" pitchFamily="49" charset="-122"/>
              </a:endParaRPr>
            </a:p>
          </p:txBody>
        </p:sp>
        <p:sp>
          <p:nvSpPr>
            <p:cNvPr id="19" name="流程.34">
              <a:extLst>
                <a:ext uri="{FF2B5EF4-FFF2-40B4-BE49-F238E27FC236}">
                  <a16:creationId xmlns:a16="http://schemas.microsoft.com/office/drawing/2014/main" id="{FA0E2873-BC71-4879-9005-8946FD019C18}"/>
                </a:ext>
              </a:extLst>
            </p:cNvPr>
            <p:cNvSpPr/>
            <p:nvPr/>
          </p:nvSpPr>
          <p:spPr>
            <a:xfrm>
              <a:off x="3336312" y="2399155"/>
              <a:ext cx="720000" cy="360000"/>
            </a:xfrm>
            <a:custGeom>
              <a:avLst/>
              <a:gdLst>
                <a:gd name="connsiteX0" fmla="*/ 0 w 861734"/>
                <a:gd name="connsiteY0" fmla="*/ 162024 h 324047"/>
                <a:gd name="connsiteX1" fmla="*/ 861734 w 861734"/>
                <a:gd name="connsiteY1" fmla="*/ 162024 h 324047"/>
                <a:gd name="connsiteX2" fmla="*/ 430866 w 861734"/>
                <a:gd name="connsiteY2" fmla="*/ 324047 h 324047"/>
                <a:gd name="connsiteX3" fmla="*/ 430866 w 861734"/>
                <a:gd name="connsiteY3" fmla="*/ 0 h 324047"/>
              </a:gdLst>
              <a:ahLst/>
              <a:cxnLst>
                <a:cxn ang="0">
                  <a:pos x="connsiteX0" y="connsiteY0"/>
                </a:cxn>
                <a:cxn ang="0">
                  <a:pos x="connsiteX1" y="connsiteY1"/>
                </a:cxn>
                <a:cxn ang="0">
                  <a:pos x="connsiteX2" y="connsiteY2"/>
                </a:cxn>
                <a:cxn ang="0">
                  <a:pos x="connsiteX3" y="connsiteY3"/>
                </a:cxn>
              </a:cxnLst>
              <a:rect l="l" t="t" r="r" b="b"/>
              <a:pathLst>
                <a:path w="861734" h="324047">
                  <a:moveTo>
                    <a:pt x="0" y="324047"/>
                  </a:moveTo>
                  <a:lnTo>
                    <a:pt x="861734" y="324047"/>
                  </a:lnTo>
                  <a:lnTo>
                    <a:pt x="861734" y="0"/>
                  </a:lnTo>
                  <a:lnTo>
                    <a:pt x="0" y="0"/>
                  </a:lnTo>
                  <a:lnTo>
                    <a:pt x="0" y="324047"/>
                  </a:lnTo>
                  <a:close/>
                </a:path>
              </a:pathLst>
            </a:custGeom>
            <a:solidFill>
              <a:srgbClr val="FFFFFF"/>
            </a:solidFill>
            <a:ln w="7600" cap="sq">
              <a:noFill/>
              <a:bevel/>
            </a:ln>
          </p:spPr>
          <p:txBody>
            <a:bodyPr wrap="square" lIns="0" tIns="0" rIns="0" bIns="0" rtlCol="0" anchor="ctr"/>
            <a:lstStyle/>
            <a:p>
              <a:pPr algn="ctr">
                <a:lnSpc>
                  <a:spcPct val="120000"/>
                </a:lnSpc>
              </a:pPr>
              <a:r>
                <a:rPr sz="1200" dirty="0" err="1">
                  <a:solidFill>
                    <a:srgbClr val="000000"/>
                  </a:solidFill>
                  <a:latin typeface="仿宋" panose="02010609060101010101" pitchFamily="49" charset="-122"/>
                  <a:ea typeface="仿宋" panose="02010609060101010101" pitchFamily="49" charset="-122"/>
                </a:rPr>
                <a:t>数据挖掘</a:t>
              </a:r>
              <a:endParaRPr sz="1200" dirty="0">
                <a:solidFill>
                  <a:srgbClr val="000000"/>
                </a:solidFill>
                <a:latin typeface="仿宋" panose="02010609060101010101" pitchFamily="49" charset="-122"/>
                <a:ea typeface="仿宋" panose="02010609060101010101" pitchFamily="49" charset="-122"/>
              </a:endParaRPr>
            </a:p>
          </p:txBody>
        </p:sp>
        <p:sp>
          <p:nvSpPr>
            <p:cNvPr id="20" name="流程.35">
              <a:extLst>
                <a:ext uri="{FF2B5EF4-FFF2-40B4-BE49-F238E27FC236}">
                  <a16:creationId xmlns:a16="http://schemas.microsoft.com/office/drawing/2014/main" id="{54660914-12C2-4204-9ADC-4C0C6999E901}"/>
                </a:ext>
              </a:extLst>
            </p:cNvPr>
            <p:cNvSpPr/>
            <p:nvPr/>
          </p:nvSpPr>
          <p:spPr>
            <a:xfrm>
              <a:off x="4155080" y="2399155"/>
              <a:ext cx="720000" cy="360000"/>
            </a:xfrm>
            <a:custGeom>
              <a:avLst/>
              <a:gdLst>
                <a:gd name="connsiteX0" fmla="*/ 0 w 861734"/>
                <a:gd name="connsiteY0" fmla="*/ 162024 h 324047"/>
                <a:gd name="connsiteX1" fmla="*/ 861734 w 861734"/>
                <a:gd name="connsiteY1" fmla="*/ 162024 h 324047"/>
                <a:gd name="connsiteX2" fmla="*/ 430866 w 861734"/>
                <a:gd name="connsiteY2" fmla="*/ 324047 h 324047"/>
                <a:gd name="connsiteX3" fmla="*/ 430866 w 861734"/>
                <a:gd name="connsiteY3" fmla="*/ 0 h 324047"/>
              </a:gdLst>
              <a:ahLst/>
              <a:cxnLst>
                <a:cxn ang="0">
                  <a:pos x="connsiteX0" y="connsiteY0"/>
                </a:cxn>
                <a:cxn ang="0">
                  <a:pos x="connsiteX1" y="connsiteY1"/>
                </a:cxn>
                <a:cxn ang="0">
                  <a:pos x="connsiteX2" y="connsiteY2"/>
                </a:cxn>
                <a:cxn ang="0">
                  <a:pos x="connsiteX3" y="connsiteY3"/>
                </a:cxn>
              </a:cxnLst>
              <a:rect l="l" t="t" r="r" b="b"/>
              <a:pathLst>
                <a:path w="861734" h="324047">
                  <a:moveTo>
                    <a:pt x="0" y="324047"/>
                  </a:moveTo>
                  <a:lnTo>
                    <a:pt x="861734" y="324047"/>
                  </a:lnTo>
                  <a:lnTo>
                    <a:pt x="861734" y="0"/>
                  </a:lnTo>
                  <a:lnTo>
                    <a:pt x="0" y="0"/>
                  </a:lnTo>
                  <a:lnTo>
                    <a:pt x="0" y="324047"/>
                  </a:lnTo>
                  <a:close/>
                </a:path>
              </a:pathLst>
            </a:custGeom>
            <a:solidFill>
              <a:srgbClr val="FFFFFF"/>
            </a:solidFill>
            <a:ln w="7600" cap="sq">
              <a:noFill/>
              <a:bevel/>
            </a:ln>
          </p:spPr>
          <p:txBody>
            <a:bodyPr wrap="square" lIns="0" tIns="0" rIns="0" bIns="0" rtlCol="0" anchor="ctr"/>
            <a:lstStyle/>
            <a:p>
              <a:pPr algn="ctr">
                <a:lnSpc>
                  <a:spcPct val="120000"/>
                </a:lnSpc>
              </a:pPr>
              <a:r>
                <a:rPr sz="1200" dirty="0" err="1">
                  <a:solidFill>
                    <a:srgbClr val="000000"/>
                  </a:solidFill>
                  <a:latin typeface="仿宋" panose="02010609060101010101" pitchFamily="49" charset="-122"/>
                  <a:ea typeface="仿宋" panose="02010609060101010101" pitchFamily="49" charset="-122"/>
                </a:rPr>
                <a:t>模式识别</a:t>
              </a:r>
              <a:endParaRPr sz="1200" dirty="0">
                <a:solidFill>
                  <a:srgbClr val="000000"/>
                </a:solidFill>
                <a:latin typeface="仿宋" panose="02010609060101010101" pitchFamily="49" charset="-122"/>
                <a:ea typeface="仿宋" panose="02010609060101010101" pitchFamily="49" charset="-122"/>
              </a:endParaRPr>
            </a:p>
          </p:txBody>
        </p:sp>
        <p:sp>
          <p:nvSpPr>
            <p:cNvPr id="21" name="流程.36">
              <a:extLst>
                <a:ext uri="{FF2B5EF4-FFF2-40B4-BE49-F238E27FC236}">
                  <a16:creationId xmlns:a16="http://schemas.microsoft.com/office/drawing/2014/main" id="{1A52C3C4-2B84-434F-9A9A-24AB91205B11}"/>
                </a:ext>
              </a:extLst>
            </p:cNvPr>
            <p:cNvSpPr/>
            <p:nvPr/>
          </p:nvSpPr>
          <p:spPr>
            <a:xfrm>
              <a:off x="4973848" y="2399155"/>
              <a:ext cx="720000" cy="360000"/>
            </a:xfrm>
            <a:custGeom>
              <a:avLst/>
              <a:gdLst>
                <a:gd name="connsiteX0" fmla="*/ 0 w 574489"/>
                <a:gd name="connsiteY0" fmla="*/ 150624 h 301247"/>
                <a:gd name="connsiteX1" fmla="*/ 574489 w 574489"/>
                <a:gd name="connsiteY1" fmla="*/ 150624 h 301247"/>
                <a:gd name="connsiteX2" fmla="*/ 287244 w 574489"/>
                <a:gd name="connsiteY2" fmla="*/ 301247 h 301247"/>
                <a:gd name="connsiteX3" fmla="*/ 287244 w 574489"/>
                <a:gd name="connsiteY3" fmla="*/ 0 h 301247"/>
              </a:gdLst>
              <a:ahLst/>
              <a:cxnLst>
                <a:cxn ang="0">
                  <a:pos x="connsiteX0" y="connsiteY0"/>
                </a:cxn>
                <a:cxn ang="0">
                  <a:pos x="connsiteX1" y="connsiteY1"/>
                </a:cxn>
                <a:cxn ang="0">
                  <a:pos x="connsiteX2" y="connsiteY2"/>
                </a:cxn>
                <a:cxn ang="0">
                  <a:pos x="connsiteX3" y="connsiteY3"/>
                </a:cxn>
              </a:cxnLst>
              <a:rect l="l" t="t" r="r" b="b"/>
              <a:pathLst>
                <a:path w="574489" h="301247">
                  <a:moveTo>
                    <a:pt x="0" y="301247"/>
                  </a:moveTo>
                  <a:lnTo>
                    <a:pt x="574489" y="301247"/>
                  </a:lnTo>
                  <a:lnTo>
                    <a:pt x="574489" y="0"/>
                  </a:lnTo>
                  <a:lnTo>
                    <a:pt x="0" y="0"/>
                  </a:lnTo>
                  <a:lnTo>
                    <a:pt x="0" y="301247"/>
                  </a:lnTo>
                  <a:close/>
                </a:path>
              </a:pathLst>
            </a:custGeom>
            <a:solidFill>
              <a:srgbClr val="FFFFFF"/>
            </a:solidFill>
            <a:ln w="7600" cap="sq">
              <a:noFill/>
              <a:bevel/>
            </a:ln>
          </p:spPr>
          <p:txBody>
            <a:bodyPr wrap="square" lIns="0" tIns="0" rIns="0" bIns="0" rtlCol="0" anchor="ctr"/>
            <a:lstStyle/>
            <a:p>
              <a:pPr algn="ctr">
                <a:lnSpc>
                  <a:spcPct val="120000"/>
                </a:lnSpc>
              </a:pPr>
              <a:r>
                <a:rPr lang="zh-CN" altLang="en-US" sz="1200" dirty="0">
                  <a:solidFill>
                    <a:srgbClr val="000000"/>
                  </a:solidFill>
                  <a:latin typeface="仿宋" panose="02010609060101010101" pitchFamily="49" charset="-122"/>
                  <a:ea typeface="仿宋" panose="02010609060101010101" pitchFamily="49" charset="-122"/>
                </a:rPr>
                <a:t>预测</a:t>
              </a:r>
              <a:r>
                <a:rPr sz="1200" dirty="0" err="1">
                  <a:solidFill>
                    <a:srgbClr val="000000"/>
                  </a:solidFill>
                  <a:latin typeface="仿宋" panose="02010609060101010101" pitchFamily="49" charset="-122"/>
                  <a:ea typeface="仿宋" panose="02010609060101010101" pitchFamily="49" charset="-122"/>
                </a:rPr>
                <a:t>预警</a:t>
              </a:r>
              <a:endParaRPr sz="1200" dirty="0">
                <a:solidFill>
                  <a:srgbClr val="000000"/>
                </a:solidFill>
                <a:latin typeface="仿宋" panose="02010609060101010101" pitchFamily="49" charset="-122"/>
                <a:ea typeface="仿宋" panose="02010609060101010101" pitchFamily="49" charset="-122"/>
              </a:endParaRPr>
            </a:p>
          </p:txBody>
        </p:sp>
        <p:sp>
          <p:nvSpPr>
            <p:cNvPr id="22" name="流程.38">
              <a:extLst>
                <a:ext uri="{FF2B5EF4-FFF2-40B4-BE49-F238E27FC236}">
                  <a16:creationId xmlns:a16="http://schemas.microsoft.com/office/drawing/2014/main" id="{349B053B-6C61-4566-8EAE-B8E768F8167B}"/>
                </a:ext>
              </a:extLst>
            </p:cNvPr>
            <p:cNvSpPr/>
            <p:nvPr/>
          </p:nvSpPr>
          <p:spPr>
            <a:xfrm>
              <a:off x="5792616" y="2397035"/>
              <a:ext cx="720000" cy="360000"/>
            </a:xfrm>
            <a:custGeom>
              <a:avLst/>
              <a:gdLst>
                <a:gd name="connsiteX0" fmla="*/ 0 w 574489"/>
                <a:gd name="connsiteY0" fmla="*/ 150624 h 301247"/>
                <a:gd name="connsiteX1" fmla="*/ 574489 w 574489"/>
                <a:gd name="connsiteY1" fmla="*/ 150624 h 301247"/>
                <a:gd name="connsiteX2" fmla="*/ 287244 w 574489"/>
                <a:gd name="connsiteY2" fmla="*/ 301247 h 301247"/>
                <a:gd name="connsiteX3" fmla="*/ 287244 w 574489"/>
                <a:gd name="connsiteY3" fmla="*/ 0 h 301247"/>
              </a:gdLst>
              <a:ahLst/>
              <a:cxnLst>
                <a:cxn ang="0">
                  <a:pos x="connsiteX0" y="connsiteY0"/>
                </a:cxn>
                <a:cxn ang="0">
                  <a:pos x="connsiteX1" y="connsiteY1"/>
                </a:cxn>
                <a:cxn ang="0">
                  <a:pos x="connsiteX2" y="connsiteY2"/>
                </a:cxn>
                <a:cxn ang="0">
                  <a:pos x="connsiteX3" y="connsiteY3"/>
                </a:cxn>
              </a:cxnLst>
              <a:rect l="l" t="t" r="r" b="b"/>
              <a:pathLst>
                <a:path w="574489" h="301247">
                  <a:moveTo>
                    <a:pt x="0" y="301247"/>
                  </a:moveTo>
                  <a:lnTo>
                    <a:pt x="574489" y="301247"/>
                  </a:lnTo>
                  <a:lnTo>
                    <a:pt x="574489" y="0"/>
                  </a:lnTo>
                  <a:lnTo>
                    <a:pt x="0" y="0"/>
                  </a:lnTo>
                  <a:lnTo>
                    <a:pt x="0" y="301247"/>
                  </a:lnTo>
                  <a:close/>
                </a:path>
              </a:pathLst>
            </a:custGeom>
            <a:solidFill>
              <a:srgbClr val="FFFFFF"/>
            </a:solidFill>
            <a:ln w="7600" cap="sq">
              <a:noFill/>
              <a:bevel/>
            </a:ln>
          </p:spPr>
          <p:txBody>
            <a:bodyPr wrap="square" lIns="0" tIns="0" rIns="0" bIns="0" rtlCol="0" anchor="ctr"/>
            <a:lstStyle/>
            <a:p>
              <a:pPr algn="ctr">
                <a:lnSpc>
                  <a:spcPct val="120000"/>
                </a:lnSpc>
              </a:pPr>
              <a:r>
                <a:rPr lang="zh-CN" altLang="en-US" sz="1200" dirty="0">
                  <a:solidFill>
                    <a:srgbClr val="000000"/>
                  </a:solidFill>
                  <a:latin typeface="仿宋" panose="02010609060101010101" pitchFamily="49" charset="-122"/>
                  <a:ea typeface="仿宋" panose="02010609060101010101" pitchFamily="49" charset="-122"/>
                </a:rPr>
                <a:t>智能</a:t>
              </a:r>
              <a:r>
                <a:rPr sz="1200" dirty="0" err="1">
                  <a:solidFill>
                    <a:srgbClr val="000000"/>
                  </a:solidFill>
                  <a:latin typeface="仿宋" panose="02010609060101010101" pitchFamily="49" charset="-122"/>
                  <a:ea typeface="仿宋" panose="02010609060101010101" pitchFamily="49" charset="-122"/>
                </a:rPr>
                <a:t>决策</a:t>
              </a:r>
              <a:endParaRPr sz="1200" dirty="0">
                <a:solidFill>
                  <a:srgbClr val="000000"/>
                </a:solidFill>
                <a:latin typeface="仿宋" panose="02010609060101010101" pitchFamily="49" charset="-122"/>
                <a:ea typeface="仿宋" panose="02010609060101010101" pitchFamily="49" charset="-122"/>
              </a:endParaRPr>
            </a:p>
          </p:txBody>
        </p:sp>
        <p:sp>
          <p:nvSpPr>
            <p:cNvPr id="23" name="流程.39">
              <a:extLst>
                <a:ext uri="{FF2B5EF4-FFF2-40B4-BE49-F238E27FC236}">
                  <a16:creationId xmlns:a16="http://schemas.microsoft.com/office/drawing/2014/main" id="{E04A4FDD-4ADC-4192-ABE2-FE5D78427B63}"/>
                </a:ext>
              </a:extLst>
            </p:cNvPr>
            <p:cNvSpPr/>
            <p:nvPr/>
          </p:nvSpPr>
          <p:spPr>
            <a:xfrm>
              <a:off x="6751318" y="2397035"/>
              <a:ext cx="432000" cy="360000"/>
            </a:xfrm>
            <a:custGeom>
              <a:avLst/>
              <a:gdLst>
                <a:gd name="connsiteX0" fmla="*/ 0 w 565413"/>
                <a:gd name="connsiteY0" fmla="*/ 169624 h 339247"/>
                <a:gd name="connsiteX1" fmla="*/ 565413 w 565413"/>
                <a:gd name="connsiteY1" fmla="*/ 169624 h 339247"/>
                <a:gd name="connsiteX2" fmla="*/ 282706 w 565413"/>
                <a:gd name="connsiteY2" fmla="*/ 339247 h 339247"/>
                <a:gd name="connsiteX3" fmla="*/ 282706 w 565413"/>
                <a:gd name="connsiteY3" fmla="*/ 0 h 339247"/>
              </a:gdLst>
              <a:ahLst/>
              <a:cxnLst>
                <a:cxn ang="0">
                  <a:pos x="connsiteX0" y="connsiteY0"/>
                </a:cxn>
                <a:cxn ang="0">
                  <a:pos x="connsiteX1" y="connsiteY1"/>
                </a:cxn>
                <a:cxn ang="0">
                  <a:pos x="connsiteX2" y="connsiteY2"/>
                </a:cxn>
                <a:cxn ang="0">
                  <a:pos x="connsiteX3" y="connsiteY3"/>
                </a:cxn>
              </a:cxnLst>
              <a:rect l="l" t="t" r="r" b="b"/>
              <a:pathLst>
                <a:path w="565413" h="339247">
                  <a:moveTo>
                    <a:pt x="0" y="339247"/>
                  </a:moveTo>
                  <a:lnTo>
                    <a:pt x="565413" y="339247"/>
                  </a:lnTo>
                  <a:lnTo>
                    <a:pt x="565413" y="0"/>
                  </a:lnTo>
                  <a:lnTo>
                    <a:pt x="0" y="0"/>
                  </a:lnTo>
                  <a:lnTo>
                    <a:pt x="0" y="339247"/>
                  </a:lnTo>
                  <a:close/>
                </a:path>
              </a:pathLst>
            </a:custGeom>
            <a:noFill/>
            <a:ln w="7600" cap="sq">
              <a:noFill/>
              <a:bevel/>
            </a:ln>
          </p:spPr>
          <p:txBody>
            <a:bodyPr wrap="square" lIns="0" tIns="0" rIns="0" bIns="0" rtlCol="0" anchor="ctr"/>
            <a:lstStyle/>
            <a:p>
              <a:pPr algn="ctr">
                <a:lnSpc>
                  <a:spcPct val="120000"/>
                </a:lnSpc>
              </a:pPr>
              <a:r>
                <a:rPr sz="1000" dirty="0">
                  <a:solidFill>
                    <a:srgbClr val="000000"/>
                  </a:solidFill>
                  <a:latin typeface="仿宋" panose="02010609060101010101" pitchFamily="49" charset="-122"/>
                  <a:ea typeface="仿宋" panose="02010609060101010101" pitchFamily="49" charset="-122"/>
                </a:rPr>
                <a:t>……</a:t>
              </a:r>
            </a:p>
          </p:txBody>
        </p:sp>
        <p:sp>
          <p:nvSpPr>
            <p:cNvPr id="24" name="流程.41">
              <a:extLst>
                <a:ext uri="{FF2B5EF4-FFF2-40B4-BE49-F238E27FC236}">
                  <a16:creationId xmlns:a16="http://schemas.microsoft.com/office/drawing/2014/main" id="{A7C9DFC5-9B28-4FC9-A65D-8506BFABFE8C}"/>
                </a:ext>
              </a:extLst>
            </p:cNvPr>
            <p:cNvSpPr/>
            <p:nvPr/>
          </p:nvSpPr>
          <p:spPr>
            <a:xfrm>
              <a:off x="1532465" y="3818682"/>
              <a:ext cx="960000" cy="432000"/>
            </a:xfrm>
            <a:custGeom>
              <a:avLst/>
              <a:gdLst>
                <a:gd name="connsiteX0" fmla="*/ 0 w 718110"/>
                <a:gd name="connsiteY0" fmla="*/ 215433 h 430866"/>
                <a:gd name="connsiteX1" fmla="*/ 718110 w 718110"/>
                <a:gd name="connsiteY1" fmla="*/ 215433 h 430866"/>
                <a:gd name="connsiteX2" fmla="*/ 359055 w 718110"/>
                <a:gd name="connsiteY2" fmla="*/ 430866 h 430866"/>
                <a:gd name="connsiteX3" fmla="*/ 359055 w 718110"/>
                <a:gd name="connsiteY3" fmla="*/ 0 h 430866"/>
              </a:gdLst>
              <a:ahLst/>
              <a:cxnLst>
                <a:cxn ang="0">
                  <a:pos x="connsiteX0" y="connsiteY0"/>
                </a:cxn>
                <a:cxn ang="0">
                  <a:pos x="connsiteX1" y="connsiteY1"/>
                </a:cxn>
                <a:cxn ang="0">
                  <a:pos x="connsiteX2" y="connsiteY2"/>
                </a:cxn>
                <a:cxn ang="0">
                  <a:pos x="connsiteX3" y="connsiteY3"/>
                </a:cxn>
              </a:cxnLst>
              <a:rect l="l" t="t" r="r" b="b"/>
              <a:pathLst>
                <a:path w="718110" h="430866">
                  <a:moveTo>
                    <a:pt x="0" y="430866"/>
                  </a:moveTo>
                  <a:lnTo>
                    <a:pt x="718110" y="430866"/>
                  </a:lnTo>
                  <a:lnTo>
                    <a:pt x="718110" y="0"/>
                  </a:lnTo>
                  <a:lnTo>
                    <a:pt x="0" y="0"/>
                  </a:lnTo>
                  <a:lnTo>
                    <a:pt x="0" y="430866"/>
                  </a:lnTo>
                  <a:close/>
                </a:path>
              </a:pathLst>
            </a:custGeom>
            <a:solidFill>
              <a:srgbClr val="A200A2"/>
            </a:solidFill>
            <a:ln w="30400" cap="sq">
              <a:solidFill>
                <a:srgbClr val="FFFFFF"/>
              </a:solidFill>
              <a:bevel/>
            </a:ln>
          </p:spPr>
          <p:txBody>
            <a:bodyPr wrap="square" lIns="0" tIns="0" rIns="0" bIns="0" rtlCol="0" anchor="ctr"/>
            <a:lstStyle/>
            <a:p>
              <a:pPr algn="ctr">
                <a:lnSpc>
                  <a:spcPct val="120000"/>
                </a:lnSpc>
              </a:pPr>
              <a:r>
                <a:rPr sz="1200" b="1" dirty="0" err="1">
                  <a:solidFill>
                    <a:srgbClr val="FFFFFF"/>
                  </a:solidFill>
                  <a:latin typeface="宋体" panose="02010600030101010101" pitchFamily="2" charset="-122"/>
                  <a:ea typeface="宋体" panose="02010600030101010101" pitchFamily="2" charset="-122"/>
                </a:rPr>
                <a:t>传输层</a:t>
              </a:r>
              <a:endParaRPr sz="1200" b="1" dirty="0">
                <a:solidFill>
                  <a:srgbClr val="FFFFFF"/>
                </a:solidFill>
                <a:latin typeface="宋体" panose="02010600030101010101" pitchFamily="2" charset="-122"/>
                <a:ea typeface="宋体" panose="02010600030101010101" pitchFamily="2" charset="-122"/>
              </a:endParaRPr>
            </a:p>
          </p:txBody>
        </p:sp>
        <p:sp>
          <p:nvSpPr>
            <p:cNvPr id="25" name="流程.43">
              <a:extLst>
                <a:ext uri="{FF2B5EF4-FFF2-40B4-BE49-F238E27FC236}">
                  <a16:creationId xmlns:a16="http://schemas.microsoft.com/office/drawing/2014/main" id="{5F46E803-AB3A-4946-98D0-C694BF512A9E}"/>
                </a:ext>
              </a:extLst>
            </p:cNvPr>
            <p:cNvSpPr/>
            <p:nvPr/>
          </p:nvSpPr>
          <p:spPr>
            <a:xfrm>
              <a:off x="1532465" y="5262769"/>
              <a:ext cx="960000" cy="432000"/>
            </a:xfrm>
            <a:custGeom>
              <a:avLst/>
              <a:gdLst>
                <a:gd name="connsiteX0" fmla="*/ 0 w 718110"/>
                <a:gd name="connsiteY0" fmla="*/ 215433 h 430866"/>
                <a:gd name="connsiteX1" fmla="*/ 718110 w 718110"/>
                <a:gd name="connsiteY1" fmla="*/ 215433 h 430866"/>
                <a:gd name="connsiteX2" fmla="*/ 359055 w 718110"/>
                <a:gd name="connsiteY2" fmla="*/ 430866 h 430866"/>
                <a:gd name="connsiteX3" fmla="*/ 359055 w 718110"/>
                <a:gd name="connsiteY3" fmla="*/ 0 h 430866"/>
              </a:gdLst>
              <a:ahLst/>
              <a:cxnLst>
                <a:cxn ang="0">
                  <a:pos x="connsiteX0" y="connsiteY0"/>
                </a:cxn>
                <a:cxn ang="0">
                  <a:pos x="connsiteX1" y="connsiteY1"/>
                </a:cxn>
                <a:cxn ang="0">
                  <a:pos x="connsiteX2" y="connsiteY2"/>
                </a:cxn>
                <a:cxn ang="0">
                  <a:pos x="connsiteX3" y="connsiteY3"/>
                </a:cxn>
              </a:cxnLst>
              <a:rect l="l" t="t" r="r" b="b"/>
              <a:pathLst>
                <a:path w="718110" h="430866">
                  <a:moveTo>
                    <a:pt x="0" y="430866"/>
                  </a:moveTo>
                  <a:lnTo>
                    <a:pt x="718110" y="430866"/>
                  </a:lnTo>
                  <a:lnTo>
                    <a:pt x="718110" y="0"/>
                  </a:lnTo>
                  <a:lnTo>
                    <a:pt x="0" y="0"/>
                  </a:lnTo>
                  <a:lnTo>
                    <a:pt x="0" y="430866"/>
                  </a:lnTo>
                  <a:close/>
                </a:path>
              </a:pathLst>
            </a:custGeom>
            <a:solidFill>
              <a:srgbClr val="0000D5"/>
            </a:solidFill>
            <a:ln w="30400" cap="sq">
              <a:solidFill>
                <a:srgbClr val="FFFFFF"/>
              </a:solidFill>
              <a:bevel/>
            </a:ln>
          </p:spPr>
          <p:txBody>
            <a:bodyPr wrap="square" lIns="0" tIns="0" rIns="0" bIns="0" rtlCol="0" anchor="ctr"/>
            <a:lstStyle/>
            <a:p>
              <a:pPr algn="ctr">
                <a:lnSpc>
                  <a:spcPct val="120000"/>
                </a:lnSpc>
              </a:pPr>
              <a:r>
                <a:rPr sz="1200" b="1" dirty="0" err="1">
                  <a:solidFill>
                    <a:srgbClr val="FFFFFF"/>
                  </a:solidFill>
                  <a:latin typeface="宋体" panose="02010600030101010101" pitchFamily="2" charset="-122"/>
                  <a:ea typeface="宋体" panose="02010600030101010101" pitchFamily="2" charset="-122"/>
                </a:rPr>
                <a:t>感知层</a:t>
              </a:r>
              <a:endParaRPr sz="1200" b="1" dirty="0">
                <a:solidFill>
                  <a:srgbClr val="FFFFFF"/>
                </a:solidFill>
                <a:latin typeface="宋体" panose="02010600030101010101" pitchFamily="2" charset="-122"/>
                <a:ea typeface="宋体" panose="02010600030101010101" pitchFamily="2" charset="-122"/>
              </a:endParaRPr>
            </a:p>
          </p:txBody>
        </p:sp>
        <p:sp>
          <p:nvSpPr>
            <p:cNvPr id="26" name="企业区域">
              <a:extLst>
                <a:ext uri="{FF2B5EF4-FFF2-40B4-BE49-F238E27FC236}">
                  <a16:creationId xmlns:a16="http://schemas.microsoft.com/office/drawing/2014/main" id="{094DCE2B-C409-480E-867A-91B4C0576137}"/>
                </a:ext>
              </a:extLst>
            </p:cNvPr>
            <p:cNvSpPr/>
            <p:nvPr/>
          </p:nvSpPr>
          <p:spPr>
            <a:xfrm>
              <a:off x="3635869" y="5208269"/>
              <a:ext cx="1008000" cy="576000"/>
            </a:xfrm>
            <a:custGeom>
              <a:avLst/>
              <a:gdLst>
                <a:gd name="connsiteX0" fmla="*/ 430866 w 861735"/>
                <a:gd name="connsiteY0" fmla="*/ 13 h 581669"/>
                <a:gd name="connsiteX1" fmla="*/ 430866 w 861735"/>
                <a:gd name="connsiteY1" fmla="*/ 581669 h 581669"/>
                <a:gd name="connsiteX2" fmla="*/ 861734 w 861735"/>
                <a:gd name="connsiteY2" fmla="*/ 290835 h 581669"/>
                <a:gd name="connsiteX3" fmla="*/ 8 w 861735"/>
                <a:gd name="connsiteY3" fmla="*/ 290835 h 581669"/>
              </a:gdLst>
              <a:ahLst/>
              <a:cxnLst>
                <a:cxn ang="0">
                  <a:pos x="connsiteX0" y="connsiteY0"/>
                </a:cxn>
                <a:cxn ang="0">
                  <a:pos x="connsiteX1" y="connsiteY1"/>
                </a:cxn>
                <a:cxn ang="0">
                  <a:pos x="connsiteX2" y="connsiteY2"/>
                </a:cxn>
                <a:cxn ang="0">
                  <a:pos x="connsiteX3" y="connsiteY3"/>
                </a:cxn>
              </a:cxnLst>
              <a:rect l="l" t="t" r="r" b="b"/>
              <a:pathLst>
                <a:path w="861735" h="581669">
                  <a:moveTo>
                    <a:pt x="861734" y="290835"/>
                  </a:moveTo>
                  <a:cubicBezTo>
                    <a:pt x="861734" y="451458"/>
                    <a:pt x="668828" y="581669"/>
                    <a:pt x="430866" y="581669"/>
                  </a:cubicBezTo>
                  <a:cubicBezTo>
                    <a:pt x="192904" y="581669"/>
                    <a:pt x="-2" y="451458"/>
                    <a:pt x="-2" y="290835"/>
                  </a:cubicBezTo>
                  <a:cubicBezTo>
                    <a:pt x="-2" y="130211"/>
                    <a:pt x="192904" y="0"/>
                    <a:pt x="430866" y="0"/>
                  </a:cubicBezTo>
                  <a:cubicBezTo>
                    <a:pt x="668828" y="0"/>
                    <a:pt x="861734" y="130211"/>
                    <a:pt x="861734" y="290835"/>
                  </a:cubicBezTo>
                  <a:close/>
                </a:path>
              </a:pathLst>
            </a:custGeom>
            <a:solidFill>
              <a:srgbClr val="FFFFFF"/>
            </a:solidFill>
            <a:ln w="7600" cap="sq">
              <a:solidFill>
                <a:srgbClr val="879CB6"/>
              </a:solidFill>
              <a:bevel/>
            </a:ln>
          </p:spPr>
          <p:txBody>
            <a:bodyPr wrap="square" lIns="0" tIns="0" rIns="0" bIns="0" rtlCol="0" anchor="ctr"/>
            <a:lstStyle/>
            <a:p>
              <a:pPr algn="ctr">
                <a:lnSpc>
                  <a:spcPct val="120000"/>
                </a:lnSpc>
              </a:pPr>
              <a:r>
                <a:rPr sz="1000" dirty="0" err="1">
                  <a:solidFill>
                    <a:srgbClr val="000000"/>
                  </a:solidFill>
                  <a:latin typeface="Times New Roman" panose="02020603050405020304" pitchFamily="18" charset="0"/>
                  <a:ea typeface="仿宋" panose="02010609060101010101" pitchFamily="49" charset="-122"/>
                  <a:cs typeface="Times New Roman" panose="02020603050405020304" pitchFamily="18" charset="0"/>
                </a:rPr>
                <a:t>二维码标签</a:t>
              </a:r>
              <a:r>
                <a:rPr lang="zh-CN" altLang="en-US" sz="10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与</a:t>
              </a:r>
              <a:r>
                <a:rPr sz="1000" dirty="0" err="1">
                  <a:solidFill>
                    <a:srgbClr val="000000"/>
                  </a:solidFill>
                  <a:latin typeface="Times New Roman" panose="02020603050405020304" pitchFamily="18" charset="0"/>
                  <a:ea typeface="仿宋" panose="02010609060101010101" pitchFamily="49" charset="-122"/>
                  <a:cs typeface="Times New Roman" panose="02020603050405020304" pitchFamily="18" charset="0"/>
                </a:rPr>
                <a:t>识读器</a:t>
              </a:r>
              <a:endParaRPr sz="10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endParaRPr>
            </a:p>
          </p:txBody>
        </p:sp>
        <p:sp>
          <p:nvSpPr>
            <p:cNvPr id="27" name="企业区域.51">
              <a:extLst>
                <a:ext uri="{FF2B5EF4-FFF2-40B4-BE49-F238E27FC236}">
                  <a16:creationId xmlns:a16="http://schemas.microsoft.com/office/drawing/2014/main" id="{88CACE19-C411-4F46-AA1F-1FC233BADD7A}"/>
                </a:ext>
              </a:extLst>
            </p:cNvPr>
            <p:cNvSpPr/>
            <p:nvPr/>
          </p:nvSpPr>
          <p:spPr>
            <a:xfrm>
              <a:off x="4782217" y="5200146"/>
              <a:ext cx="864000" cy="576000"/>
            </a:xfrm>
            <a:custGeom>
              <a:avLst/>
              <a:gdLst>
                <a:gd name="connsiteX0" fmla="*/ 430866 w 861735"/>
                <a:gd name="connsiteY0" fmla="*/ 13 h 581669"/>
                <a:gd name="connsiteX1" fmla="*/ 430866 w 861735"/>
                <a:gd name="connsiteY1" fmla="*/ 581669 h 581669"/>
                <a:gd name="connsiteX2" fmla="*/ 861734 w 861735"/>
                <a:gd name="connsiteY2" fmla="*/ 290835 h 581669"/>
                <a:gd name="connsiteX3" fmla="*/ 8 w 861735"/>
                <a:gd name="connsiteY3" fmla="*/ 290835 h 581669"/>
              </a:gdLst>
              <a:ahLst/>
              <a:cxnLst>
                <a:cxn ang="0">
                  <a:pos x="connsiteX0" y="connsiteY0"/>
                </a:cxn>
                <a:cxn ang="0">
                  <a:pos x="connsiteX1" y="connsiteY1"/>
                </a:cxn>
                <a:cxn ang="0">
                  <a:pos x="connsiteX2" y="connsiteY2"/>
                </a:cxn>
                <a:cxn ang="0">
                  <a:pos x="connsiteX3" y="connsiteY3"/>
                </a:cxn>
              </a:cxnLst>
              <a:rect l="l" t="t" r="r" b="b"/>
              <a:pathLst>
                <a:path w="861735" h="581669">
                  <a:moveTo>
                    <a:pt x="861734" y="290835"/>
                  </a:moveTo>
                  <a:cubicBezTo>
                    <a:pt x="861734" y="451458"/>
                    <a:pt x="668828" y="581669"/>
                    <a:pt x="430866" y="581669"/>
                  </a:cubicBezTo>
                  <a:cubicBezTo>
                    <a:pt x="192904" y="581669"/>
                    <a:pt x="-2" y="451458"/>
                    <a:pt x="-2" y="290835"/>
                  </a:cubicBezTo>
                  <a:cubicBezTo>
                    <a:pt x="-2" y="130211"/>
                    <a:pt x="192904" y="0"/>
                    <a:pt x="430866" y="0"/>
                  </a:cubicBezTo>
                  <a:cubicBezTo>
                    <a:pt x="668828" y="0"/>
                    <a:pt x="861734" y="130211"/>
                    <a:pt x="861734" y="290835"/>
                  </a:cubicBezTo>
                  <a:close/>
                </a:path>
              </a:pathLst>
            </a:custGeom>
            <a:solidFill>
              <a:srgbClr val="FFFFFF"/>
            </a:solidFill>
            <a:ln w="7600" cap="sq">
              <a:solidFill>
                <a:srgbClr val="879CB6"/>
              </a:solidFill>
              <a:bevel/>
            </a:ln>
          </p:spPr>
          <p:txBody>
            <a:bodyPr wrap="square" lIns="0" tIns="0" rIns="0" bIns="0" rtlCol="0" anchor="ctr"/>
            <a:lstStyle/>
            <a:p>
              <a:pPr algn="ctr">
                <a:lnSpc>
                  <a:spcPct val="120000"/>
                </a:lnSpc>
              </a:pPr>
              <a:r>
                <a:rPr sz="10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RFID</a:t>
              </a:r>
            </a:p>
          </p:txBody>
        </p:sp>
        <p:sp>
          <p:nvSpPr>
            <p:cNvPr id="28" name="企业区域.54">
              <a:extLst>
                <a:ext uri="{FF2B5EF4-FFF2-40B4-BE49-F238E27FC236}">
                  <a16:creationId xmlns:a16="http://schemas.microsoft.com/office/drawing/2014/main" id="{4229A4B3-47ED-4CA5-A18E-05345D35243E}"/>
                </a:ext>
              </a:extLst>
            </p:cNvPr>
            <p:cNvSpPr/>
            <p:nvPr/>
          </p:nvSpPr>
          <p:spPr>
            <a:xfrm>
              <a:off x="2638891" y="5190768"/>
              <a:ext cx="864000" cy="576000"/>
            </a:xfrm>
            <a:custGeom>
              <a:avLst/>
              <a:gdLst>
                <a:gd name="connsiteX0" fmla="*/ 430866 w 861735"/>
                <a:gd name="connsiteY0" fmla="*/ 13 h 581669"/>
                <a:gd name="connsiteX1" fmla="*/ 430866 w 861735"/>
                <a:gd name="connsiteY1" fmla="*/ 581669 h 581669"/>
                <a:gd name="connsiteX2" fmla="*/ 861734 w 861735"/>
                <a:gd name="connsiteY2" fmla="*/ 290835 h 581669"/>
                <a:gd name="connsiteX3" fmla="*/ 8 w 861735"/>
                <a:gd name="connsiteY3" fmla="*/ 290835 h 581669"/>
                <a:gd name="rtr" fmla="*/ 899012 w 861735"/>
              </a:gdLst>
              <a:ahLst/>
              <a:cxnLst>
                <a:cxn ang="0">
                  <a:pos x="connsiteX0" y="connsiteY0"/>
                </a:cxn>
                <a:cxn ang="0">
                  <a:pos x="connsiteX1" y="connsiteY1"/>
                </a:cxn>
                <a:cxn ang="0">
                  <a:pos x="connsiteX2" y="connsiteY2"/>
                </a:cxn>
                <a:cxn ang="0">
                  <a:pos x="connsiteX3" y="connsiteY3"/>
                </a:cxn>
              </a:cxnLst>
              <a:rect l="l" t="t" r="rtr" b="b"/>
              <a:pathLst>
                <a:path w="861735" h="581669">
                  <a:moveTo>
                    <a:pt x="861734" y="290835"/>
                  </a:moveTo>
                  <a:cubicBezTo>
                    <a:pt x="861734" y="451458"/>
                    <a:pt x="668828" y="581669"/>
                    <a:pt x="430866" y="581669"/>
                  </a:cubicBezTo>
                  <a:cubicBezTo>
                    <a:pt x="192904" y="581669"/>
                    <a:pt x="-2" y="451458"/>
                    <a:pt x="-2" y="290835"/>
                  </a:cubicBezTo>
                  <a:cubicBezTo>
                    <a:pt x="-2" y="130211"/>
                    <a:pt x="192904" y="0"/>
                    <a:pt x="430866" y="0"/>
                  </a:cubicBezTo>
                  <a:cubicBezTo>
                    <a:pt x="668828" y="0"/>
                    <a:pt x="861734" y="130211"/>
                    <a:pt x="861734" y="290835"/>
                  </a:cubicBezTo>
                  <a:close/>
                </a:path>
              </a:pathLst>
            </a:custGeom>
            <a:solidFill>
              <a:srgbClr val="FFFFFF"/>
            </a:solidFill>
            <a:ln w="7600" cap="sq">
              <a:solidFill>
                <a:srgbClr val="879CB6"/>
              </a:solidFill>
              <a:bevel/>
            </a:ln>
          </p:spPr>
          <p:txBody>
            <a:bodyPr wrap="square" lIns="0" tIns="0" rIns="0" bIns="0" rtlCol="0" anchor="ctr"/>
            <a:lstStyle/>
            <a:p>
              <a:pPr algn="ctr">
                <a:lnSpc>
                  <a:spcPct val="120000"/>
                </a:lnSpc>
              </a:pPr>
              <a:r>
                <a:rPr sz="1000" dirty="0" err="1">
                  <a:solidFill>
                    <a:srgbClr val="000000"/>
                  </a:solidFill>
                  <a:latin typeface="仿宋" panose="02010609060101010101" pitchFamily="49" charset="-122"/>
                  <a:ea typeface="仿宋" panose="02010609060101010101" pitchFamily="49" charset="-122"/>
                </a:rPr>
                <a:t>传感器</a:t>
              </a:r>
              <a:endParaRPr sz="1000" dirty="0">
                <a:solidFill>
                  <a:srgbClr val="000000"/>
                </a:solidFill>
                <a:latin typeface="仿宋" panose="02010609060101010101" pitchFamily="49" charset="-122"/>
                <a:ea typeface="仿宋" panose="02010609060101010101" pitchFamily="49" charset="-122"/>
              </a:endParaRPr>
            </a:p>
          </p:txBody>
        </p:sp>
        <p:sp>
          <p:nvSpPr>
            <p:cNvPr id="29" name="企业区域.55">
              <a:extLst>
                <a:ext uri="{FF2B5EF4-FFF2-40B4-BE49-F238E27FC236}">
                  <a16:creationId xmlns:a16="http://schemas.microsoft.com/office/drawing/2014/main" id="{17068FF8-C282-4401-9BBC-1AF36C8E65F7}"/>
                </a:ext>
              </a:extLst>
            </p:cNvPr>
            <p:cNvSpPr/>
            <p:nvPr/>
          </p:nvSpPr>
          <p:spPr>
            <a:xfrm>
              <a:off x="6392382" y="5200146"/>
              <a:ext cx="864000" cy="576000"/>
            </a:xfrm>
            <a:custGeom>
              <a:avLst/>
              <a:gdLst>
                <a:gd name="connsiteX0" fmla="*/ 430866 w 861735"/>
                <a:gd name="connsiteY0" fmla="*/ 13 h 581669"/>
                <a:gd name="connsiteX1" fmla="*/ 430866 w 861735"/>
                <a:gd name="connsiteY1" fmla="*/ 581669 h 581669"/>
                <a:gd name="connsiteX2" fmla="*/ 861734 w 861735"/>
                <a:gd name="connsiteY2" fmla="*/ 290835 h 581669"/>
                <a:gd name="connsiteX3" fmla="*/ 8 w 861735"/>
                <a:gd name="connsiteY3" fmla="*/ 290835 h 581669"/>
              </a:gdLst>
              <a:ahLst/>
              <a:cxnLst>
                <a:cxn ang="0">
                  <a:pos x="connsiteX0" y="connsiteY0"/>
                </a:cxn>
                <a:cxn ang="0">
                  <a:pos x="connsiteX1" y="connsiteY1"/>
                </a:cxn>
                <a:cxn ang="0">
                  <a:pos x="connsiteX2" y="connsiteY2"/>
                </a:cxn>
                <a:cxn ang="0">
                  <a:pos x="connsiteX3" y="connsiteY3"/>
                </a:cxn>
              </a:cxnLst>
              <a:rect l="l" t="t" r="r" b="b"/>
              <a:pathLst>
                <a:path w="861735" h="581669">
                  <a:moveTo>
                    <a:pt x="861734" y="290835"/>
                  </a:moveTo>
                  <a:cubicBezTo>
                    <a:pt x="861734" y="451458"/>
                    <a:pt x="668828" y="581669"/>
                    <a:pt x="430866" y="581669"/>
                  </a:cubicBezTo>
                  <a:cubicBezTo>
                    <a:pt x="192904" y="581669"/>
                    <a:pt x="-2" y="451458"/>
                    <a:pt x="-2" y="290835"/>
                  </a:cubicBezTo>
                  <a:cubicBezTo>
                    <a:pt x="-2" y="130211"/>
                    <a:pt x="192904" y="0"/>
                    <a:pt x="430866" y="0"/>
                  </a:cubicBezTo>
                  <a:cubicBezTo>
                    <a:pt x="668828" y="0"/>
                    <a:pt x="861734" y="130211"/>
                    <a:pt x="861734" y="290835"/>
                  </a:cubicBezTo>
                  <a:close/>
                </a:path>
              </a:pathLst>
            </a:custGeom>
            <a:solidFill>
              <a:srgbClr val="FFFFFF"/>
            </a:solidFill>
            <a:ln w="7600" cap="sq">
              <a:solidFill>
                <a:srgbClr val="879CB6"/>
              </a:solidFill>
              <a:bevel/>
            </a:ln>
          </p:spPr>
          <p:txBody>
            <a:bodyPr wrap="square" lIns="0" tIns="0" rIns="0" bIns="0" rtlCol="0" anchor="ctr"/>
            <a:lstStyle/>
            <a:p>
              <a:pPr algn="ctr">
                <a:lnSpc>
                  <a:spcPct val="120000"/>
                </a:lnSpc>
              </a:pPr>
              <a:r>
                <a:rPr sz="10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M2M终端</a:t>
              </a:r>
            </a:p>
          </p:txBody>
        </p:sp>
        <p:sp>
          <p:nvSpPr>
            <p:cNvPr id="30" name="流程.57">
              <a:extLst>
                <a:ext uri="{FF2B5EF4-FFF2-40B4-BE49-F238E27FC236}">
                  <a16:creationId xmlns:a16="http://schemas.microsoft.com/office/drawing/2014/main" id="{D751E2D6-D761-4E75-93EA-CAF897D77708}"/>
                </a:ext>
              </a:extLst>
            </p:cNvPr>
            <p:cNvSpPr/>
            <p:nvPr/>
          </p:nvSpPr>
          <p:spPr>
            <a:xfrm>
              <a:off x="5731299" y="5272713"/>
              <a:ext cx="576000" cy="430866"/>
            </a:xfrm>
            <a:custGeom>
              <a:avLst/>
              <a:gdLst>
                <a:gd name="connsiteX0" fmla="*/ 0 w 718110"/>
                <a:gd name="connsiteY0" fmla="*/ 215433 h 430866"/>
                <a:gd name="connsiteX1" fmla="*/ 718110 w 718110"/>
                <a:gd name="connsiteY1" fmla="*/ 215433 h 430866"/>
                <a:gd name="connsiteX2" fmla="*/ 359055 w 718110"/>
                <a:gd name="connsiteY2" fmla="*/ 430866 h 430866"/>
                <a:gd name="connsiteX3" fmla="*/ 359055 w 718110"/>
                <a:gd name="connsiteY3" fmla="*/ 0 h 430866"/>
              </a:gdLst>
              <a:ahLst/>
              <a:cxnLst>
                <a:cxn ang="0">
                  <a:pos x="connsiteX0" y="connsiteY0"/>
                </a:cxn>
                <a:cxn ang="0">
                  <a:pos x="connsiteX1" y="connsiteY1"/>
                </a:cxn>
                <a:cxn ang="0">
                  <a:pos x="connsiteX2" y="connsiteY2"/>
                </a:cxn>
                <a:cxn ang="0">
                  <a:pos x="connsiteX3" y="connsiteY3"/>
                </a:cxn>
              </a:cxnLst>
              <a:rect l="l" t="t" r="r" b="b"/>
              <a:pathLst>
                <a:path w="718110" h="430866">
                  <a:moveTo>
                    <a:pt x="0" y="430866"/>
                  </a:moveTo>
                  <a:lnTo>
                    <a:pt x="718110" y="430866"/>
                  </a:lnTo>
                  <a:lnTo>
                    <a:pt x="718110" y="0"/>
                  </a:lnTo>
                  <a:lnTo>
                    <a:pt x="0" y="0"/>
                  </a:lnTo>
                  <a:lnTo>
                    <a:pt x="0" y="430866"/>
                  </a:lnTo>
                  <a:close/>
                </a:path>
              </a:pathLst>
            </a:custGeom>
            <a:noFill/>
            <a:ln w="7600" cap="sq">
              <a:noFill/>
              <a:bevel/>
            </a:ln>
          </p:spPr>
          <p:txBody>
            <a:bodyPr wrap="square" lIns="0" tIns="0" rIns="0" bIns="0" rtlCol="0" anchor="ctr"/>
            <a:lstStyle/>
            <a:p>
              <a:pPr algn="ctr">
                <a:lnSpc>
                  <a:spcPct val="120000"/>
                </a:lnSpc>
              </a:pPr>
              <a:r>
                <a:rPr sz="1000" dirty="0">
                  <a:solidFill>
                    <a:srgbClr val="000000"/>
                  </a:solidFill>
                  <a:latin typeface="仿宋" panose="02010609060101010101" pitchFamily="49" charset="-122"/>
                  <a:ea typeface="仿宋" panose="02010609060101010101" pitchFamily="49" charset="-122"/>
                </a:rPr>
                <a:t>……</a:t>
              </a:r>
            </a:p>
          </p:txBody>
        </p:sp>
        <p:sp>
          <p:nvSpPr>
            <p:cNvPr id="31" name="任意多边形: 形状 1">
              <a:extLst>
                <a:ext uri="{FF2B5EF4-FFF2-40B4-BE49-F238E27FC236}">
                  <a16:creationId xmlns:a16="http://schemas.microsoft.com/office/drawing/2014/main" id="{D318F22F-7C65-4551-965A-195E8ACE2E76}"/>
                </a:ext>
              </a:extLst>
            </p:cNvPr>
            <p:cNvSpPr/>
            <p:nvPr/>
          </p:nvSpPr>
          <p:spPr>
            <a:xfrm>
              <a:off x="2604379" y="1395737"/>
              <a:ext cx="7600" cy="14362"/>
            </a:xfrm>
            <a:custGeom>
              <a:avLst/>
              <a:gdLst/>
              <a:ahLst/>
              <a:cxnLst/>
              <a:rect l="0" t="0" r="0" b="0"/>
              <a:pathLst>
                <a:path w="7600" h="14362">
                  <a:moveTo>
                    <a:pt x="0" y="14362"/>
                  </a:moveTo>
                  <a:lnTo>
                    <a:pt x="0" y="0"/>
                  </a:lnTo>
                  <a:lnTo>
                    <a:pt x="0" y="14362"/>
                  </a:lnTo>
                  <a:close/>
                </a:path>
              </a:pathLst>
            </a:custGeom>
            <a:solidFill>
              <a:srgbClr val="213A68"/>
            </a:solidFill>
            <a:ln w="3333" cap="sq">
              <a:solidFill>
                <a:srgbClr val="C8C8C8"/>
              </a:solidFill>
              <a:bevel/>
            </a:ln>
          </p:spPr>
        </p:sp>
        <p:sp>
          <p:nvSpPr>
            <p:cNvPr id="32" name="流程.87">
              <a:extLst>
                <a:ext uri="{FF2B5EF4-FFF2-40B4-BE49-F238E27FC236}">
                  <a16:creationId xmlns:a16="http://schemas.microsoft.com/office/drawing/2014/main" id="{DB570D05-B786-4E6E-9302-87590E42EEE0}"/>
                </a:ext>
              </a:extLst>
            </p:cNvPr>
            <p:cNvSpPr/>
            <p:nvPr/>
          </p:nvSpPr>
          <p:spPr>
            <a:xfrm>
              <a:off x="2998891" y="3482895"/>
              <a:ext cx="720000" cy="287244"/>
            </a:xfrm>
            <a:custGeom>
              <a:avLst/>
              <a:gdLst>
                <a:gd name="connsiteX0" fmla="*/ 0 w 861734"/>
                <a:gd name="connsiteY0" fmla="*/ 143622 h 287244"/>
                <a:gd name="connsiteX1" fmla="*/ 861734 w 861734"/>
                <a:gd name="connsiteY1" fmla="*/ 143622 h 287244"/>
                <a:gd name="connsiteX2" fmla="*/ 430866 w 861734"/>
                <a:gd name="connsiteY2" fmla="*/ 287244 h 287244"/>
                <a:gd name="connsiteX3" fmla="*/ 430866 w 861734"/>
                <a:gd name="connsiteY3" fmla="*/ 0 h 287244"/>
              </a:gdLst>
              <a:ahLst/>
              <a:cxnLst>
                <a:cxn ang="0">
                  <a:pos x="connsiteX0" y="connsiteY0"/>
                </a:cxn>
                <a:cxn ang="0">
                  <a:pos x="connsiteX1" y="connsiteY1"/>
                </a:cxn>
                <a:cxn ang="0">
                  <a:pos x="connsiteX2" y="connsiteY2"/>
                </a:cxn>
                <a:cxn ang="0">
                  <a:pos x="connsiteX3" y="connsiteY3"/>
                </a:cxn>
              </a:cxnLst>
              <a:rect l="l" t="t" r="r" b="b"/>
              <a:pathLst>
                <a:path w="861734" h="287244">
                  <a:moveTo>
                    <a:pt x="0" y="287244"/>
                  </a:moveTo>
                  <a:lnTo>
                    <a:pt x="861734" y="287244"/>
                  </a:lnTo>
                  <a:lnTo>
                    <a:pt x="861734" y="0"/>
                  </a:lnTo>
                  <a:lnTo>
                    <a:pt x="0" y="0"/>
                  </a:lnTo>
                  <a:lnTo>
                    <a:pt x="0" y="287244"/>
                  </a:lnTo>
                  <a:close/>
                </a:path>
              </a:pathLst>
            </a:custGeom>
            <a:noFill/>
            <a:ln w="7600" cap="sq">
              <a:noFill/>
              <a:bevel/>
            </a:ln>
          </p:spPr>
          <p:txBody>
            <a:bodyPr wrap="square" lIns="0" tIns="0" rIns="0" bIns="0" rtlCol="0" anchor="ctr"/>
            <a:lstStyle/>
            <a:p>
              <a:pPr algn="ctr">
                <a:lnSpc>
                  <a:spcPct val="120000"/>
                </a:lnSpc>
              </a:pPr>
              <a:r>
                <a:rPr sz="1000" b="1" dirty="0" err="1">
                  <a:solidFill>
                    <a:srgbClr val="000000"/>
                  </a:solidFill>
                  <a:latin typeface="仿宋" panose="02010609060101010101" pitchFamily="49" charset="-122"/>
                  <a:ea typeface="仿宋" panose="02010609060101010101" pitchFamily="49" charset="-122"/>
                </a:rPr>
                <a:t>PAN网络</a:t>
              </a:r>
              <a:endParaRPr sz="1000" b="1" dirty="0">
                <a:solidFill>
                  <a:srgbClr val="000000"/>
                </a:solidFill>
                <a:latin typeface="仿宋" panose="02010609060101010101" pitchFamily="49" charset="-122"/>
                <a:ea typeface="仿宋" panose="02010609060101010101" pitchFamily="49" charset="-122"/>
              </a:endParaRPr>
            </a:p>
          </p:txBody>
        </p:sp>
        <p:sp>
          <p:nvSpPr>
            <p:cNvPr id="33" name="流程.100">
              <a:extLst>
                <a:ext uri="{FF2B5EF4-FFF2-40B4-BE49-F238E27FC236}">
                  <a16:creationId xmlns:a16="http://schemas.microsoft.com/office/drawing/2014/main" id="{6F05C9C3-93EC-4E05-AC97-08689E490756}"/>
                </a:ext>
              </a:extLst>
            </p:cNvPr>
            <p:cNvSpPr/>
            <p:nvPr/>
          </p:nvSpPr>
          <p:spPr>
            <a:xfrm>
              <a:off x="4594669" y="3477838"/>
              <a:ext cx="720000" cy="287244"/>
            </a:xfrm>
            <a:custGeom>
              <a:avLst/>
              <a:gdLst>
                <a:gd name="connsiteX0" fmla="*/ 0 w 861734"/>
                <a:gd name="connsiteY0" fmla="*/ 143622 h 287244"/>
                <a:gd name="connsiteX1" fmla="*/ 861734 w 861734"/>
                <a:gd name="connsiteY1" fmla="*/ 143622 h 287244"/>
                <a:gd name="connsiteX2" fmla="*/ 430866 w 861734"/>
                <a:gd name="connsiteY2" fmla="*/ 287244 h 287244"/>
                <a:gd name="connsiteX3" fmla="*/ 430866 w 861734"/>
                <a:gd name="connsiteY3" fmla="*/ 0 h 287244"/>
              </a:gdLst>
              <a:ahLst/>
              <a:cxnLst>
                <a:cxn ang="0">
                  <a:pos x="connsiteX0" y="connsiteY0"/>
                </a:cxn>
                <a:cxn ang="0">
                  <a:pos x="connsiteX1" y="connsiteY1"/>
                </a:cxn>
                <a:cxn ang="0">
                  <a:pos x="connsiteX2" y="connsiteY2"/>
                </a:cxn>
                <a:cxn ang="0">
                  <a:pos x="connsiteX3" y="connsiteY3"/>
                </a:cxn>
              </a:cxnLst>
              <a:rect l="l" t="t" r="r" b="b"/>
              <a:pathLst>
                <a:path w="861734" h="287244">
                  <a:moveTo>
                    <a:pt x="0" y="287244"/>
                  </a:moveTo>
                  <a:lnTo>
                    <a:pt x="861734" y="287244"/>
                  </a:lnTo>
                  <a:lnTo>
                    <a:pt x="861734" y="0"/>
                  </a:lnTo>
                  <a:lnTo>
                    <a:pt x="0" y="0"/>
                  </a:lnTo>
                  <a:lnTo>
                    <a:pt x="0" y="287244"/>
                  </a:lnTo>
                  <a:close/>
                </a:path>
              </a:pathLst>
            </a:custGeom>
            <a:noFill/>
            <a:ln w="7600" cap="sq">
              <a:noFill/>
              <a:bevel/>
            </a:ln>
          </p:spPr>
          <p:txBody>
            <a:bodyPr wrap="square" lIns="0" tIns="0" rIns="0" bIns="0" rtlCol="0" anchor="ctr"/>
            <a:lstStyle/>
            <a:p>
              <a:pPr algn="ctr">
                <a:lnSpc>
                  <a:spcPct val="120000"/>
                </a:lnSpc>
              </a:pPr>
              <a:r>
                <a:rPr sz="1000" b="1" dirty="0" err="1">
                  <a:solidFill>
                    <a:srgbClr val="000000"/>
                  </a:solidFill>
                  <a:latin typeface="仿宋" panose="02010609060101010101" pitchFamily="49" charset="-122"/>
                  <a:ea typeface="仿宋" panose="02010609060101010101" pitchFamily="49" charset="-122"/>
                </a:rPr>
                <a:t>LAN网络</a:t>
              </a:r>
              <a:endParaRPr sz="1000" b="1" dirty="0">
                <a:solidFill>
                  <a:srgbClr val="000000"/>
                </a:solidFill>
                <a:latin typeface="仿宋" panose="02010609060101010101" pitchFamily="49" charset="-122"/>
                <a:ea typeface="仿宋" panose="02010609060101010101" pitchFamily="49" charset="-122"/>
              </a:endParaRPr>
            </a:p>
          </p:txBody>
        </p:sp>
        <p:sp>
          <p:nvSpPr>
            <p:cNvPr id="34" name="流程.101">
              <a:extLst>
                <a:ext uri="{FF2B5EF4-FFF2-40B4-BE49-F238E27FC236}">
                  <a16:creationId xmlns:a16="http://schemas.microsoft.com/office/drawing/2014/main" id="{1A96433F-D536-4D0C-A0F3-532B89D21E47}"/>
                </a:ext>
              </a:extLst>
            </p:cNvPr>
            <p:cNvSpPr/>
            <p:nvPr/>
          </p:nvSpPr>
          <p:spPr>
            <a:xfrm>
              <a:off x="6191092" y="3486415"/>
              <a:ext cx="720000" cy="287244"/>
            </a:xfrm>
            <a:custGeom>
              <a:avLst/>
              <a:gdLst>
                <a:gd name="connsiteX0" fmla="*/ 0 w 861734"/>
                <a:gd name="connsiteY0" fmla="*/ 143622 h 287244"/>
                <a:gd name="connsiteX1" fmla="*/ 861734 w 861734"/>
                <a:gd name="connsiteY1" fmla="*/ 143622 h 287244"/>
                <a:gd name="connsiteX2" fmla="*/ 430866 w 861734"/>
                <a:gd name="connsiteY2" fmla="*/ 287244 h 287244"/>
                <a:gd name="connsiteX3" fmla="*/ 430866 w 861734"/>
                <a:gd name="connsiteY3" fmla="*/ 0 h 287244"/>
              </a:gdLst>
              <a:ahLst/>
              <a:cxnLst>
                <a:cxn ang="0">
                  <a:pos x="connsiteX0" y="connsiteY0"/>
                </a:cxn>
                <a:cxn ang="0">
                  <a:pos x="connsiteX1" y="connsiteY1"/>
                </a:cxn>
                <a:cxn ang="0">
                  <a:pos x="connsiteX2" y="connsiteY2"/>
                </a:cxn>
                <a:cxn ang="0">
                  <a:pos x="connsiteX3" y="connsiteY3"/>
                </a:cxn>
              </a:cxnLst>
              <a:rect l="l" t="t" r="r" b="b"/>
              <a:pathLst>
                <a:path w="861734" h="287244">
                  <a:moveTo>
                    <a:pt x="0" y="287244"/>
                  </a:moveTo>
                  <a:lnTo>
                    <a:pt x="861734" y="287244"/>
                  </a:lnTo>
                  <a:lnTo>
                    <a:pt x="861734" y="0"/>
                  </a:lnTo>
                  <a:lnTo>
                    <a:pt x="0" y="0"/>
                  </a:lnTo>
                  <a:lnTo>
                    <a:pt x="0" y="287244"/>
                  </a:lnTo>
                  <a:close/>
                </a:path>
              </a:pathLst>
            </a:custGeom>
            <a:noFill/>
            <a:ln w="7600" cap="sq">
              <a:noFill/>
              <a:bevel/>
            </a:ln>
          </p:spPr>
          <p:txBody>
            <a:bodyPr wrap="square" lIns="0" tIns="0" rIns="0" bIns="0" rtlCol="0" anchor="ctr"/>
            <a:lstStyle/>
            <a:p>
              <a:pPr algn="ctr">
                <a:lnSpc>
                  <a:spcPct val="120000"/>
                </a:lnSpc>
              </a:pPr>
              <a:r>
                <a:rPr sz="1000" b="1" dirty="0" err="1">
                  <a:solidFill>
                    <a:srgbClr val="000000"/>
                  </a:solidFill>
                  <a:latin typeface="仿宋" panose="02010609060101010101" pitchFamily="49" charset="-122"/>
                  <a:ea typeface="仿宋" panose="02010609060101010101" pitchFamily="49" charset="-122"/>
                </a:rPr>
                <a:t>WAN网络</a:t>
              </a:r>
              <a:endParaRPr sz="1000" b="1" dirty="0">
                <a:solidFill>
                  <a:srgbClr val="000000"/>
                </a:solidFill>
                <a:latin typeface="仿宋" panose="02010609060101010101" pitchFamily="49" charset="-122"/>
                <a:ea typeface="仿宋" panose="02010609060101010101" pitchFamily="49" charset="-122"/>
              </a:endParaRPr>
            </a:p>
          </p:txBody>
        </p:sp>
        <p:sp>
          <p:nvSpPr>
            <p:cNvPr id="35" name="流程.10">
              <a:extLst>
                <a:ext uri="{FF2B5EF4-FFF2-40B4-BE49-F238E27FC236}">
                  <a16:creationId xmlns:a16="http://schemas.microsoft.com/office/drawing/2014/main" id="{E5607E13-034F-490F-ABF1-3B2D6DF6EAB8}"/>
                </a:ext>
              </a:extLst>
            </p:cNvPr>
            <p:cNvSpPr/>
            <p:nvPr/>
          </p:nvSpPr>
          <p:spPr>
            <a:xfrm>
              <a:off x="2723470" y="937888"/>
              <a:ext cx="720000" cy="360000"/>
            </a:xfrm>
            <a:custGeom>
              <a:avLst/>
              <a:gdLst>
                <a:gd name="connsiteX0" fmla="*/ 0 w 861734"/>
                <a:gd name="connsiteY0" fmla="*/ 181233 h 362466"/>
                <a:gd name="connsiteX1" fmla="*/ 861734 w 861734"/>
                <a:gd name="connsiteY1" fmla="*/ 181233 h 362466"/>
                <a:gd name="connsiteX2" fmla="*/ 430866 w 861734"/>
                <a:gd name="connsiteY2" fmla="*/ 362466 h 362466"/>
                <a:gd name="connsiteX3" fmla="*/ 430866 w 861734"/>
                <a:gd name="connsiteY3" fmla="*/ 0 h 362466"/>
              </a:gdLst>
              <a:ahLst/>
              <a:cxnLst>
                <a:cxn ang="0">
                  <a:pos x="connsiteX0" y="connsiteY0"/>
                </a:cxn>
                <a:cxn ang="0">
                  <a:pos x="connsiteX1" y="connsiteY1"/>
                </a:cxn>
                <a:cxn ang="0">
                  <a:pos x="connsiteX2" y="connsiteY2"/>
                </a:cxn>
                <a:cxn ang="0">
                  <a:pos x="connsiteX3" y="connsiteY3"/>
                </a:cxn>
              </a:cxnLst>
              <a:rect l="l" t="t" r="r" b="b"/>
              <a:pathLst>
                <a:path w="861734" h="362466">
                  <a:moveTo>
                    <a:pt x="0" y="362466"/>
                  </a:moveTo>
                  <a:lnTo>
                    <a:pt x="861734" y="362466"/>
                  </a:lnTo>
                  <a:lnTo>
                    <a:pt x="861734" y="0"/>
                  </a:lnTo>
                  <a:lnTo>
                    <a:pt x="0" y="0"/>
                  </a:lnTo>
                  <a:lnTo>
                    <a:pt x="0" y="362466"/>
                  </a:lnTo>
                  <a:close/>
                </a:path>
              </a:pathLst>
            </a:custGeom>
            <a:solidFill>
              <a:srgbClr val="FFFFFF"/>
            </a:solidFill>
            <a:ln w="7600" cap="sq">
              <a:noFill/>
              <a:bevel/>
            </a:ln>
          </p:spPr>
          <p:txBody>
            <a:bodyPr wrap="square" lIns="0" tIns="0" rIns="0" bIns="0" rtlCol="0" anchor="ctr"/>
            <a:lstStyle/>
            <a:p>
              <a:pPr algn="ctr">
                <a:lnSpc>
                  <a:spcPct val="120000"/>
                </a:lnSpc>
              </a:pPr>
              <a:r>
                <a:rPr sz="1200" dirty="0" err="1">
                  <a:solidFill>
                    <a:srgbClr val="000000"/>
                  </a:solidFill>
                  <a:latin typeface="仿宋" panose="02010609060101010101" pitchFamily="49" charset="-122"/>
                  <a:ea typeface="仿宋" panose="02010609060101010101" pitchFamily="49" charset="-122"/>
                </a:rPr>
                <a:t>大田种植</a:t>
              </a:r>
              <a:endParaRPr sz="1200" dirty="0">
                <a:solidFill>
                  <a:srgbClr val="000000"/>
                </a:solidFill>
                <a:latin typeface="仿宋" panose="02010609060101010101" pitchFamily="49" charset="-122"/>
                <a:ea typeface="仿宋" panose="02010609060101010101" pitchFamily="49" charset="-122"/>
              </a:endParaRPr>
            </a:p>
          </p:txBody>
        </p:sp>
        <p:sp>
          <p:nvSpPr>
            <p:cNvPr id="36" name="企业区域.54">
              <a:extLst>
                <a:ext uri="{FF2B5EF4-FFF2-40B4-BE49-F238E27FC236}">
                  <a16:creationId xmlns:a16="http://schemas.microsoft.com/office/drawing/2014/main" id="{989F485F-5BED-41D9-A457-7BF980032EF4}"/>
                </a:ext>
              </a:extLst>
            </p:cNvPr>
            <p:cNvSpPr/>
            <p:nvPr/>
          </p:nvSpPr>
          <p:spPr>
            <a:xfrm>
              <a:off x="2638891" y="3880170"/>
              <a:ext cx="1440000" cy="576000"/>
            </a:xfrm>
            <a:custGeom>
              <a:avLst/>
              <a:gdLst>
                <a:gd name="connsiteX0" fmla="*/ 430866 w 861735"/>
                <a:gd name="connsiteY0" fmla="*/ 13 h 581669"/>
                <a:gd name="connsiteX1" fmla="*/ 430866 w 861735"/>
                <a:gd name="connsiteY1" fmla="*/ 696871 h 581669"/>
                <a:gd name="connsiteX2" fmla="*/ 861734 w 861735"/>
                <a:gd name="connsiteY2" fmla="*/ 290835 h 581669"/>
                <a:gd name="connsiteX3" fmla="*/ 8 w 861735"/>
                <a:gd name="connsiteY3" fmla="*/ 290835 h 581669"/>
                <a:gd name="rtr" fmla="*/ 972800 w 861735"/>
                <a:gd name="rtb" fmla="*/ 696871 h 581669"/>
              </a:gdLst>
              <a:ahLst/>
              <a:cxnLst>
                <a:cxn ang="0">
                  <a:pos x="connsiteX0" y="connsiteY0"/>
                </a:cxn>
                <a:cxn ang="0">
                  <a:pos x="connsiteX1" y="connsiteY1"/>
                </a:cxn>
                <a:cxn ang="0">
                  <a:pos x="connsiteX2" y="connsiteY2"/>
                </a:cxn>
                <a:cxn ang="0">
                  <a:pos x="connsiteX3" y="connsiteY3"/>
                </a:cxn>
              </a:cxnLst>
              <a:rect l="l" t="t" r="rtr" b="rtb"/>
              <a:pathLst>
                <a:path w="861735" h="581669">
                  <a:moveTo>
                    <a:pt x="861734" y="290835"/>
                  </a:moveTo>
                  <a:cubicBezTo>
                    <a:pt x="861734" y="451458"/>
                    <a:pt x="668828" y="581669"/>
                    <a:pt x="430866" y="581669"/>
                  </a:cubicBezTo>
                  <a:cubicBezTo>
                    <a:pt x="192904" y="581669"/>
                    <a:pt x="-2" y="451458"/>
                    <a:pt x="-2" y="290835"/>
                  </a:cubicBezTo>
                  <a:cubicBezTo>
                    <a:pt x="-2" y="130211"/>
                    <a:pt x="192904" y="0"/>
                    <a:pt x="430866" y="0"/>
                  </a:cubicBezTo>
                  <a:cubicBezTo>
                    <a:pt x="668828" y="0"/>
                    <a:pt x="861734" y="130211"/>
                    <a:pt x="861734" y="290835"/>
                  </a:cubicBezTo>
                  <a:close/>
                </a:path>
              </a:pathLst>
            </a:custGeom>
            <a:noFill/>
            <a:ln w="6350" cap="sq">
              <a:solidFill>
                <a:srgbClr val="879CB6"/>
              </a:solidFill>
              <a:bevel/>
            </a:ln>
          </p:spPr>
          <p:txBody>
            <a:bodyPr wrap="square" lIns="0" tIns="0" rIns="0" bIns="0" rtlCol="0" anchor="ctr"/>
            <a:lstStyle/>
            <a:p>
              <a:pPr algn="ctr"/>
              <a:r>
                <a:rPr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Bluetooth</a:t>
              </a:r>
              <a:r>
                <a:rPr lang="zh-CN" altLang="en-US"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a:t>
              </a:r>
              <a:r>
                <a:rPr lang="en-US" altLang="zh-CN"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 </a:t>
              </a:r>
              <a:r>
                <a:rPr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IrDA</a:t>
              </a:r>
              <a:r>
                <a:rPr lang="en-US"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 </a:t>
              </a:r>
              <a:r>
                <a:rPr sz="900" dirty="0" err="1">
                  <a:solidFill>
                    <a:srgbClr val="000000"/>
                  </a:solidFill>
                  <a:latin typeface="Times New Roman" panose="02020603050405020304" pitchFamily="18" charset="0"/>
                  <a:ea typeface="仿宋" panose="02010609060101010101" pitchFamily="49" charset="-122"/>
                  <a:cs typeface="Times New Roman" panose="02020603050405020304" pitchFamily="18" charset="0"/>
                </a:rPr>
                <a:t>HomeRF</a:t>
              </a:r>
              <a:r>
                <a:rPr lang="en-US"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 </a:t>
              </a:r>
              <a:r>
                <a:rPr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ZigBee</a:t>
              </a:r>
              <a:r>
                <a:rPr lang="en-US"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 </a:t>
              </a:r>
              <a:r>
                <a:rPr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UWB</a:t>
              </a:r>
            </a:p>
          </p:txBody>
        </p:sp>
        <p:sp>
          <p:nvSpPr>
            <p:cNvPr id="37" name="企业区域.54">
              <a:extLst>
                <a:ext uri="{FF2B5EF4-FFF2-40B4-BE49-F238E27FC236}">
                  <a16:creationId xmlns:a16="http://schemas.microsoft.com/office/drawing/2014/main" id="{26137CF8-FCF4-4831-BF68-9465ACC31CC4}"/>
                </a:ext>
              </a:extLst>
            </p:cNvPr>
            <p:cNvSpPr/>
            <p:nvPr/>
          </p:nvSpPr>
          <p:spPr>
            <a:xfrm>
              <a:off x="4234669" y="3869653"/>
              <a:ext cx="1440000" cy="576000"/>
            </a:xfrm>
            <a:custGeom>
              <a:avLst/>
              <a:gdLst>
                <a:gd name="connsiteX0" fmla="*/ 430866 w 861735"/>
                <a:gd name="connsiteY0" fmla="*/ 13 h 581669"/>
                <a:gd name="connsiteX1" fmla="*/ 430866 w 861735"/>
                <a:gd name="connsiteY1" fmla="*/ 696871 h 581669"/>
                <a:gd name="connsiteX2" fmla="*/ 861734 w 861735"/>
                <a:gd name="connsiteY2" fmla="*/ 290835 h 581669"/>
                <a:gd name="connsiteX3" fmla="*/ 8 w 861735"/>
                <a:gd name="connsiteY3" fmla="*/ 290835 h 581669"/>
                <a:gd name="rtr" fmla="*/ 972800 w 861735"/>
                <a:gd name="rtb" fmla="*/ 696871 h 581669"/>
              </a:gdLst>
              <a:ahLst/>
              <a:cxnLst>
                <a:cxn ang="0">
                  <a:pos x="connsiteX0" y="connsiteY0"/>
                </a:cxn>
                <a:cxn ang="0">
                  <a:pos x="connsiteX1" y="connsiteY1"/>
                </a:cxn>
                <a:cxn ang="0">
                  <a:pos x="connsiteX2" y="connsiteY2"/>
                </a:cxn>
                <a:cxn ang="0">
                  <a:pos x="connsiteX3" y="connsiteY3"/>
                </a:cxn>
              </a:cxnLst>
              <a:rect l="l" t="t" r="rtr" b="rtb"/>
              <a:pathLst>
                <a:path w="861735" h="581669">
                  <a:moveTo>
                    <a:pt x="861734" y="290835"/>
                  </a:moveTo>
                  <a:cubicBezTo>
                    <a:pt x="861734" y="451458"/>
                    <a:pt x="668828" y="581669"/>
                    <a:pt x="430866" y="581669"/>
                  </a:cubicBezTo>
                  <a:cubicBezTo>
                    <a:pt x="192904" y="581669"/>
                    <a:pt x="-2" y="451458"/>
                    <a:pt x="-2" y="290835"/>
                  </a:cubicBezTo>
                  <a:cubicBezTo>
                    <a:pt x="-2" y="130211"/>
                    <a:pt x="192904" y="0"/>
                    <a:pt x="430866" y="0"/>
                  </a:cubicBezTo>
                  <a:cubicBezTo>
                    <a:pt x="668828" y="0"/>
                    <a:pt x="861734" y="130211"/>
                    <a:pt x="861734" y="290835"/>
                  </a:cubicBezTo>
                  <a:close/>
                </a:path>
              </a:pathLst>
            </a:custGeom>
            <a:noFill/>
            <a:ln w="6350" cap="sq">
              <a:solidFill>
                <a:srgbClr val="879CB6"/>
              </a:solidFill>
              <a:bevel/>
            </a:ln>
          </p:spPr>
          <p:txBody>
            <a:bodyPr wrap="square" lIns="0" tIns="0" rIns="0" bIns="0" rtlCol="0" anchor="ctr"/>
            <a:lstStyle/>
            <a:p>
              <a:pPr algn="ctr"/>
              <a:r>
                <a:rPr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Ethernet</a:t>
              </a:r>
              <a:r>
                <a:rPr lang="en-US"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 </a:t>
              </a:r>
              <a:r>
                <a:rPr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WiM</a:t>
              </a:r>
              <a:r>
                <a:rPr lang="en-US"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AX， </a:t>
              </a:r>
            </a:p>
            <a:p>
              <a:pPr algn="ctr"/>
              <a:r>
                <a:rPr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WLAN</a:t>
              </a:r>
              <a:r>
                <a:rPr lang="en-US"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 </a:t>
              </a:r>
              <a:r>
                <a:rPr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CAN</a:t>
              </a:r>
            </a:p>
          </p:txBody>
        </p:sp>
        <p:sp>
          <p:nvSpPr>
            <p:cNvPr id="38" name="企业区域.54">
              <a:extLst>
                <a:ext uri="{FF2B5EF4-FFF2-40B4-BE49-F238E27FC236}">
                  <a16:creationId xmlns:a16="http://schemas.microsoft.com/office/drawing/2014/main" id="{11FB135B-8BB4-441E-B9D3-A8BD70836B4E}"/>
                </a:ext>
              </a:extLst>
            </p:cNvPr>
            <p:cNvSpPr/>
            <p:nvPr/>
          </p:nvSpPr>
          <p:spPr>
            <a:xfrm>
              <a:off x="5830447" y="3869653"/>
              <a:ext cx="1440000" cy="576000"/>
            </a:xfrm>
            <a:custGeom>
              <a:avLst/>
              <a:gdLst>
                <a:gd name="connsiteX0" fmla="*/ 430866 w 861735"/>
                <a:gd name="connsiteY0" fmla="*/ 13 h 581669"/>
                <a:gd name="connsiteX1" fmla="*/ 430866 w 861735"/>
                <a:gd name="connsiteY1" fmla="*/ 696871 h 581669"/>
                <a:gd name="connsiteX2" fmla="*/ 861734 w 861735"/>
                <a:gd name="connsiteY2" fmla="*/ 290835 h 581669"/>
                <a:gd name="connsiteX3" fmla="*/ 8 w 861735"/>
                <a:gd name="connsiteY3" fmla="*/ 290835 h 581669"/>
                <a:gd name="rtr" fmla="*/ 972800 w 861735"/>
                <a:gd name="rtb" fmla="*/ 696871 h 581669"/>
              </a:gdLst>
              <a:ahLst/>
              <a:cxnLst>
                <a:cxn ang="0">
                  <a:pos x="connsiteX0" y="connsiteY0"/>
                </a:cxn>
                <a:cxn ang="0">
                  <a:pos x="connsiteX1" y="connsiteY1"/>
                </a:cxn>
                <a:cxn ang="0">
                  <a:pos x="connsiteX2" y="connsiteY2"/>
                </a:cxn>
                <a:cxn ang="0">
                  <a:pos x="connsiteX3" y="connsiteY3"/>
                </a:cxn>
              </a:cxnLst>
              <a:rect l="l" t="t" r="rtr" b="rtb"/>
              <a:pathLst>
                <a:path w="861735" h="581669">
                  <a:moveTo>
                    <a:pt x="861734" y="290835"/>
                  </a:moveTo>
                  <a:cubicBezTo>
                    <a:pt x="861734" y="451458"/>
                    <a:pt x="668828" y="581669"/>
                    <a:pt x="430866" y="581669"/>
                  </a:cubicBezTo>
                  <a:cubicBezTo>
                    <a:pt x="192904" y="581669"/>
                    <a:pt x="-2" y="451458"/>
                    <a:pt x="-2" y="290835"/>
                  </a:cubicBezTo>
                  <a:cubicBezTo>
                    <a:pt x="-2" y="130211"/>
                    <a:pt x="192904" y="0"/>
                    <a:pt x="430866" y="0"/>
                  </a:cubicBezTo>
                  <a:cubicBezTo>
                    <a:pt x="668828" y="0"/>
                    <a:pt x="861734" y="130211"/>
                    <a:pt x="861734" y="290835"/>
                  </a:cubicBezTo>
                  <a:close/>
                </a:path>
              </a:pathLst>
            </a:custGeom>
            <a:noFill/>
            <a:ln w="6350" cap="sq">
              <a:solidFill>
                <a:srgbClr val="879CB6"/>
              </a:solidFill>
              <a:bevel/>
            </a:ln>
          </p:spPr>
          <p:txBody>
            <a:bodyPr wrap="square" lIns="0" tIns="0" rIns="0" bIns="0" rtlCol="0" anchor="ctr"/>
            <a:lstStyle/>
            <a:p>
              <a:pPr algn="ctr"/>
              <a:r>
                <a:rPr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GSM</a:t>
              </a:r>
              <a:r>
                <a:rPr lang="en-US"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 </a:t>
              </a:r>
              <a:r>
                <a:rPr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GPRS</a:t>
              </a:r>
              <a:r>
                <a:rPr lang="en-US"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 </a:t>
              </a:r>
              <a:r>
                <a:rPr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CDMA</a:t>
              </a:r>
              <a:r>
                <a:rPr lang="en-US"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a:t>
              </a:r>
              <a:r>
                <a:rPr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4G/5G</a:t>
              </a:r>
              <a:r>
                <a:rPr lang="en-US"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 </a:t>
              </a:r>
              <a:r>
                <a:rPr sz="900" dirty="0">
                  <a:solidFill>
                    <a:srgbClr val="000000"/>
                  </a:solidFill>
                  <a:latin typeface="Times New Roman" panose="02020603050405020304" pitchFamily="18" charset="0"/>
                  <a:ea typeface="仿宋" panose="02010609060101010101" pitchFamily="49" charset="-122"/>
                  <a:cs typeface="Times New Roman" panose="02020603050405020304" pitchFamily="18" charset="0"/>
                </a:rPr>
                <a:t>FSTN</a:t>
              </a:r>
            </a:p>
          </p:txBody>
        </p:sp>
        <p:sp>
          <p:nvSpPr>
            <p:cNvPr id="39" name="Arrow: Down 41">
              <a:extLst>
                <a:ext uri="{FF2B5EF4-FFF2-40B4-BE49-F238E27FC236}">
                  <a16:creationId xmlns:a16="http://schemas.microsoft.com/office/drawing/2014/main" id="{D7721C55-37FD-4F6A-BEFC-3A7EBAB385F8}"/>
                </a:ext>
              </a:extLst>
            </p:cNvPr>
            <p:cNvSpPr/>
            <p:nvPr/>
          </p:nvSpPr>
          <p:spPr>
            <a:xfrm rot="10800000">
              <a:off x="4643869" y="1723744"/>
              <a:ext cx="144000" cy="252000"/>
            </a:xfrm>
            <a:prstGeom prst="down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p>
          </p:txBody>
        </p:sp>
        <p:sp>
          <p:nvSpPr>
            <p:cNvPr id="40" name="Arrow: Down 42">
              <a:extLst>
                <a:ext uri="{FF2B5EF4-FFF2-40B4-BE49-F238E27FC236}">
                  <a16:creationId xmlns:a16="http://schemas.microsoft.com/office/drawing/2014/main" id="{685EC746-89D0-4025-BA93-DCC47A86CC22}"/>
                </a:ext>
              </a:extLst>
            </p:cNvPr>
            <p:cNvSpPr/>
            <p:nvPr/>
          </p:nvSpPr>
          <p:spPr>
            <a:xfrm rot="10800000">
              <a:off x="4638217" y="3177026"/>
              <a:ext cx="144000" cy="252000"/>
            </a:xfrm>
            <a:prstGeom prst="down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p>
          </p:txBody>
        </p:sp>
        <p:sp>
          <p:nvSpPr>
            <p:cNvPr id="41" name="Arrow: Down 43">
              <a:extLst>
                <a:ext uri="{FF2B5EF4-FFF2-40B4-BE49-F238E27FC236}">
                  <a16:creationId xmlns:a16="http://schemas.microsoft.com/office/drawing/2014/main" id="{FEE59EF1-FBF2-45C4-92DC-16E4728F613B}"/>
                </a:ext>
              </a:extLst>
            </p:cNvPr>
            <p:cNvSpPr/>
            <p:nvPr/>
          </p:nvSpPr>
          <p:spPr>
            <a:xfrm rot="10800000">
              <a:off x="4635167" y="4636266"/>
              <a:ext cx="144000" cy="252000"/>
            </a:xfrm>
            <a:prstGeom prst="down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0"/>
            </a:p>
          </p:txBody>
        </p:sp>
      </p:grpSp>
      <p:sp>
        <p:nvSpPr>
          <p:cNvPr id="2" name="矩形 1">
            <a:extLst>
              <a:ext uri="{FF2B5EF4-FFF2-40B4-BE49-F238E27FC236}">
                <a16:creationId xmlns:a16="http://schemas.microsoft.com/office/drawing/2014/main" id="{0F2141C7-893E-4262-9B28-AA0619CA74C7}"/>
              </a:ext>
            </a:extLst>
          </p:cNvPr>
          <p:cNvSpPr/>
          <p:nvPr/>
        </p:nvSpPr>
        <p:spPr>
          <a:xfrm>
            <a:off x="6982637" y="5741855"/>
            <a:ext cx="3312125" cy="369332"/>
          </a:xfrm>
          <a:prstGeom prst="rect">
            <a:avLst/>
          </a:prstGeom>
        </p:spPr>
        <p:txBody>
          <a:bodyPr wrap="none">
            <a:spAutoFit/>
          </a:bodyPr>
          <a:lstStyle/>
          <a:p>
            <a:r>
              <a:rPr lang="zh-CN" altLang="en-US" dirty="0">
                <a:latin typeface="FZSSK--GBK1-0"/>
              </a:rPr>
              <a:t>图</a:t>
            </a:r>
            <a:r>
              <a:rPr lang="en-US" altLang="zh-CN" dirty="0">
                <a:latin typeface="E-BZ"/>
              </a:rPr>
              <a:t>2-2 </a:t>
            </a:r>
            <a:r>
              <a:rPr lang="zh-CN" altLang="en-US" dirty="0">
                <a:latin typeface="FZSSK--GBK1-0"/>
              </a:rPr>
              <a:t>农业物联网技术层级示意</a:t>
            </a:r>
            <a:endParaRPr lang="zh-CN" altLang="en-US" dirty="0"/>
          </a:p>
        </p:txBody>
      </p:sp>
    </p:spTree>
    <p:extLst>
      <p:ext uri="{BB962C8B-B14F-4D97-AF65-F5344CB8AC3E}">
        <p14:creationId xmlns:p14="http://schemas.microsoft.com/office/powerpoint/2010/main" val="2450263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87A3A0-8807-4E68-8050-AD2292CF7A03}"/>
              </a:ext>
            </a:extLst>
          </p:cNvPr>
          <p:cNvSpPr>
            <a:spLocks noGrp="1"/>
          </p:cNvSpPr>
          <p:nvPr>
            <p:ph type="title"/>
          </p:nvPr>
        </p:nvSpPr>
        <p:spPr/>
        <p:txBody>
          <a:bodyPr/>
          <a:lstStyle/>
          <a:p>
            <a:r>
              <a:rPr lang="zh-CN" altLang="en-US" dirty="0"/>
              <a:t>本章目录</a:t>
            </a:r>
          </a:p>
        </p:txBody>
      </p:sp>
      <p:sp>
        <p:nvSpPr>
          <p:cNvPr id="3" name="内容占位符 2">
            <a:extLst>
              <a:ext uri="{FF2B5EF4-FFF2-40B4-BE49-F238E27FC236}">
                <a16:creationId xmlns:a16="http://schemas.microsoft.com/office/drawing/2014/main" id="{D9230549-1EAD-40B1-8D32-CB12309E0EEA}"/>
              </a:ext>
            </a:extLst>
          </p:cNvPr>
          <p:cNvSpPr>
            <a:spLocks noGrp="1"/>
          </p:cNvSpPr>
          <p:nvPr>
            <p:ph idx="1"/>
          </p:nvPr>
        </p:nvSpPr>
        <p:spPr/>
        <p:txBody>
          <a:bodyPr>
            <a:normAutofit/>
          </a:bodyPr>
          <a:lstStyle/>
          <a:p>
            <a:pPr algn="l">
              <a:lnSpc>
                <a:spcPct val="150000"/>
              </a:lnSpc>
            </a:pPr>
            <a:r>
              <a:rPr lang="zh-CN" altLang="en-US" dirty="0"/>
              <a:t>第一节 支撑技术概述</a:t>
            </a:r>
            <a:endParaRPr lang="en-US" altLang="zh-CN" dirty="0"/>
          </a:p>
          <a:p>
            <a:pPr algn="l">
              <a:lnSpc>
                <a:spcPct val="150000"/>
              </a:lnSpc>
            </a:pPr>
            <a:r>
              <a:rPr lang="zh-CN" altLang="en-US" dirty="0"/>
              <a:t>第二节 遥感技术与智慧农业</a:t>
            </a:r>
            <a:endParaRPr lang="en-US" altLang="zh-CN" dirty="0"/>
          </a:p>
          <a:p>
            <a:pPr algn="l">
              <a:lnSpc>
                <a:spcPct val="150000"/>
              </a:lnSpc>
            </a:pPr>
            <a:r>
              <a:rPr lang="zh-CN" altLang="en-US" dirty="0"/>
              <a:t>第三节 物联网与智慧农业</a:t>
            </a:r>
            <a:endParaRPr lang="en-US" altLang="zh-CN" dirty="0"/>
          </a:p>
          <a:p>
            <a:pPr algn="l">
              <a:lnSpc>
                <a:spcPct val="150000"/>
              </a:lnSpc>
            </a:pPr>
            <a:r>
              <a:rPr lang="zh-CN" altLang="en-US" dirty="0"/>
              <a:t>第四节 大数据与智慧农业</a:t>
            </a:r>
            <a:endParaRPr lang="en-US" altLang="zh-CN" dirty="0"/>
          </a:p>
          <a:p>
            <a:pPr algn="l">
              <a:lnSpc>
                <a:spcPct val="150000"/>
              </a:lnSpc>
            </a:pPr>
            <a:r>
              <a:rPr lang="zh-CN" altLang="en-US" dirty="0"/>
              <a:t>第五节 人工智能与智慧农业</a:t>
            </a:r>
          </a:p>
        </p:txBody>
      </p:sp>
    </p:spTree>
    <p:extLst>
      <p:ext uri="{BB962C8B-B14F-4D97-AF65-F5344CB8AC3E}">
        <p14:creationId xmlns:p14="http://schemas.microsoft.com/office/powerpoint/2010/main" val="3978101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b="1" dirty="0"/>
              <a:t>三、物联网对智慧农业的支撑</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lstStyle/>
          <a:p>
            <a:r>
              <a:rPr lang="zh-CN" altLang="en-US" b="1" dirty="0"/>
              <a:t>（一）农业生产环境监控</a:t>
            </a:r>
            <a:endParaRPr lang="en-US" altLang="zh-CN" b="1" dirty="0"/>
          </a:p>
          <a:p>
            <a:pPr lvl="1"/>
            <a:r>
              <a:rPr lang="zh-CN" altLang="en-US" dirty="0">
                <a:solidFill>
                  <a:srgbClr val="0000FF"/>
                </a:solidFill>
              </a:rPr>
              <a:t>动植物生长环境数据</a:t>
            </a:r>
            <a:r>
              <a:rPr lang="zh-CN" altLang="en-US" dirty="0"/>
              <a:t>：光、温、水、土、气</a:t>
            </a:r>
            <a:endParaRPr lang="en-US" altLang="zh-CN" dirty="0"/>
          </a:p>
          <a:p>
            <a:pPr lvl="1"/>
            <a:r>
              <a:rPr lang="zh-CN" altLang="en-US" dirty="0">
                <a:solidFill>
                  <a:srgbClr val="0000FF"/>
                </a:solidFill>
              </a:rPr>
              <a:t>相对封闭环境</a:t>
            </a:r>
            <a:r>
              <a:rPr lang="zh-CN" altLang="en-US" dirty="0"/>
              <a:t>（设施种植、水产养殖、畜禽养殖）与</a:t>
            </a:r>
            <a:r>
              <a:rPr lang="zh-CN" altLang="en-US" dirty="0">
                <a:solidFill>
                  <a:srgbClr val="0000FF"/>
                </a:solidFill>
              </a:rPr>
              <a:t>复杂自然环境</a:t>
            </a:r>
            <a:r>
              <a:rPr lang="zh-CN" altLang="en-US" dirty="0"/>
              <a:t>（大田种植）</a:t>
            </a:r>
            <a:endParaRPr lang="en-US" altLang="zh-CN" dirty="0"/>
          </a:p>
          <a:p>
            <a:r>
              <a:rPr lang="zh-CN" altLang="en-US" b="1" dirty="0"/>
              <a:t>（二）动植物生命信息监控</a:t>
            </a:r>
            <a:endParaRPr lang="en-US" altLang="zh-CN" b="1" dirty="0"/>
          </a:p>
          <a:p>
            <a:pPr lvl="1"/>
            <a:r>
              <a:rPr lang="zh-CN" altLang="en-US" dirty="0">
                <a:solidFill>
                  <a:srgbClr val="0000FF"/>
                </a:solidFill>
              </a:rPr>
              <a:t>植物</a:t>
            </a:r>
            <a:r>
              <a:rPr lang="zh-CN" altLang="en-US" dirty="0"/>
              <a:t>：表观信息（苗情长势、病虫害等）、内在指标（叶绿素含量、光合作用速率等）</a:t>
            </a:r>
            <a:endParaRPr lang="en-US" altLang="zh-CN" dirty="0"/>
          </a:p>
          <a:p>
            <a:pPr lvl="1"/>
            <a:r>
              <a:rPr lang="zh-CN" altLang="en-US" dirty="0">
                <a:solidFill>
                  <a:srgbClr val="0000FF"/>
                </a:solidFill>
              </a:rPr>
              <a:t>动物</a:t>
            </a:r>
            <a:r>
              <a:rPr lang="zh-CN" altLang="en-US" dirty="0"/>
              <a:t>：身长、体重、体温、运动量、进食量等</a:t>
            </a:r>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5080578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b="1" dirty="0"/>
              <a:t>三、物联网对智慧农业的支撑</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lstStyle/>
          <a:p>
            <a:r>
              <a:rPr lang="zh-CN" altLang="en-US" b="1" dirty="0"/>
              <a:t>（三）农机作业监控</a:t>
            </a:r>
            <a:endParaRPr lang="en-US" altLang="zh-CN" b="1" dirty="0"/>
          </a:p>
          <a:p>
            <a:pPr lvl="1"/>
            <a:r>
              <a:rPr lang="zh-CN" altLang="en-US" dirty="0"/>
              <a:t>自动导航、传感器与</a:t>
            </a:r>
            <a:r>
              <a:rPr lang="en-US" altLang="zh-CN" dirty="0"/>
              <a:t>3S</a:t>
            </a:r>
            <a:r>
              <a:rPr lang="zh-CN" altLang="en-US" dirty="0"/>
              <a:t>技术结合</a:t>
            </a:r>
            <a:endParaRPr lang="en-US" altLang="zh-CN" dirty="0"/>
          </a:p>
          <a:p>
            <a:pPr lvl="1"/>
            <a:r>
              <a:rPr lang="zh-CN" altLang="en-US" dirty="0"/>
              <a:t>对农机作业生产信息采集、实时测控、远程控制和调度等</a:t>
            </a:r>
            <a:endParaRPr lang="en-US" altLang="zh-CN" dirty="0"/>
          </a:p>
          <a:p>
            <a:r>
              <a:rPr lang="zh-CN" altLang="en-US" b="1" dirty="0"/>
              <a:t>（四）农产品质量溯源</a:t>
            </a:r>
            <a:endParaRPr lang="en-US" altLang="zh-CN" b="1" dirty="0"/>
          </a:p>
          <a:p>
            <a:pPr lvl="1"/>
            <a:r>
              <a:rPr lang="zh-CN" altLang="en-US" dirty="0"/>
              <a:t>条形码技术、电子数据交换技术、</a:t>
            </a:r>
            <a:r>
              <a:rPr lang="en-US" altLang="zh-CN" dirty="0"/>
              <a:t>RFID</a:t>
            </a:r>
            <a:r>
              <a:rPr lang="zh-CN" altLang="en-US" dirty="0"/>
              <a:t>电子标签技术等</a:t>
            </a:r>
            <a:endParaRPr lang="en-US" altLang="zh-CN" dirty="0"/>
          </a:p>
          <a:p>
            <a:pPr lvl="1"/>
            <a:r>
              <a:rPr lang="zh-CN" altLang="en-US" dirty="0"/>
              <a:t>畜禽类产品（耳标等身份识别）、植物类产品（包装识别等）</a:t>
            </a:r>
            <a:endParaRPr lang="en-US" altLang="zh-CN"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17893794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562ED4BB-9AEF-434F-B7C7-2B5DF8098B9C}"/>
              </a:ext>
            </a:extLst>
          </p:cNvPr>
          <p:cNvSpPr>
            <a:spLocks noGrp="1"/>
          </p:cNvSpPr>
          <p:nvPr>
            <p:ph type="title"/>
          </p:nvPr>
        </p:nvSpPr>
        <p:spPr/>
        <p:txBody>
          <a:bodyPr/>
          <a:lstStyle/>
          <a:p>
            <a:r>
              <a:rPr lang="zh-CN" altLang="en-US" dirty="0"/>
              <a:t>第四节 大数据与智慧农业</a:t>
            </a:r>
          </a:p>
        </p:txBody>
      </p:sp>
      <p:sp>
        <p:nvSpPr>
          <p:cNvPr id="5" name="文本框 4">
            <a:extLst>
              <a:ext uri="{FF2B5EF4-FFF2-40B4-BE49-F238E27FC236}">
                <a16:creationId xmlns:a16="http://schemas.microsoft.com/office/drawing/2014/main" id="{5F976A0F-4C6C-44DB-8A13-CAEE066E1F52}"/>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5327647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一、大数据</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rmAutofit/>
          </a:bodyPr>
          <a:lstStyle/>
          <a:p>
            <a:r>
              <a:rPr lang="zh-CN" altLang="en-US" b="1" dirty="0"/>
              <a:t>（一）大数据的含义</a:t>
            </a:r>
            <a:endParaRPr lang="en-US" altLang="zh-CN" b="1" dirty="0"/>
          </a:p>
          <a:p>
            <a:pPr lvl="1"/>
            <a:r>
              <a:rPr lang="zh-CN" altLang="en-US" dirty="0">
                <a:solidFill>
                  <a:srgbClr val="0000FF"/>
                </a:solidFill>
              </a:rPr>
              <a:t>定义：</a:t>
            </a:r>
            <a:r>
              <a:rPr lang="zh-CN" altLang="en-US" dirty="0"/>
              <a:t>数据科学家一般至少从三个维度上定义大数据：体量（</a:t>
            </a:r>
            <a:r>
              <a:rPr lang="en-US" altLang="zh-CN" dirty="0"/>
              <a:t>volume</a:t>
            </a:r>
            <a:r>
              <a:rPr lang="zh-CN" altLang="en-US" dirty="0"/>
              <a:t>）、多样性（</a:t>
            </a:r>
            <a:r>
              <a:rPr lang="en-US" altLang="zh-CN" dirty="0"/>
              <a:t>variety</a:t>
            </a:r>
            <a:r>
              <a:rPr lang="zh-CN" altLang="en-US" dirty="0"/>
              <a:t>）、速度（</a:t>
            </a:r>
            <a:r>
              <a:rPr lang="en-US" altLang="zh-CN" dirty="0"/>
              <a:t>velocity</a:t>
            </a:r>
            <a:r>
              <a:rPr lang="zh-CN" altLang="en-US" dirty="0"/>
              <a:t>）。</a:t>
            </a:r>
            <a:endParaRPr lang="en-US" altLang="zh-CN" dirty="0"/>
          </a:p>
          <a:p>
            <a:pPr lvl="1"/>
            <a:r>
              <a:rPr lang="zh-CN" altLang="en-US" dirty="0">
                <a:solidFill>
                  <a:srgbClr val="0000FF"/>
                </a:solidFill>
              </a:rPr>
              <a:t>特征</a:t>
            </a:r>
            <a:r>
              <a:rPr lang="zh-CN" altLang="en-US" dirty="0"/>
              <a:t>：体量巨大、多样性强和更新速度快，这三个维度被合称为</a:t>
            </a:r>
            <a:r>
              <a:rPr lang="en-US" altLang="zh-CN" dirty="0"/>
              <a:t>3V</a:t>
            </a:r>
            <a:r>
              <a:rPr lang="zh-CN" altLang="en-US" dirty="0"/>
              <a:t>。</a:t>
            </a:r>
            <a:endParaRPr lang="en-US" altLang="zh-CN" dirty="0"/>
          </a:p>
          <a:p>
            <a:pPr lvl="1"/>
            <a:r>
              <a:rPr lang="zh-CN" altLang="en-US" dirty="0"/>
              <a:t>有学者增加了真实性（</a:t>
            </a:r>
            <a:r>
              <a:rPr lang="en-US" altLang="zh-CN" dirty="0"/>
              <a:t>veracity</a:t>
            </a:r>
            <a:r>
              <a:rPr lang="zh-CN" altLang="en-US" dirty="0"/>
              <a:t>）和价值性（</a:t>
            </a:r>
            <a:r>
              <a:rPr lang="en-US" altLang="zh-CN" dirty="0"/>
              <a:t>value</a:t>
            </a:r>
            <a:r>
              <a:rPr lang="zh-CN" altLang="en-US" dirty="0"/>
              <a:t>）等维度，从</a:t>
            </a:r>
            <a:r>
              <a:rPr lang="en-US" altLang="zh-CN" dirty="0"/>
              <a:t>3V</a:t>
            </a:r>
            <a:r>
              <a:rPr lang="zh-CN" altLang="en-US" dirty="0"/>
              <a:t>发展为</a:t>
            </a:r>
            <a:r>
              <a:rPr lang="en-US" altLang="zh-CN" dirty="0"/>
              <a:t>5V</a:t>
            </a:r>
            <a:r>
              <a:rPr lang="zh-CN" altLang="en-US" dirty="0"/>
              <a:t>。也有学者在</a:t>
            </a:r>
            <a:r>
              <a:rPr lang="en-US" altLang="zh-CN" dirty="0"/>
              <a:t>3V </a:t>
            </a:r>
            <a:r>
              <a:rPr lang="zh-CN" altLang="en-US" dirty="0"/>
              <a:t>和价值性的基础上，增加了复杂性（</a:t>
            </a:r>
            <a:r>
              <a:rPr lang="en-US" altLang="zh-CN" dirty="0"/>
              <a:t>complexity</a:t>
            </a:r>
            <a:r>
              <a:rPr lang="zh-CN" altLang="en-US" dirty="0"/>
              <a:t>）这个维度，从而提出大数据具有</a:t>
            </a:r>
            <a:r>
              <a:rPr lang="en-US" altLang="zh-CN" dirty="0"/>
              <a:t>4V1C</a:t>
            </a:r>
            <a:r>
              <a:rPr lang="zh-CN" altLang="en-US" dirty="0"/>
              <a:t>特质。</a:t>
            </a:r>
            <a:endParaRPr lang="en-US" altLang="zh-CN" b="1" dirty="0"/>
          </a:p>
          <a:p>
            <a:endParaRPr lang="en-US" altLang="zh-CN" b="1" dirty="0"/>
          </a:p>
          <a:p>
            <a:pPr lvl="1"/>
            <a:endParaRPr lang="en-US" altLang="zh-CN" b="1" dirty="0"/>
          </a:p>
          <a:p>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10265225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一、大数据</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Autofit/>
          </a:bodyPr>
          <a:lstStyle/>
          <a:p>
            <a:r>
              <a:rPr lang="zh-CN" altLang="en-US" b="1" dirty="0"/>
              <a:t>（二）大数据发展概况</a:t>
            </a:r>
            <a:endParaRPr lang="en-US" altLang="zh-CN" b="1" dirty="0"/>
          </a:p>
          <a:p>
            <a:pPr lvl="1"/>
            <a:r>
              <a:rPr lang="en-US" altLang="zh-CN" dirty="0"/>
              <a:t>1. </a:t>
            </a:r>
            <a:r>
              <a:rPr lang="zh-CN" altLang="en-US" dirty="0"/>
              <a:t>国外发展情况</a:t>
            </a:r>
            <a:endParaRPr lang="en-US" altLang="zh-CN" dirty="0"/>
          </a:p>
          <a:p>
            <a:pPr lvl="2"/>
            <a:r>
              <a:rPr lang="en-US" altLang="zh-CN" dirty="0"/>
              <a:t>2008</a:t>
            </a:r>
            <a:r>
              <a:rPr lang="zh-CN" altLang="en-US" dirty="0"/>
              <a:t>年，著名学术期刊</a:t>
            </a:r>
            <a:r>
              <a:rPr lang="en-US" altLang="zh-CN" dirty="0"/>
              <a:t>Nature</a:t>
            </a:r>
            <a:r>
              <a:rPr lang="zh-CN" altLang="en-US" dirty="0"/>
              <a:t>发表了一个关于大数据的专辑</a:t>
            </a:r>
            <a:r>
              <a:rPr lang="en-US" altLang="zh-CN" dirty="0"/>
              <a:t>Big data: Data wrangling</a:t>
            </a:r>
            <a:r>
              <a:rPr lang="zh-CN" altLang="en-US" dirty="0"/>
              <a:t>；</a:t>
            </a:r>
            <a:endParaRPr lang="en-US" altLang="zh-CN" dirty="0"/>
          </a:p>
          <a:p>
            <a:pPr lvl="2"/>
            <a:r>
              <a:rPr lang="en-US" altLang="zh-CN" dirty="0"/>
              <a:t>2012</a:t>
            </a:r>
            <a:r>
              <a:rPr lang="zh-CN" altLang="en-US" dirty="0"/>
              <a:t>年，美国政府发布了</a:t>
            </a:r>
            <a:r>
              <a:rPr lang="en-US" altLang="zh-CN" dirty="0"/>
              <a:t>《</a:t>
            </a:r>
            <a:r>
              <a:rPr lang="zh-CN" altLang="en-US" dirty="0"/>
              <a:t>大数据研究和发展倡议</a:t>
            </a:r>
            <a:r>
              <a:rPr lang="en-US" altLang="zh-CN" dirty="0"/>
              <a:t>》</a:t>
            </a:r>
            <a:r>
              <a:rPr lang="zh-CN" altLang="en-US" dirty="0"/>
              <a:t>，旨在应用大数据来提高分析问题的能力；并对其前景进行预测。</a:t>
            </a:r>
            <a:endParaRPr lang="en-US" altLang="zh-CN" dirty="0"/>
          </a:p>
          <a:p>
            <a:pPr lvl="1"/>
            <a:r>
              <a:rPr lang="en-US" altLang="zh-CN" dirty="0"/>
              <a:t>2. </a:t>
            </a:r>
            <a:r>
              <a:rPr lang="zh-CN" altLang="en-US" dirty="0"/>
              <a:t>国内发展情况</a:t>
            </a:r>
            <a:endParaRPr lang="en-US" altLang="zh-CN" dirty="0"/>
          </a:p>
          <a:p>
            <a:pPr lvl="2"/>
            <a:r>
              <a:rPr lang="zh-CN" altLang="en-US" dirty="0"/>
              <a:t>到</a:t>
            </a:r>
            <a:r>
              <a:rPr lang="en-US" altLang="zh-CN" dirty="0"/>
              <a:t>2012</a:t>
            </a:r>
            <a:r>
              <a:rPr lang="zh-CN" altLang="en-US" dirty="0"/>
              <a:t>年，我国不少行业、地区开始重视大数据；</a:t>
            </a:r>
            <a:endParaRPr lang="en-US" altLang="zh-CN" dirty="0"/>
          </a:p>
          <a:p>
            <a:pPr lvl="2"/>
            <a:r>
              <a:rPr lang="en-US" altLang="zh-CN" dirty="0"/>
              <a:t>2015</a:t>
            </a:r>
            <a:r>
              <a:rPr lang="zh-CN" altLang="en-US" dirty="0"/>
              <a:t>年，全国首个大数据交易所</a:t>
            </a:r>
            <a:r>
              <a:rPr lang="en-US" altLang="zh-CN" dirty="0"/>
              <a:t>——</a:t>
            </a:r>
            <a:r>
              <a:rPr lang="zh-CN" altLang="en-US" dirty="0"/>
              <a:t>贵阳大数据交易所正式挂牌运营并完成首批大数据交易。</a:t>
            </a:r>
            <a:endParaRPr lang="en-US" altLang="zh-CN" dirty="0"/>
          </a:p>
          <a:p>
            <a:pPr lvl="1"/>
            <a:endParaRPr lang="en-US" altLang="zh-CN" b="1" dirty="0"/>
          </a:p>
          <a:p>
            <a:endParaRPr lang="en-US" altLang="zh-CN" b="1" dirty="0"/>
          </a:p>
          <a:p>
            <a:pPr lvl="1"/>
            <a:endParaRPr lang="en-US" altLang="zh-CN" b="1" dirty="0"/>
          </a:p>
          <a:p>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31066829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一、大数据</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rmAutofit/>
          </a:bodyPr>
          <a:lstStyle/>
          <a:p>
            <a:r>
              <a:rPr lang="zh-CN" altLang="en-US" b="1" dirty="0"/>
              <a:t>（三）大数据带来的思维转变</a:t>
            </a:r>
            <a:endParaRPr lang="en-US" altLang="zh-CN" b="1" dirty="0"/>
          </a:p>
          <a:p>
            <a:pPr lvl="1"/>
            <a:r>
              <a:rPr lang="en-US" altLang="zh-CN" dirty="0"/>
              <a:t>1. </a:t>
            </a:r>
            <a:r>
              <a:rPr lang="zh-CN" altLang="en-US" dirty="0"/>
              <a:t>利用全部数据而非抽样数据</a:t>
            </a:r>
            <a:endParaRPr lang="en-US" altLang="zh-CN" dirty="0"/>
          </a:p>
          <a:p>
            <a:pPr lvl="1"/>
            <a:r>
              <a:rPr lang="en-US" altLang="zh-CN" dirty="0"/>
              <a:t>2. </a:t>
            </a:r>
            <a:r>
              <a:rPr lang="zh-CN" altLang="en-US" dirty="0"/>
              <a:t>不追求数据的精确性，但重视数据的多样性、丰富性</a:t>
            </a:r>
            <a:endParaRPr lang="en-US" altLang="zh-CN" dirty="0"/>
          </a:p>
          <a:p>
            <a:pPr lvl="1"/>
            <a:r>
              <a:rPr lang="en-US" altLang="zh-CN" dirty="0"/>
              <a:t>3. </a:t>
            </a:r>
            <a:r>
              <a:rPr lang="zh-CN" altLang="en-US" dirty="0"/>
              <a:t>对数据之间的相关性分析，胜于对因果关系的探索</a:t>
            </a:r>
            <a:endParaRPr lang="en-US" altLang="zh-CN" dirty="0"/>
          </a:p>
          <a:p>
            <a:pPr marL="0" indent="0">
              <a:buNone/>
            </a:pPr>
            <a:endParaRPr lang="en-US" altLang="zh-CN" b="1" dirty="0"/>
          </a:p>
          <a:p>
            <a:pPr lvl="1"/>
            <a:endParaRPr lang="en-US" altLang="zh-CN" b="1" dirty="0"/>
          </a:p>
          <a:p>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7513776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二、农业大数据</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rmAutofit/>
          </a:bodyPr>
          <a:lstStyle/>
          <a:p>
            <a:r>
              <a:rPr lang="zh-CN" altLang="en-US" b="1" dirty="0"/>
              <a:t>（一）农业大数据的内涵</a:t>
            </a:r>
            <a:endParaRPr lang="en-US" altLang="zh-CN" b="1" dirty="0"/>
          </a:p>
          <a:p>
            <a:pPr lvl="1"/>
            <a:r>
              <a:rPr lang="zh-CN" altLang="en-US" dirty="0">
                <a:solidFill>
                  <a:srgbClr val="0000FF"/>
                </a:solidFill>
              </a:rPr>
              <a:t>定义</a:t>
            </a:r>
            <a:r>
              <a:rPr lang="zh-CN" altLang="en-US" dirty="0"/>
              <a:t>：农业大数据指与农业有关的大数据及大数据理论、技术和方法在涉农领域的应用，具体指将大数据理论、技术和方法应用在农业或涉农领域而获取的据集合。</a:t>
            </a:r>
            <a:endParaRPr lang="en-US" altLang="zh-CN" dirty="0"/>
          </a:p>
          <a:p>
            <a:pPr lvl="1"/>
            <a:r>
              <a:rPr lang="zh-CN" altLang="en-US" dirty="0">
                <a:solidFill>
                  <a:srgbClr val="0000FF"/>
                </a:solidFill>
              </a:rPr>
              <a:t>分类：</a:t>
            </a:r>
            <a:endParaRPr lang="en-US" altLang="zh-CN" dirty="0">
              <a:solidFill>
                <a:srgbClr val="0000FF"/>
              </a:solidFill>
            </a:endParaRPr>
          </a:p>
          <a:p>
            <a:pPr lvl="2"/>
            <a:r>
              <a:rPr lang="zh-CN" altLang="en-US" dirty="0"/>
              <a:t>从产业领域上来讲</a:t>
            </a:r>
            <a:endParaRPr lang="en-US" altLang="zh-CN" dirty="0"/>
          </a:p>
          <a:p>
            <a:pPr lvl="2"/>
            <a:r>
              <a:rPr lang="zh-CN" altLang="en-US" dirty="0"/>
              <a:t>从地域范围上来讲</a:t>
            </a:r>
            <a:endParaRPr lang="en-US" altLang="zh-CN" dirty="0"/>
          </a:p>
          <a:p>
            <a:pPr lvl="2"/>
            <a:r>
              <a:rPr lang="zh-CN" altLang="en-US" dirty="0"/>
              <a:t>从分析层次上来讲</a:t>
            </a:r>
            <a:endParaRPr lang="en-US" altLang="zh-CN" dirty="0"/>
          </a:p>
          <a:p>
            <a:pPr lvl="2"/>
            <a:r>
              <a:rPr lang="zh-CN" altLang="en-US" dirty="0"/>
              <a:t>从专业学科上来讲</a:t>
            </a:r>
            <a:endParaRPr lang="en-US" altLang="zh-CN" dirty="0"/>
          </a:p>
          <a:p>
            <a:pPr lvl="2"/>
            <a:endParaRPr lang="en-US" altLang="zh-CN" b="1" dirty="0"/>
          </a:p>
          <a:p>
            <a:pPr lvl="1"/>
            <a:endParaRPr lang="en-US" altLang="zh-CN" b="1" dirty="0"/>
          </a:p>
          <a:p>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14672973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二、农业大数据</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rmAutofit/>
          </a:bodyPr>
          <a:lstStyle/>
          <a:p>
            <a:r>
              <a:rPr lang="zh-CN" altLang="en-US" b="1" dirty="0"/>
              <a:t>（二）农业大数据资源</a:t>
            </a:r>
            <a:endParaRPr lang="en-US" altLang="zh-CN" b="1" dirty="0"/>
          </a:p>
          <a:p>
            <a:pPr lvl="1"/>
            <a:r>
              <a:rPr lang="en-US" altLang="zh-CN" dirty="0"/>
              <a:t>1. </a:t>
            </a:r>
            <a:r>
              <a:rPr lang="zh-CN" altLang="en-US" dirty="0"/>
              <a:t>生物基因数据资源</a:t>
            </a:r>
            <a:endParaRPr lang="en-US" altLang="zh-CN" dirty="0"/>
          </a:p>
          <a:p>
            <a:pPr lvl="1"/>
            <a:r>
              <a:rPr lang="en-US" altLang="zh-CN" dirty="0"/>
              <a:t>2. </a:t>
            </a:r>
            <a:r>
              <a:rPr lang="zh-CN" altLang="en-US" dirty="0"/>
              <a:t>气象数据资源</a:t>
            </a:r>
            <a:endParaRPr lang="en-US" altLang="zh-CN" dirty="0"/>
          </a:p>
          <a:p>
            <a:pPr lvl="1"/>
            <a:r>
              <a:rPr lang="en-US" altLang="zh-CN" dirty="0"/>
              <a:t>3. </a:t>
            </a:r>
            <a:r>
              <a:rPr lang="zh-CN" altLang="en-US" dirty="0"/>
              <a:t>地理数据资源</a:t>
            </a:r>
            <a:endParaRPr lang="en-US" altLang="zh-CN" dirty="0"/>
          </a:p>
          <a:p>
            <a:pPr lvl="1"/>
            <a:r>
              <a:rPr lang="en-US" altLang="zh-CN" dirty="0"/>
              <a:t>4. </a:t>
            </a:r>
            <a:r>
              <a:rPr lang="zh-CN" altLang="en-US" dirty="0"/>
              <a:t>生产投入产出数据资源</a:t>
            </a:r>
            <a:endParaRPr lang="en-US" altLang="zh-CN" dirty="0"/>
          </a:p>
          <a:p>
            <a:pPr lvl="1"/>
            <a:r>
              <a:rPr lang="en-US" altLang="zh-CN" dirty="0"/>
              <a:t>5. </a:t>
            </a:r>
            <a:r>
              <a:rPr lang="zh-CN" altLang="en-US" dirty="0"/>
              <a:t>供应链与市场数据资源</a:t>
            </a:r>
            <a:endParaRPr lang="en-US" altLang="zh-CN" dirty="0"/>
          </a:p>
          <a:p>
            <a:pPr lvl="1"/>
            <a:endParaRPr lang="en-US" altLang="zh-CN" b="1" dirty="0"/>
          </a:p>
          <a:p>
            <a:endParaRPr lang="zh-CN" altLang="en-US"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3243074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二、农业大数据</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Autofit/>
          </a:bodyPr>
          <a:lstStyle/>
          <a:p>
            <a:r>
              <a:rPr lang="zh-CN" altLang="en-US" b="1" dirty="0"/>
              <a:t>（三）农业大数据的基本应用</a:t>
            </a:r>
            <a:endParaRPr lang="en-US" altLang="zh-CN" b="1" dirty="0"/>
          </a:p>
          <a:p>
            <a:pPr lvl="1"/>
            <a:r>
              <a:rPr lang="zh-CN" altLang="en-US" dirty="0"/>
              <a:t>通过</a:t>
            </a:r>
            <a:r>
              <a:rPr lang="zh-CN" altLang="en-US" dirty="0">
                <a:solidFill>
                  <a:srgbClr val="0000FF"/>
                </a:solidFill>
              </a:rPr>
              <a:t>生物基因数据</a:t>
            </a:r>
            <a:r>
              <a:rPr lang="zh-CN" altLang="en-US" dirty="0"/>
              <a:t>，探索动植物基因与表现特征或功能之间的关联，从而缩短育种时间、增强育种的可预期性，促进动植物精准育种。</a:t>
            </a:r>
            <a:endParaRPr lang="en-US" altLang="zh-CN" dirty="0"/>
          </a:p>
          <a:p>
            <a:pPr lvl="1"/>
            <a:r>
              <a:rPr lang="zh-CN" altLang="en-US" dirty="0">
                <a:solidFill>
                  <a:srgbClr val="0000FF"/>
                </a:solidFill>
              </a:rPr>
              <a:t>气象和地理数据提供的信息</a:t>
            </a:r>
            <a:r>
              <a:rPr lang="zh-CN" altLang="en-US" dirty="0"/>
              <a:t>，实现对土地质量与适应性的准确评价、病虫害与自然灾害的监测与预警、水肥精准管理等。</a:t>
            </a:r>
            <a:endParaRPr lang="en-US" altLang="zh-CN" dirty="0"/>
          </a:p>
          <a:p>
            <a:pPr lvl="1"/>
            <a:r>
              <a:rPr lang="zh-CN" altLang="en-US" dirty="0">
                <a:solidFill>
                  <a:srgbClr val="0000FF"/>
                </a:solidFill>
              </a:rPr>
              <a:t>农业生产投入产出数据</a:t>
            </a:r>
            <a:r>
              <a:rPr lang="zh-CN" altLang="en-US" dirty="0"/>
              <a:t>能够用于宏观和微观层面的生产布局与经营决策，供应链与市场数据有利于保障市场的稳定供给和农产品质量安全。</a:t>
            </a:r>
            <a:endParaRPr lang="en-US" altLang="zh-CN" dirty="0"/>
          </a:p>
          <a:p>
            <a:pPr lvl="1"/>
            <a:r>
              <a:rPr lang="zh-CN" altLang="en-US" dirty="0">
                <a:solidFill>
                  <a:srgbClr val="0000FF"/>
                </a:solidFill>
              </a:rPr>
              <a:t>综合运用各类农业大数据</a:t>
            </a:r>
            <a:r>
              <a:rPr lang="zh-CN" altLang="en-US" dirty="0"/>
              <a:t>，能够通过科学配置资源提高农业生产经营效率，同时降低对生态环境的影响，实现经济效益和生态效益的平衡。</a:t>
            </a:r>
            <a:endParaRPr lang="en-US" altLang="zh-CN"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959144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内容占位符 5">
            <a:extLst>
              <a:ext uri="{FF2B5EF4-FFF2-40B4-BE49-F238E27FC236}">
                <a16:creationId xmlns:a16="http://schemas.microsoft.com/office/drawing/2014/main" id="{065B147C-897D-47AC-8A8B-4A8B575DE51D}"/>
              </a:ext>
            </a:extLst>
          </p:cNvPr>
          <p:cNvSpPr>
            <a:spLocks noGrp="1"/>
          </p:cNvSpPr>
          <p:nvPr>
            <p:ph sz="half" idx="1"/>
          </p:nvPr>
        </p:nvSpPr>
        <p:spPr>
          <a:xfrm>
            <a:off x="838200" y="1175657"/>
            <a:ext cx="5676900" cy="4896000"/>
          </a:xfrm>
        </p:spPr>
        <p:txBody>
          <a:bodyPr>
            <a:noAutofit/>
          </a:bodyPr>
          <a:lstStyle/>
          <a:p>
            <a:r>
              <a:rPr lang="zh-CN" altLang="en-US" b="1" dirty="0"/>
              <a:t>（一）农业大数据驱动智慧农业</a:t>
            </a:r>
            <a:endParaRPr lang="en-US" altLang="zh-CN" b="1" dirty="0"/>
          </a:p>
          <a:p>
            <a:r>
              <a:rPr lang="zh-CN" altLang="en-US" b="1" dirty="0"/>
              <a:t>（二）农业大数据在智慧农业中的应用</a:t>
            </a:r>
            <a:endParaRPr lang="en-US" altLang="zh-CN" b="1" dirty="0"/>
          </a:p>
          <a:p>
            <a:pPr lvl="1"/>
            <a:r>
              <a:rPr lang="zh-CN" altLang="en-US" sz="2400" dirty="0"/>
              <a:t>构建农业产业信息地图</a:t>
            </a:r>
            <a:endParaRPr lang="en-US" altLang="zh-CN" sz="2400" dirty="0"/>
          </a:p>
          <a:p>
            <a:pPr lvl="1"/>
            <a:r>
              <a:rPr lang="zh-CN" altLang="en-US" sz="2400" dirty="0"/>
              <a:t>实现生产过程智能管控</a:t>
            </a:r>
            <a:endParaRPr lang="en-US" altLang="zh-CN" sz="2400" dirty="0"/>
          </a:p>
          <a:p>
            <a:pPr lvl="1"/>
            <a:r>
              <a:rPr lang="zh-CN" altLang="en-US" sz="2400" dirty="0"/>
              <a:t>农业生产风险预警</a:t>
            </a:r>
            <a:endParaRPr lang="en-US" altLang="zh-CN" sz="2400" dirty="0"/>
          </a:p>
          <a:p>
            <a:pPr lvl="1"/>
            <a:r>
              <a:rPr lang="zh-CN" altLang="en-US" sz="2400" dirty="0"/>
              <a:t>准确把握农产品市场需求动态</a:t>
            </a:r>
            <a:endParaRPr lang="en-US" altLang="zh-CN" sz="2400" dirty="0"/>
          </a:p>
          <a:p>
            <a:pPr lvl="1"/>
            <a:r>
              <a:rPr lang="zh-CN" altLang="en-US" sz="2400" dirty="0"/>
              <a:t>实施农产品质量安全追溯</a:t>
            </a:r>
            <a:endParaRPr lang="en-US" altLang="zh-CN" sz="2400" b="1" dirty="0"/>
          </a:p>
          <a:p>
            <a:r>
              <a:rPr lang="zh-CN" altLang="en-US" b="1" dirty="0"/>
              <a:t>（三）智慧农业充实农业大数据</a:t>
            </a:r>
            <a:endParaRPr lang="en-US" altLang="zh-CN" b="1" dirty="0"/>
          </a:p>
        </p:txBody>
      </p:sp>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三、农业大数据与智慧农业的关系</a:t>
            </a:r>
            <a:endParaRPr lang="en-US" altLang="zh-CN"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graphicFrame>
        <p:nvGraphicFramePr>
          <p:cNvPr id="7" name="Content Placeholder 3">
            <a:extLst>
              <a:ext uri="{FF2B5EF4-FFF2-40B4-BE49-F238E27FC236}">
                <a16:creationId xmlns:a16="http://schemas.microsoft.com/office/drawing/2014/main" id="{96AAB81D-CD7B-4C98-9E26-128A26AC082B}"/>
              </a:ext>
            </a:extLst>
          </p:cNvPr>
          <p:cNvGraphicFramePr>
            <a:graphicFrameLocks noGrp="1"/>
          </p:cNvGraphicFramePr>
          <p:nvPr>
            <p:ph sz="half" idx="2"/>
          </p:nvPr>
        </p:nvGraphicFramePr>
        <p:xfrm>
          <a:off x="6515100" y="1233070"/>
          <a:ext cx="4838700" cy="4500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矩形 2">
            <a:extLst>
              <a:ext uri="{FF2B5EF4-FFF2-40B4-BE49-F238E27FC236}">
                <a16:creationId xmlns:a16="http://schemas.microsoft.com/office/drawing/2014/main" id="{85C3B58E-F1EB-4D33-A18A-5C882AB75928}"/>
              </a:ext>
            </a:extLst>
          </p:cNvPr>
          <p:cNvSpPr/>
          <p:nvPr/>
        </p:nvSpPr>
        <p:spPr>
          <a:xfrm>
            <a:off x="6932139" y="5834244"/>
            <a:ext cx="4004622" cy="369332"/>
          </a:xfrm>
          <a:prstGeom prst="rect">
            <a:avLst/>
          </a:prstGeom>
        </p:spPr>
        <p:txBody>
          <a:bodyPr wrap="none">
            <a:spAutoFit/>
          </a:bodyPr>
          <a:lstStyle/>
          <a:p>
            <a:r>
              <a:rPr lang="zh-CN" altLang="en-US" dirty="0">
                <a:latin typeface="FZSSK--GBK1-0"/>
              </a:rPr>
              <a:t>图</a:t>
            </a:r>
            <a:r>
              <a:rPr lang="en-US" altLang="zh-CN" dirty="0">
                <a:latin typeface="E-BZ"/>
              </a:rPr>
              <a:t>2-3 </a:t>
            </a:r>
            <a:r>
              <a:rPr lang="zh-CN" altLang="en-US" dirty="0">
                <a:latin typeface="FZSSK--GBK1-0"/>
              </a:rPr>
              <a:t>农业大数据在智慧农业中的应用</a:t>
            </a:r>
            <a:endParaRPr lang="zh-CN" altLang="en-US" dirty="0"/>
          </a:p>
        </p:txBody>
      </p:sp>
    </p:spTree>
    <p:extLst>
      <p:ext uri="{BB962C8B-B14F-4D97-AF65-F5344CB8AC3E}">
        <p14:creationId xmlns:p14="http://schemas.microsoft.com/office/powerpoint/2010/main" val="3018812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562ED4BB-9AEF-434F-B7C7-2B5DF8098B9C}"/>
              </a:ext>
            </a:extLst>
          </p:cNvPr>
          <p:cNvSpPr>
            <a:spLocks noGrp="1"/>
          </p:cNvSpPr>
          <p:nvPr>
            <p:ph type="title"/>
          </p:nvPr>
        </p:nvSpPr>
        <p:spPr/>
        <p:txBody>
          <a:bodyPr/>
          <a:lstStyle/>
          <a:p>
            <a:r>
              <a:rPr lang="zh-CN" altLang="en-US" dirty="0"/>
              <a:t>第一节 支撑技术概述</a:t>
            </a:r>
          </a:p>
        </p:txBody>
      </p:sp>
      <p:sp>
        <p:nvSpPr>
          <p:cNvPr id="5" name="文本框 4">
            <a:extLst>
              <a:ext uri="{FF2B5EF4-FFF2-40B4-BE49-F238E27FC236}">
                <a16:creationId xmlns:a16="http://schemas.microsoft.com/office/drawing/2014/main" id="{5F976A0F-4C6C-44DB-8A13-CAEE066E1F52}"/>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7406478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562ED4BB-9AEF-434F-B7C7-2B5DF8098B9C}"/>
              </a:ext>
            </a:extLst>
          </p:cNvPr>
          <p:cNvSpPr>
            <a:spLocks noGrp="1"/>
          </p:cNvSpPr>
          <p:nvPr>
            <p:ph type="title"/>
          </p:nvPr>
        </p:nvSpPr>
        <p:spPr/>
        <p:txBody>
          <a:bodyPr/>
          <a:lstStyle/>
          <a:p>
            <a:r>
              <a:rPr lang="zh-CN" altLang="en-US" dirty="0"/>
              <a:t>第五节 人工智能与智慧农业</a:t>
            </a:r>
          </a:p>
        </p:txBody>
      </p:sp>
      <p:sp>
        <p:nvSpPr>
          <p:cNvPr id="5" name="文本框 4">
            <a:extLst>
              <a:ext uri="{FF2B5EF4-FFF2-40B4-BE49-F238E27FC236}">
                <a16:creationId xmlns:a16="http://schemas.microsoft.com/office/drawing/2014/main" id="{5F976A0F-4C6C-44DB-8A13-CAEE066E1F52}"/>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3715503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一、人工智能概述</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Autofit/>
          </a:bodyPr>
          <a:lstStyle/>
          <a:p>
            <a:r>
              <a:rPr lang="zh-CN" altLang="en-US" b="1" dirty="0"/>
              <a:t>（一）人工智能的含义</a:t>
            </a:r>
            <a:endParaRPr lang="en-US" altLang="zh-CN" b="1" dirty="0"/>
          </a:p>
          <a:p>
            <a:pPr lvl="1"/>
            <a:r>
              <a:rPr lang="zh-CN" altLang="en-US" dirty="0">
                <a:solidFill>
                  <a:srgbClr val="0000FF"/>
                </a:solidFill>
              </a:rPr>
              <a:t>定义：</a:t>
            </a:r>
            <a:r>
              <a:rPr lang="zh-CN" altLang="en-US" dirty="0"/>
              <a:t>作为一个科学领域，人工智能是一门通过计算机程序及其相关硬件设备来实现人类智能的新兴技术科学；作为一个具体的研究对象，人工智能指的是由人制造的机器所表现出来的智能，与人类或动物所具有的“自然智能”相对。</a:t>
            </a:r>
            <a:endParaRPr lang="en-US" altLang="zh-CN" dirty="0"/>
          </a:p>
          <a:p>
            <a:pPr lvl="1"/>
            <a:r>
              <a:rPr lang="zh-CN" altLang="en-US" dirty="0">
                <a:solidFill>
                  <a:srgbClr val="0000FF"/>
                </a:solidFill>
              </a:rPr>
              <a:t>分类：</a:t>
            </a:r>
            <a:r>
              <a:rPr lang="zh-CN" altLang="en-US" dirty="0"/>
              <a:t>强人工智能和弱人工智能。</a:t>
            </a:r>
            <a:endParaRPr lang="en-US" altLang="zh-CN" dirty="0"/>
          </a:p>
          <a:p>
            <a:pPr lvl="1"/>
            <a:r>
              <a:rPr lang="zh-CN" altLang="en-US" dirty="0">
                <a:solidFill>
                  <a:srgbClr val="0000FF"/>
                </a:solidFill>
              </a:rPr>
              <a:t>核心</a:t>
            </a:r>
            <a:r>
              <a:rPr lang="zh-CN" altLang="en-US" dirty="0"/>
              <a:t>：机器学习。</a:t>
            </a:r>
            <a:endParaRPr lang="en-US" altLang="zh-CN" dirty="0"/>
          </a:p>
          <a:p>
            <a:pPr lvl="1"/>
            <a:r>
              <a:rPr lang="zh-CN" altLang="en-US" dirty="0">
                <a:solidFill>
                  <a:srgbClr val="0000FF"/>
                </a:solidFill>
              </a:rPr>
              <a:t>新的研究方向</a:t>
            </a:r>
            <a:r>
              <a:rPr lang="zh-CN" altLang="en-US" dirty="0"/>
              <a:t>：深度学习，它被引入机器学习使其更接近于最初的目标</a:t>
            </a:r>
            <a:r>
              <a:rPr lang="en-US" altLang="zh-CN" dirty="0"/>
              <a:t>——</a:t>
            </a:r>
            <a:r>
              <a:rPr lang="zh-CN" altLang="en-US" dirty="0"/>
              <a:t>人工智能。</a:t>
            </a:r>
            <a:endParaRPr lang="en-US" altLang="zh-CN" dirty="0"/>
          </a:p>
          <a:p>
            <a:endParaRPr lang="en-US" altLang="zh-CN"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30297267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一、人工智能概述</a:t>
            </a:r>
            <a:endParaRPr lang="en-US" altLang="zh-CN" dirty="0"/>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Autofit/>
          </a:bodyPr>
          <a:lstStyle/>
          <a:p>
            <a:r>
              <a:rPr lang="zh-CN" altLang="en-US" b="1" dirty="0"/>
              <a:t>（二）人工智能的发展历程</a:t>
            </a:r>
            <a:endParaRPr lang="en-US" altLang="zh-CN" b="1" dirty="0"/>
          </a:p>
          <a:p>
            <a:pPr lvl="1"/>
            <a:r>
              <a:rPr lang="zh-CN" altLang="en-US" dirty="0"/>
              <a:t>起步发展期</a:t>
            </a:r>
            <a:endParaRPr lang="en-US" altLang="zh-CN" dirty="0"/>
          </a:p>
          <a:p>
            <a:pPr lvl="1"/>
            <a:r>
              <a:rPr lang="zh-CN" altLang="en-US" dirty="0"/>
              <a:t>反思发展期</a:t>
            </a:r>
            <a:endParaRPr lang="en-US" altLang="zh-CN" dirty="0"/>
          </a:p>
          <a:p>
            <a:pPr lvl="1"/>
            <a:r>
              <a:rPr lang="zh-CN" altLang="en-US" dirty="0"/>
              <a:t>应用发展期</a:t>
            </a:r>
            <a:endParaRPr lang="en-US" altLang="zh-CN" dirty="0"/>
          </a:p>
          <a:p>
            <a:pPr lvl="1"/>
            <a:r>
              <a:rPr lang="zh-CN" altLang="en-US" dirty="0"/>
              <a:t>低迷发展期</a:t>
            </a:r>
            <a:endParaRPr lang="en-US" altLang="zh-CN" dirty="0"/>
          </a:p>
          <a:p>
            <a:pPr lvl="1"/>
            <a:r>
              <a:rPr lang="zh-CN" altLang="en-US" dirty="0"/>
              <a:t>稳步发展期</a:t>
            </a:r>
            <a:endParaRPr lang="en-US" altLang="zh-CN" dirty="0"/>
          </a:p>
          <a:p>
            <a:pPr lvl="1"/>
            <a:r>
              <a:rPr lang="zh-CN" altLang="en-US" dirty="0"/>
              <a:t>蓬勃发展期</a:t>
            </a:r>
            <a:endParaRPr lang="en-US" altLang="zh-CN"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12813293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b="1" dirty="0"/>
              <a:t>二、农业人工智能</a:t>
            </a:r>
            <a:endParaRPr lang="en-US" altLang="zh-CN" b="1" dirty="0"/>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Autofit/>
          </a:bodyPr>
          <a:lstStyle/>
          <a:p>
            <a:r>
              <a:rPr lang="zh-CN" altLang="en-US" b="1" dirty="0"/>
              <a:t>（一）农业人工智能概述</a:t>
            </a:r>
            <a:endParaRPr lang="en-US" altLang="zh-CN" b="1" dirty="0"/>
          </a:p>
          <a:p>
            <a:pPr lvl="1"/>
            <a:r>
              <a:rPr lang="zh-CN" altLang="en-US" dirty="0"/>
              <a:t>近年来，应用于耕作、播种、栽培等方面的专家系统</a:t>
            </a:r>
            <a:endParaRPr lang="en-US" altLang="zh-CN" dirty="0"/>
          </a:p>
          <a:p>
            <a:pPr lvl="1"/>
            <a:r>
              <a:rPr lang="zh-CN" altLang="en-US" dirty="0"/>
              <a:t>近</a:t>
            </a:r>
            <a:r>
              <a:rPr lang="en-US" altLang="zh-CN" dirty="0"/>
              <a:t>10</a:t>
            </a:r>
            <a:r>
              <a:rPr lang="zh-CN" altLang="en-US" dirty="0"/>
              <a:t>年，推出了采摘机器人、土壤检测、果实分拣、气候灾难预警、病虫害检测等智能识别系统。</a:t>
            </a:r>
            <a:endParaRPr lang="en-US" altLang="zh-CN" dirty="0"/>
          </a:p>
          <a:p>
            <a:pPr lvl="1"/>
            <a:r>
              <a:rPr lang="zh-CN" altLang="en-US" dirty="0"/>
              <a:t>将人工智能与农业机械技术相融合，可广泛应用于农业的耕整、种植、采摘等环节，极大提高劳动生产率、土地产出率和资源利用率。</a:t>
            </a:r>
            <a:endParaRPr lang="en-US" altLang="zh-CN" dirty="0"/>
          </a:p>
          <a:p>
            <a:pPr lvl="1"/>
            <a:r>
              <a:rPr lang="zh-CN" altLang="en-US" dirty="0"/>
              <a:t>国际上，农业专家系统始于</a:t>
            </a:r>
            <a:r>
              <a:rPr lang="en-US" altLang="zh-CN" dirty="0"/>
              <a:t>20</a:t>
            </a:r>
            <a:r>
              <a:rPr lang="zh-CN" altLang="en-US" dirty="0"/>
              <a:t>世纪</a:t>
            </a:r>
            <a:r>
              <a:rPr lang="en-US" altLang="zh-CN" dirty="0"/>
              <a:t>70</a:t>
            </a:r>
            <a:r>
              <a:rPr lang="zh-CN" altLang="en-US" dirty="0"/>
              <a:t>年代；我国的系统开发始于</a:t>
            </a:r>
            <a:r>
              <a:rPr lang="en-US" altLang="zh-CN" dirty="0"/>
              <a:t>20</a:t>
            </a:r>
            <a:r>
              <a:rPr lang="zh-CN" altLang="en-US" dirty="0"/>
              <a:t>世纪</a:t>
            </a:r>
            <a:r>
              <a:rPr lang="en-US" altLang="zh-CN" dirty="0"/>
              <a:t>80</a:t>
            </a:r>
            <a:r>
              <a:rPr lang="zh-CN" altLang="en-US" dirty="0"/>
              <a:t>年代，近年来农业人工智能的发展取得重大进步。</a:t>
            </a:r>
            <a:endParaRPr lang="en-US" altLang="zh-CN" dirty="0"/>
          </a:p>
          <a:p>
            <a:pPr lvl="1"/>
            <a:endParaRPr lang="en-US" altLang="zh-CN" dirty="0"/>
          </a:p>
          <a:p>
            <a:pPr lvl="1"/>
            <a:endParaRPr lang="en-US" altLang="zh-CN"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30063563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二、农业人工智能</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Autofit/>
          </a:bodyPr>
          <a:lstStyle/>
          <a:p>
            <a:r>
              <a:rPr lang="zh-CN" altLang="en-US" b="1" dirty="0"/>
              <a:t>（二）农业人工智能的主要技术</a:t>
            </a:r>
            <a:endParaRPr lang="en-US" altLang="zh-CN" b="1" dirty="0"/>
          </a:p>
          <a:p>
            <a:pPr lvl="1"/>
            <a:r>
              <a:rPr lang="en-US" altLang="zh-CN" dirty="0"/>
              <a:t>1. </a:t>
            </a:r>
            <a:r>
              <a:rPr lang="zh-CN" altLang="en-US" dirty="0"/>
              <a:t>智能感知技术</a:t>
            </a:r>
            <a:endParaRPr lang="en-US" altLang="zh-CN" dirty="0"/>
          </a:p>
          <a:p>
            <a:pPr lvl="1"/>
            <a:r>
              <a:rPr lang="en-US" altLang="zh-CN" dirty="0"/>
              <a:t>2. </a:t>
            </a:r>
            <a:r>
              <a:rPr lang="zh-CN" altLang="en-US" dirty="0"/>
              <a:t>智能装备系统</a:t>
            </a:r>
            <a:endParaRPr lang="en-US" altLang="zh-CN" dirty="0"/>
          </a:p>
          <a:p>
            <a:pPr lvl="1"/>
            <a:r>
              <a:rPr lang="en-US" altLang="zh-CN" dirty="0"/>
              <a:t>3. </a:t>
            </a:r>
            <a:r>
              <a:rPr lang="zh-CN" altLang="en-US" dirty="0"/>
              <a:t>专家系统</a:t>
            </a:r>
            <a:endParaRPr lang="en-US" altLang="zh-CN" dirty="0"/>
          </a:p>
          <a:p>
            <a:pPr lvl="1"/>
            <a:r>
              <a:rPr lang="en-US" altLang="zh-CN" dirty="0"/>
              <a:t>4. </a:t>
            </a:r>
            <a:r>
              <a:rPr lang="zh-CN" altLang="en-US" dirty="0"/>
              <a:t>农业认知计算</a:t>
            </a:r>
            <a:endParaRPr lang="en-US" altLang="zh-CN"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3270388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三、人工智能在智慧农业中的代表性应用</a:t>
            </a:r>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p:txBody>
          <a:bodyPr>
            <a:noAutofit/>
          </a:bodyPr>
          <a:lstStyle/>
          <a:p>
            <a:r>
              <a:rPr lang="zh-CN" altLang="en-US" b="1" dirty="0"/>
              <a:t>（一）产前决策</a:t>
            </a:r>
            <a:endParaRPr lang="en-US" altLang="zh-CN" b="1" dirty="0"/>
          </a:p>
          <a:p>
            <a:pPr lvl="1"/>
            <a:r>
              <a:rPr lang="zh-CN" altLang="en-US" dirty="0"/>
              <a:t>在美国建立的</a:t>
            </a:r>
            <a:r>
              <a:rPr lang="zh-CN" altLang="en-US" dirty="0">
                <a:solidFill>
                  <a:srgbClr val="0000FF"/>
                </a:solidFill>
              </a:rPr>
              <a:t>农民商业网络</a:t>
            </a:r>
            <a:r>
              <a:rPr lang="zh-CN" altLang="en-US" dirty="0"/>
              <a:t>，汇总各农场关于种子品类、农艺实践、投入品价格及产量目标等信息。</a:t>
            </a:r>
            <a:endParaRPr lang="en-US" altLang="zh-CN" dirty="0"/>
          </a:p>
          <a:p>
            <a:pPr lvl="1"/>
            <a:r>
              <a:rPr lang="zh-CN" altLang="en-US" dirty="0"/>
              <a:t>利用</a:t>
            </a:r>
            <a:r>
              <a:rPr lang="zh-CN" altLang="en-US" dirty="0">
                <a:solidFill>
                  <a:srgbClr val="0000FF"/>
                </a:solidFill>
              </a:rPr>
              <a:t>机器学习技术</a:t>
            </a:r>
            <a:r>
              <a:rPr lang="zh-CN" altLang="en-US" dirty="0"/>
              <a:t>对这些汇总的农场数据进行分析，为农民提供最优的决策建议，帮助农民提升生产资料利用率和产量。</a:t>
            </a:r>
            <a:endParaRPr lang="en-US" altLang="zh-CN" dirty="0"/>
          </a:p>
          <a:p>
            <a:pPr lvl="1"/>
            <a:r>
              <a:rPr lang="zh-CN" altLang="en-US" dirty="0">
                <a:solidFill>
                  <a:srgbClr val="0000FF"/>
                </a:solidFill>
              </a:rPr>
              <a:t>智能播种机器人</a:t>
            </a:r>
            <a:r>
              <a:rPr lang="zh-CN" altLang="en-US" dirty="0"/>
              <a:t>能够通过探测装置获取土壤信息，然后通过算法得出最优化的播种密度并且自动播种。</a:t>
            </a:r>
            <a:endParaRPr lang="en-US" altLang="zh-CN" b="1"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37593747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8C29DE0E-4D39-42D1-93AC-6CD5E4B1305F}"/>
              </a:ext>
            </a:extLst>
          </p:cNvPr>
          <p:cNvSpPr>
            <a:spLocks noGrp="1"/>
          </p:cNvSpPr>
          <p:nvPr>
            <p:ph type="title"/>
          </p:nvPr>
        </p:nvSpPr>
        <p:spPr/>
        <p:txBody>
          <a:bodyPr/>
          <a:lstStyle/>
          <a:p>
            <a:r>
              <a:rPr lang="zh-CN" altLang="en-US" dirty="0"/>
              <a:t>三、人工智能在智慧农业中的代表性应用</a:t>
            </a:r>
            <a:endParaRPr lang="en-US" altLang="zh-CN" dirty="0"/>
          </a:p>
        </p:txBody>
      </p:sp>
      <p:sp>
        <p:nvSpPr>
          <p:cNvPr id="6" name="内容占位符 5">
            <a:extLst>
              <a:ext uri="{FF2B5EF4-FFF2-40B4-BE49-F238E27FC236}">
                <a16:creationId xmlns:a16="http://schemas.microsoft.com/office/drawing/2014/main" id="{065B147C-897D-47AC-8A8B-4A8B575DE51D}"/>
              </a:ext>
            </a:extLst>
          </p:cNvPr>
          <p:cNvSpPr>
            <a:spLocks noGrp="1"/>
          </p:cNvSpPr>
          <p:nvPr>
            <p:ph idx="1"/>
          </p:nvPr>
        </p:nvSpPr>
        <p:spPr>
          <a:xfrm>
            <a:off x="838200" y="1177626"/>
            <a:ext cx="10515600" cy="4896000"/>
          </a:xfrm>
        </p:spPr>
        <p:txBody>
          <a:bodyPr>
            <a:noAutofit/>
          </a:bodyPr>
          <a:lstStyle/>
          <a:p>
            <a:r>
              <a:rPr lang="zh-CN" altLang="en-US" b="1" dirty="0"/>
              <a:t>（二）产中管理</a:t>
            </a:r>
            <a:endParaRPr lang="en-US" altLang="zh-CN" b="1" dirty="0"/>
          </a:p>
          <a:p>
            <a:pPr lvl="1"/>
            <a:r>
              <a:rPr lang="zh-CN" altLang="en-US" dirty="0"/>
              <a:t>德国</a:t>
            </a:r>
            <a:r>
              <a:rPr lang="en-US" altLang="zh-CN" dirty="0"/>
              <a:t>PEAT</a:t>
            </a:r>
            <a:r>
              <a:rPr lang="zh-CN" altLang="en-US" dirty="0"/>
              <a:t>公司开发了一种</a:t>
            </a:r>
            <a:r>
              <a:rPr lang="zh-CN" altLang="en-US" dirty="0">
                <a:solidFill>
                  <a:srgbClr val="0000FF"/>
                </a:solidFill>
              </a:rPr>
              <a:t>深度学习</a:t>
            </a:r>
            <a:r>
              <a:rPr lang="zh-CN" altLang="en-US" dirty="0"/>
              <a:t>系统，通过智能手机拍摄的图像识别不同的农作物，识别病虫害，向用户提供解决方案。</a:t>
            </a:r>
            <a:endParaRPr lang="en-US" altLang="zh-CN" dirty="0"/>
          </a:p>
          <a:p>
            <a:pPr lvl="1"/>
            <a:r>
              <a:rPr lang="zh-CN" altLang="en-US" dirty="0"/>
              <a:t>国内也早已出现能够智能识别作物病虫害的手机</a:t>
            </a:r>
            <a:r>
              <a:rPr lang="en-US" altLang="zh-CN" dirty="0"/>
              <a:t>App</a:t>
            </a:r>
            <a:r>
              <a:rPr lang="zh-CN" altLang="en-US" dirty="0"/>
              <a:t>，为农民提供及时科学的田间管理指导。</a:t>
            </a:r>
            <a:endParaRPr lang="en-US" altLang="zh-CN" dirty="0"/>
          </a:p>
          <a:p>
            <a:r>
              <a:rPr lang="zh-CN" altLang="en-US" b="1" dirty="0"/>
              <a:t>（三）产后预测</a:t>
            </a:r>
            <a:endParaRPr lang="en-US" altLang="zh-CN" b="1" dirty="0"/>
          </a:p>
          <a:p>
            <a:pPr lvl="1"/>
            <a:r>
              <a:rPr lang="zh-CN" altLang="en-US" dirty="0"/>
              <a:t>美国孟山都公司提出了新型“农业操作系统”，根据市场来确定农产品的数量，以数据为基础来构建模型进行决策以应对风险；</a:t>
            </a:r>
            <a:endParaRPr lang="en-US" altLang="zh-CN" dirty="0"/>
          </a:p>
          <a:p>
            <a:pPr lvl="1"/>
            <a:r>
              <a:rPr lang="zh-CN" altLang="en-US" dirty="0"/>
              <a:t>通过大量的天气数据，综合气象模拟、土质分析、植物根部特征等因素，为农民提供产量预测和农作物自然灾害保险服务。</a:t>
            </a:r>
            <a:endParaRPr lang="en-US" altLang="zh-CN" b="1" dirty="0"/>
          </a:p>
          <a:p>
            <a:pPr lvl="1"/>
            <a:endParaRPr lang="en-US" altLang="zh-CN" dirty="0"/>
          </a:p>
        </p:txBody>
      </p:sp>
      <p:sp>
        <p:nvSpPr>
          <p:cNvPr id="5" name="文本框 4">
            <a:extLst>
              <a:ext uri="{FF2B5EF4-FFF2-40B4-BE49-F238E27FC236}">
                <a16:creationId xmlns:a16="http://schemas.microsoft.com/office/drawing/2014/main" id="{C1F8ED91-C7F7-4066-A19A-DA6390F4FFAC}"/>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7315427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21A5DDF1-DF83-7A0B-6AC5-AF18830E486B}"/>
              </a:ext>
            </a:extLst>
          </p:cNvPr>
          <p:cNvSpPr>
            <a:spLocks noGrp="1"/>
          </p:cNvSpPr>
          <p:nvPr>
            <p:ph type="title"/>
          </p:nvPr>
        </p:nvSpPr>
        <p:spPr/>
        <p:txBody>
          <a:bodyPr>
            <a:normAutofit/>
          </a:bodyPr>
          <a:lstStyle/>
          <a:p>
            <a:pPr>
              <a:lnSpc>
                <a:spcPct val="150000"/>
              </a:lnSpc>
            </a:pPr>
            <a:r>
              <a:rPr lang="zh-CN" altLang="en-US" sz="2800" dirty="0"/>
              <a:t>教材配套网站 </a:t>
            </a:r>
            <a:r>
              <a:rPr lang="en-US" altLang="zh-CN" sz="2800" dirty="0">
                <a:hlinkClick r:id="rId2"/>
              </a:rPr>
              <a:t>www.zh.ag</a:t>
            </a:r>
            <a:br>
              <a:rPr lang="en-US" altLang="zh-CN" sz="2800" dirty="0"/>
            </a:br>
            <a:r>
              <a:rPr lang="zh-CN" altLang="en-US" sz="2800" dirty="0"/>
              <a:t>更新于</a:t>
            </a:r>
            <a:r>
              <a:rPr lang="en-US" altLang="zh-CN" sz="2800" dirty="0"/>
              <a:t>2022</a:t>
            </a:r>
            <a:r>
              <a:rPr lang="zh-CN" altLang="en-US" sz="2800" dirty="0"/>
              <a:t>年</a:t>
            </a:r>
            <a:r>
              <a:rPr lang="en-US" altLang="zh-CN" sz="2800" dirty="0"/>
              <a:t>10</a:t>
            </a:r>
            <a:r>
              <a:rPr lang="zh-CN" altLang="en-US" sz="2800" dirty="0"/>
              <a:t>月，期待收到您的反馈 </a:t>
            </a:r>
            <a:r>
              <a:rPr lang="en-US" altLang="zh-CN" sz="2800" dirty="0">
                <a:hlinkClick r:id="rId3"/>
              </a:rPr>
              <a:t>hang.xiong@outlook.com</a:t>
            </a:r>
            <a:endParaRPr lang="zh-CN" altLang="en-US" sz="2800" dirty="0"/>
          </a:p>
        </p:txBody>
      </p:sp>
    </p:spTree>
    <p:extLst>
      <p:ext uri="{BB962C8B-B14F-4D97-AF65-F5344CB8AC3E}">
        <p14:creationId xmlns:p14="http://schemas.microsoft.com/office/powerpoint/2010/main" val="1034303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内容占位符 10">
            <a:extLst>
              <a:ext uri="{FF2B5EF4-FFF2-40B4-BE49-F238E27FC236}">
                <a16:creationId xmlns:a16="http://schemas.microsoft.com/office/drawing/2014/main" id="{21A370C9-4FFE-4DB6-ADAC-21FA46530933}"/>
              </a:ext>
            </a:extLst>
          </p:cNvPr>
          <p:cNvSpPr>
            <a:spLocks noGrp="1"/>
          </p:cNvSpPr>
          <p:nvPr>
            <p:ph sz="half" idx="1"/>
          </p:nvPr>
        </p:nvSpPr>
        <p:spPr/>
        <p:txBody>
          <a:bodyPr>
            <a:normAutofit/>
          </a:bodyPr>
          <a:lstStyle/>
          <a:p>
            <a:pPr algn="just"/>
            <a:r>
              <a:rPr lang="zh-CN" altLang="en-US" dirty="0">
                <a:latin typeface="+mn-ea"/>
              </a:rPr>
              <a:t>遥感技术、传感技术、物联网技术和区块链技术扩展了</a:t>
            </a:r>
            <a:r>
              <a:rPr lang="zh-CN" altLang="en-US" dirty="0">
                <a:solidFill>
                  <a:srgbClr val="0000FF"/>
                </a:solidFill>
                <a:latin typeface="+mn-ea"/>
              </a:rPr>
              <a:t>获取农业数据</a:t>
            </a:r>
            <a:r>
              <a:rPr lang="zh-CN" altLang="en-US" dirty="0">
                <a:latin typeface="+mn-ea"/>
              </a:rPr>
              <a:t>的范围、提升了数据的可靠性和数据采集的效率；</a:t>
            </a:r>
            <a:endParaRPr lang="en-US" altLang="zh-CN" dirty="0">
              <a:latin typeface="+mn-ea"/>
            </a:endParaRPr>
          </a:p>
          <a:p>
            <a:pPr algn="just"/>
            <a:r>
              <a:rPr lang="zh-CN" altLang="en-US" dirty="0">
                <a:latin typeface="+mn-ea"/>
              </a:rPr>
              <a:t>大数据技术和云计算技术使得</a:t>
            </a:r>
            <a:r>
              <a:rPr lang="zh-CN" altLang="en-US" dirty="0">
                <a:solidFill>
                  <a:srgbClr val="0000FF"/>
                </a:solidFill>
                <a:latin typeface="+mn-ea"/>
              </a:rPr>
              <a:t>数据的分析</a:t>
            </a:r>
            <a:r>
              <a:rPr lang="zh-CN" altLang="en-US" dirty="0">
                <a:latin typeface="+mn-ea"/>
              </a:rPr>
              <a:t>更加高效；</a:t>
            </a:r>
            <a:endParaRPr lang="en-US" altLang="zh-CN" dirty="0">
              <a:latin typeface="+mn-ea"/>
            </a:endParaRPr>
          </a:p>
          <a:p>
            <a:pPr algn="just"/>
            <a:r>
              <a:rPr lang="zh-CN" altLang="en-US" dirty="0">
                <a:latin typeface="+mn-ea"/>
              </a:rPr>
              <a:t>人工智能技术和虚拟与增强现实技术提升了</a:t>
            </a:r>
            <a:r>
              <a:rPr lang="zh-CN" altLang="en-US" dirty="0">
                <a:solidFill>
                  <a:srgbClr val="0000FF"/>
                </a:solidFill>
                <a:latin typeface="+mn-ea"/>
              </a:rPr>
              <a:t>数据的应用</a:t>
            </a:r>
            <a:r>
              <a:rPr lang="zh-CN" altLang="en-US" dirty="0">
                <a:latin typeface="+mn-ea"/>
              </a:rPr>
              <a:t>能力和水平。</a:t>
            </a:r>
          </a:p>
          <a:p>
            <a:pPr algn="just"/>
            <a:endParaRPr lang="zh-CN" altLang="en-US" dirty="0">
              <a:latin typeface="+mn-ea"/>
            </a:endParaRPr>
          </a:p>
        </p:txBody>
      </p:sp>
      <p:pic>
        <p:nvPicPr>
          <p:cNvPr id="390" name="内容占位符 389">
            <a:extLst>
              <a:ext uri="{FF2B5EF4-FFF2-40B4-BE49-F238E27FC236}">
                <a16:creationId xmlns:a16="http://schemas.microsoft.com/office/drawing/2014/main" id="{DEA0CC43-8409-489E-A712-2ACF50731D4E}"/>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0" y="2038158"/>
            <a:ext cx="5181600" cy="3172209"/>
          </a:xfrm>
        </p:spPr>
      </p:pic>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第一节 支撑技术概述</a:t>
            </a:r>
          </a:p>
        </p:txBody>
      </p:sp>
      <p:sp>
        <p:nvSpPr>
          <p:cNvPr id="2" name="文本框 1">
            <a:extLst>
              <a:ext uri="{FF2B5EF4-FFF2-40B4-BE49-F238E27FC236}">
                <a16:creationId xmlns:a16="http://schemas.microsoft.com/office/drawing/2014/main" id="{DCDEF21D-D0C5-46AC-9E60-074C5D2896B7}"/>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
        <p:nvSpPr>
          <p:cNvPr id="391" name="矩形 390">
            <a:extLst>
              <a:ext uri="{FF2B5EF4-FFF2-40B4-BE49-F238E27FC236}">
                <a16:creationId xmlns:a16="http://schemas.microsoft.com/office/drawing/2014/main" id="{75809627-B974-4F3C-A48C-E43147440CB8}"/>
              </a:ext>
            </a:extLst>
          </p:cNvPr>
          <p:cNvSpPr/>
          <p:nvPr/>
        </p:nvSpPr>
        <p:spPr>
          <a:xfrm>
            <a:off x="7042341" y="5292209"/>
            <a:ext cx="3312125" cy="369332"/>
          </a:xfrm>
          <a:prstGeom prst="rect">
            <a:avLst/>
          </a:prstGeom>
        </p:spPr>
        <p:txBody>
          <a:bodyPr wrap="none">
            <a:spAutoFit/>
          </a:bodyPr>
          <a:lstStyle/>
          <a:p>
            <a:r>
              <a:rPr lang="zh-CN" altLang="en-US" dirty="0">
                <a:latin typeface="FZSSK--GBK1-0"/>
              </a:rPr>
              <a:t>图</a:t>
            </a:r>
            <a:r>
              <a:rPr lang="en-US" altLang="zh-CN" dirty="0">
                <a:latin typeface="E-BZ"/>
              </a:rPr>
              <a:t>2-1</a:t>
            </a:r>
            <a:r>
              <a:rPr lang="zh-CN" altLang="en-US" dirty="0">
                <a:latin typeface="E-BZ"/>
              </a:rPr>
              <a:t> </a:t>
            </a:r>
            <a:r>
              <a:rPr lang="zh-CN" altLang="en-US" dirty="0">
                <a:latin typeface="FZSSK--GBK1-0"/>
              </a:rPr>
              <a:t>智慧农业的主要支撑技术</a:t>
            </a:r>
            <a:endParaRPr lang="zh-CN" altLang="en-US" dirty="0"/>
          </a:p>
        </p:txBody>
      </p:sp>
    </p:spTree>
    <p:extLst>
      <p:ext uri="{BB962C8B-B14F-4D97-AF65-F5344CB8AC3E}">
        <p14:creationId xmlns:p14="http://schemas.microsoft.com/office/powerpoint/2010/main" val="3993849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一、遥感技术</a:t>
            </a:r>
          </a:p>
        </p:txBody>
      </p:sp>
      <p:sp>
        <p:nvSpPr>
          <p:cNvPr id="11" name="内容占位符 10">
            <a:extLst>
              <a:ext uri="{FF2B5EF4-FFF2-40B4-BE49-F238E27FC236}">
                <a16:creationId xmlns:a16="http://schemas.microsoft.com/office/drawing/2014/main" id="{21A370C9-4FFE-4DB6-ADAC-21FA46530933}"/>
              </a:ext>
            </a:extLst>
          </p:cNvPr>
          <p:cNvSpPr>
            <a:spLocks noGrp="1"/>
          </p:cNvSpPr>
          <p:nvPr>
            <p:ph idx="1"/>
          </p:nvPr>
        </p:nvSpPr>
        <p:spPr/>
        <p:txBody>
          <a:bodyPr>
            <a:normAutofit/>
          </a:bodyPr>
          <a:lstStyle/>
          <a:p>
            <a:pPr algn="just"/>
            <a:r>
              <a:rPr lang="zh-CN" altLang="en-US" dirty="0">
                <a:solidFill>
                  <a:srgbClr val="0000FF"/>
                </a:solidFill>
              </a:rPr>
              <a:t>定义</a:t>
            </a:r>
            <a:r>
              <a:rPr lang="zh-CN" altLang="en-US" dirty="0"/>
              <a:t>：应用各类主动或被动探测仪器不与探测目标相接触，从卫星、飞机等平台来记录地面目标物的电磁波特性，通过分析来揭示物体的特征性质及其变化的综合性探测技术。</a:t>
            </a:r>
            <a:endParaRPr lang="en-US" altLang="zh-CN" dirty="0"/>
          </a:p>
          <a:p>
            <a:pPr algn="just"/>
            <a:r>
              <a:rPr lang="zh-CN" altLang="en-US" dirty="0">
                <a:solidFill>
                  <a:srgbClr val="0000FF"/>
                </a:solidFill>
              </a:rPr>
              <a:t>一套完整的遥感系统</a:t>
            </a:r>
            <a:r>
              <a:rPr lang="zh-CN" altLang="en-US" dirty="0"/>
              <a:t>：由遥感器、遥感平台、信息传输设备、接收装置以及图像处理设备等组成。</a:t>
            </a:r>
            <a:endParaRPr lang="en-US" altLang="zh-CN" dirty="0"/>
          </a:p>
          <a:p>
            <a:pPr algn="just"/>
            <a:r>
              <a:rPr lang="zh-CN" altLang="en-US" dirty="0"/>
              <a:t>遥感技术一般集成于物联网技术中，以农田为观测对象，可用于监测作物生长过程、加强作物生长田间管理等。</a:t>
            </a:r>
          </a:p>
          <a:p>
            <a:pPr marL="0" indent="0" algn="just">
              <a:buNone/>
            </a:pPr>
            <a:endParaRPr lang="zh-CN" altLang="en-US"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4293912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二、传感技术</a:t>
            </a:r>
          </a:p>
        </p:txBody>
      </p:sp>
      <p:sp>
        <p:nvSpPr>
          <p:cNvPr id="11" name="内容占位符 10">
            <a:extLst>
              <a:ext uri="{FF2B5EF4-FFF2-40B4-BE49-F238E27FC236}">
                <a16:creationId xmlns:a16="http://schemas.microsoft.com/office/drawing/2014/main" id="{21A370C9-4FFE-4DB6-ADAC-21FA46530933}"/>
              </a:ext>
            </a:extLst>
          </p:cNvPr>
          <p:cNvSpPr>
            <a:spLocks noGrp="1"/>
          </p:cNvSpPr>
          <p:nvPr>
            <p:ph idx="1"/>
          </p:nvPr>
        </p:nvSpPr>
        <p:spPr/>
        <p:txBody>
          <a:bodyPr>
            <a:normAutofit/>
          </a:bodyPr>
          <a:lstStyle/>
          <a:p>
            <a:pPr algn="just"/>
            <a:r>
              <a:rPr lang="zh-CN" altLang="en-US" dirty="0">
                <a:solidFill>
                  <a:srgbClr val="0000FF"/>
                </a:solidFill>
              </a:rPr>
              <a:t>信息技术的三大支柱</a:t>
            </a:r>
            <a:r>
              <a:rPr lang="zh-CN" altLang="en-US" dirty="0"/>
              <a:t>：通信技术、计算机技术、传感技术</a:t>
            </a:r>
            <a:endParaRPr lang="en-US" altLang="zh-CN" dirty="0"/>
          </a:p>
          <a:p>
            <a:pPr algn="just"/>
            <a:r>
              <a:rPr lang="zh-CN" altLang="en-US" dirty="0">
                <a:solidFill>
                  <a:srgbClr val="0000FF"/>
                </a:solidFill>
              </a:rPr>
              <a:t>定义</a:t>
            </a:r>
            <a:r>
              <a:rPr lang="zh-CN" altLang="en-US" dirty="0"/>
              <a:t>：能感受被测量并按照一定的规律转换成可用输出信号的器件或装置，通常由敏感元件和转换元件组成。</a:t>
            </a:r>
            <a:endParaRPr lang="en-US" altLang="zh-CN" dirty="0"/>
          </a:p>
          <a:p>
            <a:pPr algn="just"/>
            <a:r>
              <a:rPr lang="zh-CN" altLang="en-US" dirty="0">
                <a:solidFill>
                  <a:srgbClr val="0000FF"/>
                </a:solidFill>
              </a:rPr>
              <a:t>智能传感器</a:t>
            </a:r>
            <a:r>
              <a:rPr lang="zh-CN" altLang="en-US" dirty="0"/>
              <a:t>是指其对外界信息具有一定检测、自诊断、数据处理以及自适应能力，是微型计算机技术与检测技术相结合的产物。</a:t>
            </a:r>
            <a:endParaRPr lang="en-US" altLang="zh-CN" dirty="0"/>
          </a:p>
          <a:p>
            <a:pPr algn="just"/>
            <a:r>
              <a:rPr lang="zh-CN" altLang="en-US" dirty="0">
                <a:latin typeface="+mn-ea"/>
              </a:rPr>
              <a:t>在种植业应用上，传感器可以很精确地对各项指标进行测量，土壤湿度、土壤养分含量、光照度等进行检测，以确定种植计划、进行精准种植和管理。</a:t>
            </a:r>
          </a:p>
        </p:txBody>
      </p:sp>
      <p:sp>
        <p:nvSpPr>
          <p:cNvPr id="2" name="文本框 1">
            <a:extLst>
              <a:ext uri="{FF2B5EF4-FFF2-40B4-BE49-F238E27FC236}">
                <a16:creationId xmlns:a16="http://schemas.microsoft.com/office/drawing/2014/main" id="{DCDEF21D-D0C5-46AC-9E60-074C5D2896B7}"/>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1273844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lstStyle/>
          <a:p>
            <a:r>
              <a:rPr lang="zh-CN" altLang="en-US" dirty="0"/>
              <a:t>三、物联网技术</a:t>
            </a:r>
          </a:p>
        </p:txBody>
      </p:sp>
      <p:sp>
        <p:nvSpPr>
          <p:cNvPr id="11" name="内容占位符 10">
            <a:extLst>
              <a:ext uri="{FF2B5EF4-FFF2-40B4-BE49-F238E27FC236}">
                <a16:creationId xmlns:a16="http://schemas.microsoft.com/office/drawing/2014/main" id="{21A370C9-4FFE-4DB6-ADAC-21FA46530933}"/>
              </a:ext>
            </a:extLst>
          </p:cNvPr>
          <p:cNvSpPr>
            <a:spLocks noGrp="1"/>
          </p:cNvSpPr>
          <p:nvPr>
            <p:ph idx="1"/>
          </p:nvPr>
        </p:nvSpPr>
        <p:spPr/>
        <p:txBody>
          <a:bodyPr>
            <a:normAutofit/>
          </a:bodyPr>
          <a:lstStyle/>
          <a:p>
            <a:pPr algn="just"/>
            <a:r>
              <a:rPr lang="zh-CN" altLang="en-US" dirty="0">
                <a:solidFill>
                  <a:srgbClr val="0000FF"/>
                </a:solidFill>
              </a:rPr>
              <a:t>定义</a:t>
            </a:r>
            <a:r>
              <a:rPr lang="zh-CN" altLang="en-US" dirty="0"/>
              <a:t>：</a:t>
            </a:r>
            <a:endParaRPr lang="en-US" altLang="zh-CN" dirty="0"/>
          </a:p>
          <a:p>
            <a:pPr lvl="1"/>
            <a:r>
              <a:rPr lang="zh-CN" altLang="en-US" dirty="0"/>
              <a:t>通过智能传感器、射频识别、激光扫描仪、全球定位系统、遥感等信息传感设备及系统和其他基于“物</a:t>
            </a:r>
            <a:r>
              <a:rPr lang="en-US" altLang="zh-CN" dirty="0"/>
              <a:t>—</a:t>
            </a:r>
            <a:r>
              <a:rPr lang="zh-CN" altLang="en-US" dirty="0"/>
              <a:t>物”通信模式的短距无线自组织网络，智能化识别、定位、跟踪、监控和管理物品。</a:t>
            </a:r>
            <a:endParaRPr lang="en-US" altLang="zh-CN" dirty="0"/>
          </a:p>
          <a:p>
            <a:pPr algn="just"/>
            <a:r>
              <a:rPr lang="zh-CN" altLang="en-US" dirty="0">
                <a:solidFill>
                  <a:srgbClr val="0000FF"/>
                </a:solidFill>
              </a:rPr>
              <a:t>应用</a:t>
            </a:r>
            <a:r>
              <a:rPr lang="zh-CN" altLang="en-US" dirty="0"/>
              <a:t>：</a:t>
            </a:r>
            <a:endParaRPr lang="en-US" altLang="zh-CN" dirty="0"/>
          </a:p>
          <a:p>
            <a:pPr lvl="1"/>
            <a:r>
              <a:rPr lang="zh-CN" altLang="en-US" dirty="0"/>
              <a:t>监测农业生态环境</a:t>
            </a:r>
            <a:endParaRPr lang="en-US" altLang="zh-CN" dirty="0"/>
          </a:p>
          <a:p>
            <a:pPr lvl="1"/>
            <a:r>
              <a:rPr lang="zh-CN" altLang="en-US" dirty="0"/>
              <a:t>监管农产品质量</a:t>
            </a:r>
            <a:endParaRPr lang="en-US" altLang="zh-CN" dirty="0"/>
          </a:p>
          <a:p>
            <a:pPr lvl="1"/>
            <a:r>
              <a:rPr lang="zh-CN" altLang="en-US" dirty="0"/>
              <a:t>智能节水灌溉</a:t>
            </a:r>
            <a:endParaRPr lang="zh-CN" altLang="en-US"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2029064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标题 9">
            <a:extLst>
              <a:ext uri="{FF2B5EF4-FFF2-40B4-BE49-F238E27FC236}">
                <a16:creationId xmlns:a16="http://schemas.microsoft.com/office/drawing/2014/main" id="{8576E038-EF47-40F8-B55E-8158096123CB}"/>
              </a:ext>
            </a:extLst>
          </p:cNvPr>
          <p:cNvSpPr>
            <a:spLocks noGrp="1"/>
          </p:cNvSpPr>
          <p:nvPr>
            <p:ph type="title"/>
          </p:nvPr>
        </p:nvSpPr>
        <p:spPr/>
        <p:txBody>
          <a:bodyPr>
            <a:normAutofit/>
          </a:bodyPr>
          <a:lstStyle/>
          <a:p>
            <a:r>
              <a:rPr lang="zh-CN" altLang="en-US" dirty="0"/>
              <a:t>四、大数据技术</a:t>
            </a:r>
          </a:p>
        </p:txBody>
      </p:sp>
      <p:sp>
        <p:nvSpPr>
          <p:cNvPr id="11" name="内容占位符 10">
            <a:extLst>
              <a:ext uri="{FF2B5EF4-FFF2-40B4-BE49-F238E27FC236}">
                <a16:creationId xmlns:a16="http://schemas.microsoft.com/office/drawing/2014/main" id="{21A370C9-4FFE-4DB6-ADAC-21FA46530933}"/>
              </a:ext>
            </a:extLst>
          </p:cNvPr>
          <p:cNvSpPr>
            <a:spLocks noGrp="1"/>
          </p:cNvSpPr>
          <p:nvPr>
            <p:ph idx="1"/>
          </p:nvPr>
        </p:nvSpPr>
        <p:spPr/>
        <p:txBody>
          <a:bodyPr>
            <a:normAutofit/>
          </a:bodyPr>
          <a:lstStyle/>
          <a:p>
            <a:r>
              <a:rPr lang="zh-CN" altLang="en-US" dirty="0">
                <a:solidFill>
                  <a:srgbClr val="0000FF"/>
                </a:solidFill>
              </a:rPr>
              <a:t>定义</a:t>
            </a:r>
            <a:r>
              <a:rPr lang="zh-CN" altLang="en-US" dirty="0"/>
              <a:t>：采用统计学理论和方法，通过对海量数据进行精细化分析、聚类、总结，找出有价值的目标数据资源，分析繁杂事务中的本质关系，通过比较不同层次、维度、历史和现代数据，找出有规律性的东西，得出有价值的结论。</a:t>
            </a:r>
            <a:endParaRPr lang="en-US" altLang="zh-CN" dirty="0"/>
          </a:p>
          <a:p>
            <a:r>
              <a:rPr lang="zh-CN" altLang="en-US" dirty="0">
                <a:solidFill>
                  <a:srgbClr val="0000FF"/>
                </a:solidFill>
              </a:rPr>
              <a:t>具体技术：</a:t>
            </a:r>
            <a:r>
              <a:rPr lang="zh-CN" altLang="en-US" dirty="0"/>
              <a:t>大数据采集、大数据预处理、大数据存储及管理、大数据分析及挖掘、大数据展现和应用；</a:t>
            </a:r>
            <a:endParaRPr lang="en-US" altLang="zh-CN" dirty="0"/>
          </a:p>
          <a:p>
            <a:r>
              <a:rPr lang="zh-CN" altLang="en-US" dirty="0">
                <a:solidFill>
                  <a:srgbClr val="0000FF"/>
                </a:solidFill>
              </a:rPr>
              <a:t>应用</a:t>
            </a:r>
            <a:r>
              <a:rPr lang="zh-CN" altLang="en-US" dirty="0"/>
              <a:t>：大数据检索、大数据可视化、大数据应用、大数据安全等。</a:t>
            </a:r>
            <a:endParaRPr lang="en-US" altLang="zh-CN" dirty="0"/>
          </a:p>
          <a:p>
            <a:r>
              <a:rPr lang="zh-CN" altLang="en-US" dirty="0"/>
              <a:t>关键技术在农业领域均有具体的展现和应用。以精准农业生产为例，大数据技术作用于农业生产的流程为：田间传感器测量土壤和周围空气的湿度与温度</a:t>
            </a:r>
            <a:r>
              <a:rPr lang="en-US" altLang="zh-CN" dirty="0"/>
              <a:t>——</a:t>
            </a:r>
            <a:r>
              <a:rPr lang="zh-CN" altLang="en-US" dirty="0"/>
              <a:t>控制中心收集并处理实时数据</a:t>
            </a:r>
            <a:r>
              <a:rPr lang="en-US" altLang="zh-CN" dirty="0"/>
              <a:t>——</a:t>
            </a:r>
            <a:r>
              <a:rPr lang="zh-CN" altLang="en-US" dirty="0"/>
              <a:t>分析决策。</a:t>
            </a:r>
            <a:endParaRPr lang="zh-CN" altLang="en-US" dirty="0">
              <a:latin typeface="+mn-ea"/>
            </a:endParaRPr>
          </a:p>
        </p:txBody>
      </p:sp>
      <p:sp>
        <p:nvSpPr>
          <p:cNvPr id="2" name="文本框 1">
            <a:extLst>
              <a:ext uri="{FF2B5EF4-FFF2-40B4-BE49-F238E27FC236}">
                <a16:creationId xmlns:a16="http://schemas.microsoft.com/office/drawing/2014/main" id="{DCDEF21D-D0C5-46AC-9E60-074C5D2896B7}"/>
              </a:ext>
            </a:extLst>
          </p:cNvPr>
          <p:cNvSpPr txBox="1"/>
          <p:nvPr/>
        </p:nvSpPr>
        <p:spPr>
          <a:xfrm>
            <a:off x="8892367" y="6261143"/>
            <a:ext cx="2693366" cy="338554"/>
          </a:xfrm>
          <a:prstGeom prst="rect">
            <a:avLst/>
          </a:prstGeom>
          <a:noFill/>
        </p:spPr>
        <p:txBody>
          <a:bodyPr wrap="none" rtlCol="0">
            <a:spAutoFit/>
          </a:bodyPr>
          <a:lstStyle/>
          <a:p>
            <a:pPr algn="r"/>
            <a:r>
              <a:rPr lang="zh-CN" altLang="en-US" sz="1600" dirty="0">
                <a:solidFill>
                  <a:schemeClr val="bg1">
                    <a:lumMod val="65000"/>
                  </a:schemeClr>
                </a:solidFill>
              </a:rPr>
              <a:t>第二章 智慧农业的支撑技术</a:t>
            </a:r>
          </a:p>
        </p:txBody>
      </p:sp>
    </p:spTree>
    <p:extLst>
      <p:ext uri="{BB962C8B-B14F-4D97-AF65-F5344CB8AC3E}">
        <p14:creationId xmlns:p14="http://schemas.microsoft.com/office/powerpoint/2010/main" val="709093924"/>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1402</TotalTime>
  <Words>4100</Words>
  <Application>Microsoft Office PowerPoint</Application>
  <PresentationFormat>宽屏</PresentationFormat>
  <Paragraphs>349</Paragraphs>
  <Slides>47</Slides>
  <Notes>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47</vt:i4>
      </vt:variant>
    </vt:vector>
  </HeadingPairs>
  <TitlesOfParts>
    <vt:vector size="58" baseType="lpstr">
      <vt:lpstr>E-BZ</vt:lpstr>
      <vt:lpstr>FZSSK--GBK1-0</vt:lpstr>
      <vt:lpstr>等线</vt:lpstr>
      <vt:lpstr>仿宋</vt:lpstr>
      <vt:lpstr>黑体</vt:lpstr>
      <vt:lpstr>宋体</vt:lpstr>
      <vt:lpstr>Arial</vt:lpstr>
      <vt:lpstr>Calibri</vt:lpstr>
      <vt:lpstr>Calibri Light</vt:lpstr>
      <vt:lpstr>Times New Roman</vt:lpstr>
      <vt:lpstr>Office 主题​​</vt:lpstr>
      <vt:lpstr>PowerPoint 演示文稿</vt:lpstr>
      <vt:lpstr>PowerPoint 演示文稿</vt:lpstr>
      <vt:lpstr>本章目录</vt:lpstr>
      <vt:lpstr>第一节 支撑技术概述</vt:lpstr>
      <vt:lpstr>第一节 支撑技术概述</vt:lpstr>
      <vt:lpstr>一、遥感技术</vt:lpstr>
      <vt:lpstr>二、传感技术</vt:lpstr>
      <vt:lpstr>三、物联网技术</vt:lpstr>
      <vt:lpstr>四、大数据技术</vt:lpstr>
      <vt:lpstr>五、云计算技术</vt:lpstr>
      <vt:lpstr>六、人工智能技术</vt:lpstr>
      <vt:lpstr>七、区块链技术</vt:lpstr>
      <vt:lpstr>八、虚拟与增强现实技术</vt:lpstr>
      <vt:lpstr>八、虚拟与增强现实技术</vt:lpstr>
      <vt:lpstr>第二节 遥感技术与智慧农业</vt:lpstr>
      <vt:lpstr>一、遥感技术概述</vt:lpstr>
      <vt:lpstr>一、遥感技术概述</vt:lpstr>
      <vt:lpstr>一、遥感技术概述</vt:lpstr>
      <vt:lpstr>二、遥感卫星技术的发展状况</vt:lpstr>
      <vt:lpstr>二、遥感卫星技术的发展状况</vt:lpstr>
      <vt:lpstr>三、遥感技术在农业中的应用</vt:lpstr>
      <vt:lpstr>三、遥感技术在农业中的应用</vt:lpstr>
      <vt:lpstr>四、遥感技术在智慧农业中发挥的作用</vt:lpstr>
      <vt:lpstr>第三节 物联网与智慧农业</vt:lpstr>
      <vt:lpstr>一、物联网概述</vt:lpstr>
      <vt:lpstr>一、物联网概述</vt:lpstr>
      <vt:lpstr>一、物联网概述</vt:lpstr>
      <vt:lpstr>二、农业物联网的发展</vt:lpstr>
      <vt:lpstr>二、农业物联网的发展</vt:lpstr>
      <vt:lpstr>三、物联网对智慧农业的支撑</vt:lpstr>
      <vt:lpstr>三、物联网对智慧农业的支撑</vt:lpstr>
      <vt:lpstr>第四节 大数据与智慧农业</vt:lpstr>
      <vt:lpstr>一、大数据</vt:lpstr>
      <vt:lpstr>一、大数据</vt:lpstr>
      <vt:lpstr>一、大数据</vt:lpstr>
      <vt:lpstr>二、农业大数据</vt:lpstr>
      <vt:lpstr>二、农业大数据</vt:lpstr>
      <vt:lpstr>二、农业大数据</vt:lpstr>
      <vt:lpstr>三、农业大数据与智慧农业的关系</vt:lpstr>
      <vt:lpstr>第五节 人工智能与智慧农业</vt:lpstr>
      <vt:lpstr>一、人工智能概述</vt:lpstr>
      <vt:lpstr>一、人工智能概述</vt:lpstr>
      <vt:lpstr>二、农业人工智能</vt:lpstr>
      <vt:lpstr>二、农业人工智能</vt:lpstr>
      <vt:lpstr>三、人工智能在智慧农业中的代表性应用</vt:lpstr>
      <vt:lpstr>三、人工智能在智慧农业中的代表性应用</vt:lpstr>
      <vt:lpstr>教材配套网站 www.zh.ag 更新于2022年10月，期待收到您的反馈 hang.xiong@outlook.com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Xiong Hang</dc:creator>
  <cp:lastModifiedBy>Xiong Hang</cp:lastModifiedBy>
  <cp:revision>95</cp:revision>
  <dcterms:created xsi:type="dcterms:W3CDTF">2022-06-20T07:29:03Z</dcterms:created>
  <dcterms:modified xsi:type="dcterms:W3CDTF">2022-10-16T10:53:47Z</dcterms:modified>
</cp:coreProperties>
</file>