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5"/>
  </p:notesMasterIdLst>
  <p:sldIdLst>
    <p:sldId id="256" r:id="rId2"/>
    <p:sldId id="348" r:id="rId3"/>
    <p:sldId id="336" r:id="rId4"/>
    <p:sldId id="337" r:id="rId5"/>
    <p:sldId id="349" r:id="rId6"/>
    <p:sldId id="267" r:id="rId7"/>
    <p:sldId id="283" r:id="rId8"/>
    <p:sldId id="332" r:id="rId9"/>
    <p:sldId id="350" r:id="rId10"/>
    <p:sldId id="285" r:id="rId11"/>
    <p:sldId id="427" r:id="rId12"/>
    <p:sldId id="351" r:id="rId13"/>
    <p:sldId id="352" r:id="rId14"/>
    <p:sldId id="353" r:id="rId15"/>
    <p:sldId id="338" r:id="rId16"/>
    <p:sldId id="282" r:id="rId17"/>
    <p:sldId id="355" r:id="rId18"/>
    <p:sldId id="357" r:id="rId19"/>
    <p:sldId id="359" r:id="rId20"/>
    <p:sldId id="354" r:id="rId21"/>
    <p:sldId id="360" r:id="rId22"/>
    <p:sldId id="356" r:id="rId23"/>
    <p:sldId id="362" r:id="rId24"/>
    <p:sldId id="361" r:id="rId25"/>
    <p:sldId id="363" r:id="rId26"/>
    <p:sldId id="344" r:id="rId27"/>
    <p:sldId id="364" r:id="rId28"/>
    <p:sldId id="368" r:id="rId29"/>
    <p:sldId id="300" r:id="rId30"/>
    <p:sldId id="365" r:id="rId31"/>
    <p:sldId id="366" r:id="rId32"/>
    <p:sldId id="367" r:id="rId33"/>
    <p:sldId id="345" r:id="rId34"/>
    <p:sldId id="313" r:id="rId35"/>
    <p:sldId id="369" r:id="rId36"/>
    <p:sldId id="370" r:id="rId37"/>
    <p:sldId id="371" r:id="rId38"/>
    <p:sldId id="372" r:id="rId39"/>
    <p:sldId id="373" r:id="rId40"/>
    <p:sldId id="346" r:id="rId41"/>
    <p:sldId id="325" r:id="rId42"/>
    <p:sldId id="380" r:id="rId43"/>
    <p:sldId id="374" r:id="rId44"/>
    <p:sldId id="381" r:id="rId45"/>
    <p:sldId id="382" r:id="rId46"/>
    <p:sldId id="383" r:id="rId47"/>
    <p:sldId id="384" r:id="rId48"/>
    <p:sldId id="436" r:id="rId49"/>
    <p:sldId id="387" r:id="rId50"/>
    <p:sldId id="392" r:id="rId51"/>
    <p:sldId id="393" r:id="rId52"/>
    <p:sldId id="394" r:id="rId53"/>
    <p:sldId id="395" r:id="rId54"/>
    <p:sldId id="397" r:id="rId55"/>
    <p:sldId id="399" r:id="rId56"/>
    <p:sldId id="400" r:id="rId57"/>
    <p:sldId id="402" r:id="rId58"/>
    <p:sldId id="412" r:id="rId59"/>
    <p:sldId id="414" r:id="rId60"/>
    <p:sldId id="413" r:id="rId61"/>
    <p:sldId id="416" r:id="rId62"/>
    <p:sldId id="433" r:id="rId63"/>
    <p:sldId id="418" r:id="rId64"/>
    <p:sldId id="435" r:id="rId65"/>
    <p:sldId id="434" r:id="rId66"/>
    <p:sldId id="419" r:id="rId67"/>
    <p:sldId id="420" r:id="rId68"/>
    <p:sldId id="421" r:id="rId69"/>
    <p:sldId id="422" r:id="rId70"/>
    <p:sldId id="328" r:id="rId71"/>
    <p:sldId id="431" r:id="rId72"/>
    <p:sldId id="424" r:id="rId73"/>
    <p:sldId id="432" r:id="rId74"/>
    <p:sldId id="378" r:id="rId75"/>
    <p:sldId id="428" r:id="rId76"/>
    <p:sldId id="429" r:id="rId77"/>
    <p:sldId id="376" r:id="rId78"/>
    <p:sldId id="423" r:id="rId79"/>
    <p:sldId id="377" r:id="rId80"/>
    <p:sldId id="425" r:id="rId81"/>
    <p:sldId id="426" r:id="rId82"/>
    <p:sldId id="430" r:id="rId83"/>
    <p:sldId id="470" r:id="rId8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A676668D-3FBB-4D50-B3D9-BCFA001E684C}">
          <p14:sldIdLst>
            <p14:sldId id="256"/>
            <p14:sldId id="348"/>
            <p14:sldId id="336"/>
            <p14:sldId id="337"/>
            <p14:sldId id="349"/>
            <p14:sldId id="267"/>
            <p14:sldId id="283"/>
            <p14:sldId id="332"/>
            <p14:sldId id="350"/>
            <p14:sldId id="285"/>
            <p14:sldId id="427"/>
            <p14:sldId id="351"/>
            <p14:sldId id="352"/>
            <p14:sldId id="353"/>
            <p14:sldId id="338"/>
            <p14:sldId id="282"/>
            <p14:sldId id="355"/>
            <p14:sldId id="357"/>
            <p14:sldId id="359"/>
            <p14:sldId id="354"/>
            <p14:sldId id="360"/>
            <p14:sldId id="356"/>
            <p14:sldId id="362"/>
            <p14:sldId id="361"/>
            <p14:sldId id="363"/>
            <p14:sldId id="344"/>
            <p14:sldId id="364"/>
            <p14:sldId id="368"/>
            <p14:sldId id="300"/>
            <p14:sldId id="365"/>
            <p14:sldId id="366"/>
            <p14:sldId id="367"/>
            <p14:sldId id="345"/>
            <p14:sldId id="313"/>
            <p14:sldId id="369"/>
            <p14:sldId id="370"/>
            <p14:sldId id="371"/>
            <p14:sldId id="372"/>
            <p14:sldId id="373"/>
            <p14:sldId id="346"/>
            <p14:sldId id="325"/>
            <p14:sldId id="380"/>
            <p14:sldId id="374"/>
            <p14:sldId id="381"/>
            <p14:sldId id="382"/>
            <p14:sldId id="383"/>
            <p14:sldId id="384"/>
            <p14:sldId id="436"/>
            <p14:sldId id="387"/>
            <p14:sldId id="392"/>
            <p14:sldId id="393"/>
            <p14:sldId id="394"/>
            <p14:sldId id="395"/>
            <p14:sldId id="397"/>
            <p14:sldId id="399"/>
            <p14:sldId id="400"/>
            <p14:sldId id="402"/>
            <p14:sldId id="412"/>
            <p14:sldId id="414"/>
            <p14:sldId id="413"/>
            <p14:sldId id="416"/>
            <p14:sldId id="433"/>
            <p14:sldId id="418"/>
            <p14:sldId id="435"/>
            <p14:sldId id="434"/>
            <p14:sldId id="419"/>
            <p14:sldId id="420"/>
            <p14:sldId id="421"/>
            <p14:sldId id="422"/>
            <p14:sldId id="328"/>
            <p14:sldId id="431"/>
            <p14:sldId id="424"/>
            <p14:sldId id="432"/>
            <p14:sldId id="378"/>
            <p14:sldId id="428"/>
            <p14:sldId id="429"/>
            <p14:sldId id="376"/>
            <p14:sldId id="423"/>
            <p14:sldId id="377"/>
            <p14:sldId id="425"/>
            <p14:sldId id="426"/>
            <p14:sldId id="430"/>
            <p14:sldId id="4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0A740E2-C462-19E1-669C-5868C88DDD99}" name="Xiong Hang" initials="XH" userId="8bf7479f64a5aab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89C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1" autoAdjust="0"/>
    <p:restoredTop sz="88092" autoAdjust="0"/>
  </p:normalViewPr>
  <p:slideViewPr>
    <p:cSldViewPr snapToGrid="0" showGuides="1">
      <p:cViewPr varScale="1">
        <p:scale>
          <a:sx n="111" d="100"/>
          <a:sy n="111" d="100"/>
        </p:scale>
        <p:origin x="37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microsoft.com/office/2018/10/relationships/authors" Target="author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82A38C-9D08-417D-A0E5-E93EE4EDC81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7577AF2-539B-4582-A024-7EB137AE3D0A}">
      <dgm:prSet/>
      <dgm:spPr/>
      <dgm:t>
        <a:bodyPr/>
        <a:lstStyle/>
        <a:p>
          <a:pPr rtl="0"/>
          <a:r>
            <a:rPr lang="zh-CN" dirty="0"/>
            <a:t>生态</a:t>
          </a:r>
        </a:p>
      </dgm:t>
    </dgm:pt>
    <dgm:pt modelId="{C68D9770-D5E8-4860-A29A-F3C15A97B56D}" type="parTrans" cxnId="{44110D13-FFD4-4443-A9A7-8B83A0507A3D}">
      <dgm:prSet/>
      <dgm:spPr/>
      <dgm:t>
        <a:bodyPr/>
        <a:lstStyle/>
        <a:p>
          <a:endParaRPr lang="zh-CN" altLang="en-US"/>
        </a:p>
      </dgm:t>
    </dgm:pt>
    <dgm:pt modelId="{5313335C-F72B-40AF-8414-B1063559D5BC}" type="sibTrans" cxnId="{44110D13-FFD4-4443-A9A7-8B83A0507A3D}">
      <dgm:prSet/>
      <dgm:spPr/>
      <dgm:t>
        <a:bodyPr/>
        <a:lstStyle/>
        <a:p>
          <a:endParaRPr lang="zh-CN" altLang="en-US"/>
        </a:p>
      </dgm:t>
    </dgm:pt>
    <dgm:pt modelId="{F9A2E5CF-605B-43F8-8A5B-155F5CE1AC0C}">
      <dgm:prSet/>
      <dgm:spPr/>
      <dgm:t>
        <a:bodyPr/>
        <a:lstStyle/>
        <a:p>
          <a:pPr rtl="0"/>
          <a:r>
            <a:rPr lang="zh-CN" dirty="0"/>
            <a:t>生产</a:t>
          </a:r>
        </a:p>
      </dgm:t>
    </dgm:pt>
    <dgm:pt modelId="{329538AD-536D-4C30-9095-28018AAE3923}" type="parTrans" cxnId="{3DD608B3-9754-4087-B40D-8A1BBBAF6147}">
      <dgm:prSet/>
      <dgm:spPr/>
      <dgm:t>
        <a:bodyPr/>
        <a:lstStyle/>
        <a:p>
          <a:endParaRPr lang="zh-CN" altLang="en-US"/>
        </a:p>
      </dgm:t>
    </dgm:pt>
    <dgm:pt modelId="{4467845C-0BDC-40D6-AE05-603539B9E277}" type="sibTrans" cxnId="{3DD608B3-9754-4087-B40D-8A1BBBAF6147}">
      <dgm:prSet/>
      <dgm:spPr/>
      <dgm:t>
        <a:bodyPr/>
        <a:lstStyle/>
        <a:p>
          <a:endParaRPr lang="zh-CN" altLang="en-US"/>
        </a:p>
      </dgm:t>
    </dgm:pt>
    <dgm:pt modelId="{4B5BB2AE-3A15-4DD6-82E0-26FA01F78F75}">
      <dgm:prSet/>
      <dgm:spPr/>
      <dgm:t>
        <a:bodyPr/>
        <a:lstStyle/>
        <a:p>
          <a:pPr rtl="0"/>
          <a:r>
            <a:rPr lang="zh-CN" dirty="0"/>
            <a:t>生活</a:t>
          </a:r>
        </a:p>
      </dgm:t>
    </dgm:pt>
    <dgm:pt modelId="{0344EF28-0F54-44BC-B49B-ADEB169546EE}" type="parTrans" cxnId="{163BDB22-88AE-4134-9BDF-5E61899ABB41}">
      <dgm:prSet/>
      <dgm:spPr/>
      <dgm:t>
        <a:bodyPr/>
        <a:lstStyle/>
        <a:p>
          <a:endParaRPr lang="zh-CN" altLang="en-US"/>
        </a:p>
      </dgm:t>
    </dgm:pt>
    <dgm:pt modelId="{1B83CC2E-5F53-4ED1-A31C-C38CA206C918}" type="sibTrans" cxnId="{163BDB22-88AE-4134-9BDF-5E61899ABB41}">
      <dgm:prSet/>
      <dgm:spPr/>
      <dgm:t>
        <a:bodyPr/>
        <a:lstStyle/>
        <a:p>
          <a:endParaRPr lang="zh-CN" altLang="en-US"/>
        </a:p>
      </dgm:t>
    </dgm:pt>
    <dgm:pt modelId="{4169AC8B-0580-48C0-9774-3514BC84CCF0}" type="pres">
      <dgm:prSet presAssocID="{B982A38C-9D08-417D-A0E5-E93EE4EDC81E}" presName="cycle" presStyleCnt="0">
        <dgm:presLayoutVars>
          <dgm:dir/>
          <dgm:resizeHandles val="exact"/>
        </dgm:presLayoutVars>
      </dgm:prSet>
      <dgm:spPr/>
    </dgm:pt>
    <dgm:pt modelId="{050C8E0A-3D49-40E2-847E-68E7B92FFBC9}" type="pres">
      <dgm:prSet presAssocID="{B7577AF2-539B-4582-A024-7EB137AE3D0A}" presName="node" presStyleLbl="node1" presStyleIdx="0" presStyleCnt="3" custScaleX="63591" custScaleY="63591" custRadScaleRad="113359" custRadScaleInc="-16226">
        <dgm:presLayoutVars>
          <dgm:bulletEnabled val="1"/>
        </dgm:presLayoutVars>
      </dgm:prSet>
      <dgm:spPr/>
    </dgm:pt>
    <dgm:pt modelId="{A571BEC1-8096-46EB-BE0C-1993C1202A28}" type="pres">
      <dgm:prSet presAssocID="{5313335C-F72B-40AF-8414-B1063559D5BC}" presName="sibTrans" presStyleLbl="sibTrans2D1" presStyleIdx="0" presStyleCnt="3" custLinFactNeighborX="27108" custLinFactNeighborY="-6322"/>
      <dgm:spPr/>
    </dgm:pt>
    <dgm:pt modelId="{94CD4C05-3105-45B4-BD04-83C2BA576089}" type="pres">
      <dgm:prSet presAssocID="{5313335C-F72B-40AF-8414-B1063559D5BC}" presName="connectorText" presStyleLbl="sibTrans2D1" presStyleIdx="0" presStyleCnt="3"/>
      <dgm:spPr/>
    </dgm:pt>
    <dgm:pt modelId="{8FB52661-C833-4AF9-8D86-9AB59732D76E}" type="pres">
      <dgm:prSet presAssocID="{F9A2E5CF-605B-43F8-8A5B-155F5CE1AC0C}" presName="node" presStyleLbl="node1" presStyleIdx="1" presStyleCnt="3" custScaleX="62825" custScaleY="62825" custRadScaleRad="93386" custRadScaleInc="-4008">
        <dgm:presLayoutVars>
          <dgm:bulletEnabled val="1"/>
        </dgm:presLayoutVars>
      </dgm:prSet>
      <dgm:spPr/>
    </dgm:pt>
    <dgm:pt modelId="{7B3A92E3-DBF4-413D-A004-6C49F20684F3}" type="pres">
      <dgm:prSet presAssocID="{4467845C-0BDC-40D6-AE05-603539B9E277}" presName="sibTrans" presStyleLbl="sibTrans2D1" presStyleIdx="1" presStyleCnt="3" custLinFactNeighborX="-1797" custLinFactNeighborY="33515"/>
      <dgm:spPr/>
    </dgm:pt>
    <dgm:pt modelId="{C2AF7EB1-D297-43A6-8784-A4E049C0FD95}" type="pres">
      <dgm:prSet presAssocID="{4467845C-0BDC-40D6-AE05-603539B9E277}" presName="connectorText" presStyleLbl="sibTrans2D1" presStyleIdx="1" presStyleCnt="3"/>
      <dgm:spPr/>
    </dgm:pt>
    <dgm:pt modelId="{F783ECFA-28DC-4B4F-9E5E-B6C5E45EC0E1}" type="pres">
      <dgm:prSet presAssocID="{4B5BB2AE-3A15-4DD6-82E0-26FA01F78F75}" presName="node" presStyleLbl="node1" presStyleIdx="2" presStyleCnt="3" custScaleX="62040" custScaleY="62040" custRadScaleRad="137463" custRadScaleInc="19905">
        <dgm:presLayoutVars>
          <dgm:bulletEnabled val="1"/>
        </dgm:presLayoutVars>
      </dgm:prSet>
      <dgm:spPr/>
    </dgm:pt>
    <dgm:pt modelId="{3F78FB77-7ABC-4E29-B919-188B35C4BCE1}" type="pres">
      <dgm:prSet presAssocID="{1B83CC2E-5F53-4ED1-A31C-C38CA206C918}" presName="sibTrans" presStyleLbl="sibTrans2D1" presStyleIdx="2" presStyleCnt="3" custLinFactNeighborX="-18818" custLinFactNeighborY="-24759"/>
      <dgm:spPr/>
    </dgm:pt>
    <dgm:pt modelId="{2B6240B7-1413-481A-9B0C-0C42DE25F25C}" type="pres">
      <dgm:prSet presAssocID="{1B83CC2E-5F53-4ED1-A31C-C38CA206C918}" presName="connectorText" presStyleLbl="sibTrans2D1" presStyleIdx="2" presStyleCnt="3"/>
      <dgm:spPr/>
    </dgm:pt>
  </dgm:ptLst>
  <dgm:cxnLst>
    <dgm:cxn modelId="{814F1810-AF26-4FC1-9B07-6027E420AB8A}" type="presOf" srcId="{1B83CC2E-5F53-4ED1-A31C-C38CA206C918}" destId="{2B6240B7-1413-481A-9B0C-0C42DE25F25C}" srcOrd="1" destOrd="0" presId="urn:microsoft.com/office/officeart/2005/8/layout/cycle2"/>
    <dgm:cxn modelId="{44110D13-FFD4-4443-A9A7-8B83A0507A3D}" srcId="{B982A38C-9D08-417D-A0E5-E93EE4EDC81E}" destId="{B7577AF2-539B-4582-A024-7EB137AE3D0A}" srcOrd="0" destOrd="0" parTransId="{C68D9770-D5E8-4860-A29A-F3C15A97B56D}" sibTransId="{5313335C-F72B-40AF-8414-B1063559D5BC}"/>
    <dgm:cxn modelId="{163BDB22-88AE-4134-9BDF-5E61899ABB41}" srcId="{B982A38C-9D08-417D-A0E5-E93EE4EDC81E}" destId="{4B5BB2AE-3A15-4DD6-82E0-26FA01F78F75}" srcOrd="2" destOrd="0" parTransId="{0344EF28-0F54-44BC-B49B-ADEB169546EE}" sibTransId="{1B83CC2E-5F53-4ED1-A31C-C38CA206C918}"/>
    <dgm:cxn modelId="{521F8130-745A-4AE6-AF98-3D29580D4BE2}" type="presOf" srcId="{B7577AF2-539B-4582-A024-7EB137AE3D0A}" destId="{050C8E0A-3D49-40E2-847E-68E7B92FFBC9}" srcOrd="0" destOrd="0" presId="urn:microsoft.com/office/officeart/2005/8/layout/cycle2"/>
    <dgm:cxn modelId="{C60B3443-FB4D-48CB-B0F2-AD5D3B670F6C}" type="presOf" srcId="{4467845C-0BDC-40D6-AE05-603539B9E277}" destId="{7B3A92E3-DBF4-413D-A004-6C49F20684F3}" srcOrd="0" destOrd="0" presId="urn:microsoft.com/office/officeart/2005/8/layout/cycle2"/>
    <dgm:cxn modelId="{3CAFBD67-DEB7-4194-B503-BBBBE9B47556}" type="presOf" srcId="{4B5BB2AE-3A15-4DD6-82E0-26FA01F78F75}" destId="{F783ECFA-28DC-4B4F-9E5E-B6C5E45EC0E1}" srcOrd="0" destOrd="0" presId="urn:microsoft.com/office/officeart/2005/8/layout/cycle2"/>
    <dgm:cxn modelId="{7DD16E4F-342B-4634-AD23-9CD8316EFA0F}" type="presOf" srcId="{F9A2E5CF-605B-43F8-8A5B-155F5CE1AC0C}" destId="{8FB52661-C833-4AF9-8D86-9AB59732D76E}" srcOrd="0" destOrd="0" presId="urn:microsoft.com/office/officeart/2005/8/layout/cycle2"/>
    <dgm:cxn modelId="{9F7B97A1-01EE-4B97-87EC-A67F129377D3}" type="presOf" srcId="{1B83CC2E-5F53-4ED1-A31C-C38CA206C918}" destId="{3F78FB77-7ABC-4E29-B919-188B35C4BCE1}" srcOrd="0" destOrd="0" presId="urn:microsoft.com/office/officeart/2005/8/layout/cycle2"/>
    <dgm:cxn modelId="{B15B6EA5-D6A3-42E1-B433-FA457C2EEDCE}" type="presOf" srcId="{B982A38C-9D08-417D-A0E5-E93EE4EDC81E}" destId="{4169AC8B-0580-48C0-9774-3514BC84CCF0}" srcOrd="0" destOrd="0" presId="urn:microsoft.com/office/officeart/2005/8/layout/cycle2"/>
    <dgm:cxn modelId="{3DD608B3-9754-4087-B40D-8A1BBBAF6147}" srcId="{B982A38C-9D08-417D-A0E5-E93EE4EDC81E}" destId="{F9A2E5CF-605B-43F8-8A5B-155F5CE1AC0C}" srcOrd="1" destOrd="0" parTransId="{329538AD-536D-4C30-9095-28018AAE3923}" sibTransId="{4467845C-0BDC-40D6-AE05-603539B9E277}"/>
    <dgm:cxn modelId="{91342FC2-3878-4A0F-AA7D-AC0DA6B2EF9A}" type="presOf" srcId="{5313335C-F72B-40AF-8414-B1063559D5BC}" destId="{94CD4C05-3105-45B4-BD04-83C2BA576089}" srcOrd="1" destOrd="0" presId="urn:microsoft.com/office/officeart/2005/8/layout/cycle2"/>
    <dgm:cxn modelId="{45A24BC2-3CBA-4AC7-8D34-680C2C827862}" type="presOf" srcId="{5313335C-F72B-40AF-8414-B1063559D5BC}" destId="{A571BEC1-8096-46EB-BE0C-1993C1202A28}" srcOrd="0" destOrd="0" presId="urn:microsoft.com/office/officeart/2005/8/layout/cycle2"/>
    <dgm:cxn modelId="{CE9C74E7-ED45-469D-A875-65C92183C0F2}" type="presOf" srcId="{4467845C-0BDC-40D6-AE05-603539B9E277}" destId="{C2AF7EB1-D297-43A6-8784-A4E049C0FD95}" srcOrd="1" destOrd="0" presId="urn:microsoft.com/office/officeart/2005/8/layout/cycle2"/>
    <dgm:cxn modelId="{E607CFD4-98D4-4BD6-A32C-FDF2BD033B56}" type="presParOf" srcId="{4169AC8B-0580-48C0-9774-3514BC84CCF0}" destId="{050C8E0A-3D49-40E2-847E-68E7B92FFBC9}" srcOrd="0" destOrd="0" presId="urn:microsoft.com/office/officeart/2005/8/layout/cycle2"/>
    <dgm:cxn modelId="{6F7453DB-A194-4A3C-A6DD-60CEC534E64F}" type="presParOf" srcId="{4169AC8B-0580-48C0-9774-3514BC84CCF0}" destId="{A571BEC1-8096-46EB-BE0C-1993C1202A28}" srcOrd="1" destOrd="0" presId="urn:microsoft.com/office/officeart/2005/8/layout/cycle2"/>
    <dgm:cxn modelId="{72FC3920-B674-4E3C-BB47-744F93753E07}" type="presParOf" srcId="{A571BEC1-8096-46EB-BE0C-1993C1202A28}" destId="{94CD4C05-3105-45B4-BD04-83C2BA576089}" srcOrd="0" destOrd="0" presId="urn:microsoft.com/office/officeart/2005/8/layout/cycle2"/>
    <dgm:cxn modelId="{B7767A99-8769-40FD-9038-7DCED88BF565}" type="presParOf" srcId="{4169AC8B-0580-48C0-9774-3514BC84CCF0}" destId="{8FB52661-C833-4AF9-8D86-9AB59732D76E}" srcOrd="2" destOrd="0" presId="urn:microsoft.com/office/officeart/2005/8/layout/cycle2"/>
    <dgm:cxn modelId="{F118782C-36CB-44AA-AD0C-330ED04D8A87}" type="presParOf" srcId="{4169AC8B-0580-48C0-9774-3514BC84CCF0}" destId="{7B3A92E3-DBF4-413D-A004-6C49F20684F3}" srcOrd="3" destOrd="0" presId="urn:microsoft.com/office/officeart/2005/8/layout/cycle2"/>
    <dgm:cxn modelId="{1C3C770D-B2CB-4D91-9EFF-CA67F5709380}" type="presParOf" srcId="{7B3A92E3-DBF4-413D-A004-6C49F20684F3}" destId="{C2AF7EB1-D297-43A6-8784-A4E049C0FD95}" srcOrd="0" destOrd="0" presId="urn:microsoft.com/office/officeart/2005/8/layout/cycle2"/>
    <dgm:cxn modelId="{8B758A5F-0F8A-4EC8-8A14-50E8EE22C790}" type="presParOf" srcId="{4169AC8B-0580-48C0-9774-3514BC84CCF0}" destId="{F783ECFA-28DC-4B4F-9E5E-B6C5E45EC0E1}" srcOrd="4" destOrd="0" presId="urn:microsoft.com/office/officeart/2005/8/layout/cycle2"/>
    <dgm:cxn modelId="{0CDB298E-79C3-434D-A4BD-B7D0F16E93E5}" type="presParOf" srcId="{4169AC8B-0580-48C0-9774-3514BC84CCF0}" destId="{3F78FB77-7ABC-4E29-B919-188B35C4BCE1}" srcOrd="5" destOrd="0" presId="urn:microsoft.com/office/officeart/2005/8/layout/cycle2"/>
    <dgm:cxn modelId="{D3E6FA3A-63A0-4F90-992F-C3217066EAB0}" type="presParOf" srcId="{3F78FB77-7ABC-4E29-B919-188B35C4BCE1}" destId="{2B6240B7-1413-481A-9B0C-0C42DE25F25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9A1C4B-D378-463B-9664-EC64387CEC0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CN" altLang="en-US"/>
        </a:p>
      </dgm:t>
    </dgm:pt>
    <dgm:pt modelId="{3B7BABD3-D4F5-4443-A3F2-43C1B430F7F7}">
      <dgm:prSet/>
      <dgm:spPr/>
      <dgm:t>
        <a:bodyPr/>
        <a:lstStyle/>
        <a:p>
          <a:pPr rtl="0"/>
          <a:r>
            <a:rPr lang="zh-CN" dirty="0"/>
            <a:t>智慧养殖</a:t>
          </a:r>
        </a:p>
      </dgm:t>
    </dgm:pt>
    <dgm:pt modelId="{9FA7C8CD-86A8-4188-B1BD-D22BFA2B8980}" type="parTrans" cxnId="{24E97F1C-A52D-46B1-8122-9DAA0F62004A}">
      <dgm:prSet/>
      <dgm:spPr/>
      <dgm:t>
        <a:bodyPr/>
        <a:lstStyle/>
        <a:p>
          <a:endParaRPr lang="zh-CN" altLang="en-US"/>
        </a:p>
      </dgm:t>
    </dgm:pt>
    <dgm:pt modelId="{6969C11D-C017-40C2-87D2-212CBC2F49DE}" type="sibTrans" cxnId="{24E97F1C-A52D-46B1-8122-9DAA0F62004A}">
      <dgm:prSet/>
      <dgm:spPr/>
      <dgm:t>
        <a:bodyPr/>
        <a:lstStyle/>
        <a:p>
          <a:endParaRPr lang="zh-CN" altLang="en-US"/>
        </a:p>
      </dgm:t>
    </dgm:pt>
    <dgm:pt modelId="{0E875C4E-4501-41FD-9401-4CDEF8CDBC89}" type="pres">
      <dgm:prSet presAssocID="{379A1C4B-D378-463B-9664-EC64387CEC0A}" presName="cycle" presStyleCnt="0">
        <dgm:presLayoutVars>
          <dgm:dir/>
          <dgm:resizeHandles val="exact"/>
        </dgm:presLayoutVars>
      </dgm:prSet>
      <dgm:spPr/>
    </dgm:pt>
    <dgm:pt modelId="{5014957A-8447-4668-A061-9B55C9EE02CD}" type="pres">
      <dgm:prSet presAssocID="{3B7BABD3-D4F5-4443-A3F2-43C1B430F7F7}" presName="node" presStyleLbl="node1" presStyleIdx="0" presStyleCnt="1">
        <dgm:presLayoutVars>
          <dgm:bulletEnabled val="1"/>
        </dgm:presLayoutVars>
      </dgm:prSet>
      <dgm:spPr/>
    </dgm:pt>
  </dgm:ptLst>
  <dgm:cxnLst>
    <dgm:cxn modelId="{24E97F1C-A52D-46B1-8122-9DAA0F62004A}" srcId="{379A1C4B-D378-463B-9664-EC64387CEC0A}" destId="{3B7BABD3-D4F5-4443-A3F2-43C1B430F7F7}" srcOrd="0" destOrd="0" parTransId="{9FA7C8CD-86A8-4188-B1BD-D22BFA2B8980}" sibTransId="{6969C11D-C017-40C2-87D2-212CBC2F49DE}"/>
    <dgm:cxn modelId="{7C1AB552-77F5-43B5-8EF4-6304F2C46056}" type="presOf" srcId="{379A1C4B-D378-463B-9664-EC64387CEC0A}" destId="{0E875C4E-4501-41FD-9401-4CDEF8CDBC89}" srcOrd="0" destOrd="0" presId="urn:microsoft.com/office/officeart/2005/8/layout/cycle2"/>
    <dgm:cxn modelId="{AF1F51F3-8EC2-4B6D-A3D3-4221EFB82CBD}" type="presOf" srcId="{3B7BABD3-D4F5-4443-A3F2-43C1B430F7F7}" destId="{5014957A-8447-4668-A061-9B55C9EE02CD}" srcOrd="0" destOrd="0" presId="urn:microsoft.com/office/officeart/2005/8/layout/cycle2"/>
    <dgm:cxn modelId="{6C87944F-6685-44AE-A5D7-62099A6C0060}" type="presParOf" srcId="{0E875C4E-4501-41FD-9401-4CDEF8CDBC89}" destId="{5014957A-8447-4668-A061-9B55C9EE02C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05B23E-5D81-4277-A5F4-81F080DDA658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8AF976D-84C9-4694-805F-CFE2EB0894CA}">
      <dgm:prSet custT="1"/>
      <dgm:spPr/>
      <dgm:t>
        <a:bodyPr/>
        <a:lstStyle/>
        <a:p>
          <a:pPr rtl="0"/>
          <a:r>
            <a:rPr lang="en-US" altLang="zh-CN" sz="2000" b="0" dirty="0"/>
            <a:t>1.0 </a:t>
          </a:r>
          <a:r>
            <a:rPr lang="zh-CN" altLang="en-US" sz="2000" b="0" dirty="0">
              <a:solidFill>
                <a:srgbClr val="0000FF"/>
              </a:solidFill>
            </a:rPr>
            <a:t>机械化阶段</a:t>
          </a:r>
          <a:endParaRPr lang="zh-CN" altLang="en-US" sz="2000" dirty="0">
            <a:solidFill>
              <a:srgbClr val="0000FF"/>
            </a:solidFill>
          </a:endParaRPr>
        </a:p>
      </dgm:t>
    </dgm:pt>
    <dgm:pt modelId="{E8137FB7-43DA-4671-B031-9401DA563E88}" type="parTrans" cxnId="{0D5113C2-2079-4A71-B7C7-730421CC7048}">
      <dgm:prSet/>
      <dgm:spPr/>
      <dgm:t>
        <a:bodyPr/>
        <a:lstStyle/>
        <a:p>
          <a:endParaRPr lang="zh-CN" altLang="en-US" sz="2000"/>
        </a:p>
      </dgm:t>
    </dgm:pt>
    <dgm:pt modelId="{5BEAB919-728B-4258-B6DF-2CFC38340B9B}" type="sibTrans" cxnId="{0D5113C2-2079-4A71-B7C7-730421CC7048}">
      <dgm:prSet/>
      <dgm:spPr/>
      <dgm:t>
        <a:bodyPr/>
        <a:lstStyle/>
        <a:p>
          <a:endParaRPr lang="zh-CN" altLang="en-US" sz="2000"/>
        </a:p>
      </dgm:t>
    </dgm:pt>
    <dgm:pt modelId="{0FA0711E-E5BB-419B-B9C0-E46A2E28A946}">
      <dgm:prSet custT="1"/>
      <dgm:spPr/>
      <dgm:t>
        <a:bodyPr/>
        <a:lstStyle/>
        <a:p>
          <a:pPr rtl="0"/>
          <a:r>
            <a:rPr lang="en-US" altLang="zh-CN" sz="2000" b="0" dirty="0"/>
            <a:t>2.0 </a:t>
          </a:r>
          <a:r>
            <a:rPr lang="zh-CN" altLang="en-US" sz="2000" b="0" dirty="0">
              <a:solidFill>
                <a:srgbClr val="0000FF"/>
              </a:solidFill>
            </a:rPr>
            <a:t>信息化阶段</a:t>
          </a:r>
          <a:endParaRPr lang="zh-CN" altLang="en-US" sz="2000" dirty="0">
            <a:solidFill>
              <a:srgbClr val="0000FF"/>
            </a:solidFill>
          </a:endParaRPr>
        </a:p>
      </dgm:t>
    </dgm:pt>
    <dgm:pt modelId="{5346C1DF-C15E-4844-86C9-6449539A3967}" type="parTrans" cxnId="{3CCBC5D1-65EB-49B8-9DA5-1E073B340003}">
      <dgm:prSet/>
      <dgm:spPr/>
      <dgm:t>
        <a:bodyPr/>
        <a:lstStyle/>
        <a:p>
          <a:endParaRPr lang="zh-CN" altLang="en-US" sz="2000"/>
        </a:p>
      </dgm:t>
    </dgm:pt>
    <dgm:pt modelId="{31F5E1DE-3482-4083-A895-B6C053FF0682}" type="sibTrans" cxnId="{3CCBC5D1-65EB-49B8-9DA5-1E073B340003}">
      <dgm:prSet/>
      <dgm:spPr/>
      <dgm:t>
        <a:bodyPr/>
        <a:lstStyle/>
        <a:p>
          <a:endParaRPr lang="zh-CN" altLang="en-US" sz="2000"/>
        </a:p>
      </dgm:t>
    </dgm:pt>
    <dgm:pt modelId="{333E4A31-48A6-42F7-9FD3-FFBBB238863A}">
      <dgm:prSet custT="1"/>
      <dgm:spPr/>
      <dgm:t>
        <a:bodyPr/>
        <a:lstStyle/>
        <a:p>
          <a:pPr rtl="0"/>
          <a:r>
            <a:rPr lang="en-US" altLang="zh-CN" sz="2000" b="0" dirty="0"/>
            <a:t>3.0 </a:t>
          </a:r>
          <a:r>
            <a:rPr lang="zh-CN" altLang="en-US" sz="2000" b="0" dirty="0">
              <a:solidFill>
                <a:srgbClr val="0000FF"/>
              </a:solidFill>
            </a:rPr>
            <a:t>智能化阶段</a:t>
          </a:r>
          <a:endParaRPr lang="zh-CN" altLang="en-US" sz="2000" dirty="0">
            <a:solidFill>
              <a:srgbClr val="0000FF"/>
            </a:solidFill>
          </a:endParaRPr>
        </a:p>
      </dgm:t>
    </dgm:pt>
    <dgm:pt modelId="{08402E61-E950-4CC0-8061-9363E309F0C9}" type="parTrans" cxnId="{78E2A629-1BBB-491E-BFF1-024D23B4F5A2}">
      <dgm:prSet/>
      <dgm:spPr/>
      <dgm:t>
        <a:bodyPr/>
        <a:lstStyle/>
        <a:p>
          <a:endParaRPr lang="zh-CN" altLang="en-US" sz="2000"/>
        </a:p>
      </dgm:t>
    </dgm:pt>
    <dgm:pt modelId="{74411B9E-F0A5-4F1B-ABBE-75C56B0C25F8}" type="sibTrans" cxnId="{78E2A629-1BBB-491E-BFF1-024D23B4F5A2}">
      <dgm:prSet/>
      <dgm:spPr/>
      <dgm:t>
        <a:bodyPr/>
        <a:lstStyle/>
        <a:p>
          <a:endParaRPr lang="zh-CN" altLang="en-US" sz="2000"/>
        </a:p>
      </dgm:t>
    </dgm:pt>
    <dgm:pt modelId="{EA30DF88-46FB-444A-97E4-FC4366F242EC}" type="pres">
      <dgm:prSet presAssocID="{9005B23E-5D81-4277-A5F4-81F080DDA658}" presName="rootnode" presStyleCnt="0">
        <dgm:presLayoutVars>
          <dgm:chMax/>
          <dgm:chPref/>
          <dgm:dir/>
          <dgm:animLvl val="lvl"/>
        </dgm:presLayoutVars>
      </dgm:prSet>
      <dgm:spPr/>
    </dgm:pt>
    <dgm:pt modelId="{4DC366C8-327A-4889-BDFF-5140175B3F0D}" type="pres">
      <dgm:prSet presAssocID="{C8AF976D-84C9-4694-805F-CFE2EB0894CA}" presName="composite" presStyleCnt="0"/>
      <dgm:spPr/>
    </dgm:pt>
    <dgm:pt modelId="{4AECCE98-F351-49CD-A637-40945782005D}" type="pres">
      <dgm:prSet presAssocID="{C8AF976D-84C9-4694-805F-CFE2EB0894CA}" presName="LShape" presStyleLbl="alignNode1" presStyleIdx="0" presStyleCnt="5"/>
      <dgm:spPr/>
    </dgm:pt>
    <dgm:pt modelId="{3B93C669-4C2D-4E91-8953-A2B70CF94AAE}" type="pres">
      <dgm:prSet presAssocID="{C8AF976D-84C9-4694-805F-CFE2EB0894CA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9D44ECA6-A872-49F1-B381-43B1B25531C7}" type="pres">
      <dgm:prSet presAssocID="{C8AF976D-84C9-4694-805F-CFE2EB0894CA}" presName="Triangle" presStyleLbl="alignNode1" presStyleIdx="1" presStyleCnt="5"/>
      <dgm:spPr/>
    </dgm:pt>
    <dgm:pt modelId="{FEAA3D97-2AD7-4A73-AC3E-FD048F86ADCB}" type="pres">
      <dgm:prSet presAssocID="{5BEAB919-728B-4258-B6DF-2CFC38340B9B}" presName="sibTrans" presStyleCnt="0"/>
      <dgm:spPr/>
    </dgm:pt>
    <dgm:pt modelId="{D25F3097-AA37-4820-8B1A-9FEB5B53AA9D}" type="pres">
      <dgm:prSet presAssocID="{5BEAB919-728B-4258-B6DF-2CFC38340B9B}" presName="space" presStyleCnt="0"/>
      <dgm:spPr/>
    </dgm:pt>
    <dgm:pt modelId="{FDA7387D-6123-4C28-9298-F60DE6AF9E1D}" type="pres">
      <dgm:prSet presAssocID="{0FA0711E-E5BB-419B-B9C0-E46A2E28A946}" presName="composite" presStyleCnt="0"/>
      <dgm:spPr/>
    </dgm:pt>
    <dgm:pt modelId="{569A936A-7393-4E81-889A-135857103453}" type="pres">
      <dgm:prSet presAssocID="{0FA0711E-E5BB-419B-B9C0-E46A2E28A946}" presName="LShape" presStyleLbl="alignNode1" presStyleIdx="2" presStyleCnt="5"/>
      <dgm:spPr/>
    </dgm:pt>
    <dgm:pt modelId="{757E5EED-81B9-4470-9DA1-A90FF07F0F16}" type="pres">
      <dgm:prSet presAssocID="{0FA0711E-E5BB-419B-B9C0-E46A2E28A94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E24EC238-8AD4-4F50-92EE-B5EC3D4AFE84}" type="pres">
      <dgm:prSet presAssocID="{0FA0711E-E5BB-419B-B9C0-E46A2E28A946}" presName="Triangle" presStyleLbl="alignNode1" presStyleIdx="3" presStyleCnt="5"/>
      <dgm:spPr/>
    </dgm:pt>
    <dgm:pt modelId="{0C7ADAF7-BBF8-431D-90E3-ED889EC7D9E7}" type="pres">
      <dgm:prSet presAssocID="{31F5E1DE-3482-4083-A895-B6C053FF0682}" presName="sibTrans" presStyleCnt="0"/>
      <dgm:spPr/>
    </dgm:pt>
    <dgm:pt modelId="{2B5B6B21-FF05-42D6-B3AB-F47973FE11BB}" type="pres">
      <dgm:prSet presAssocID="{31F5E1DE-3482-4083-A895-B6C053FF0682}" presName="space" presStyleCnt="0"/>
      <dgm:spPr/>
    </dgm:pt>
    <dgm:pt modelId="{C505F842-1E44-47AF-BFA5-930FD9D9568A}" type="pres">
      <dgm:prSet presAssocID="{333E4A31-48A6-42F7-9FD3-FFBBB238863A}" presName="composite" presStyleCnt="0"/>
      <dgm:spPr/>
    </dgm:pt>
    <dgm:pt modelId="{B6EE7AB8-E7D5-4D46-917D-1ADFC398C9A8}" type="pres">
      <dgm:prSet presAssocID="{333E4A31-48A6-42F7-9FD3-FFBBB238863A}" presName="LShape" presStyleLbl="alignNode1" presStyleIdx="4" presStyleCnt="5"/>
      <dgm:spPr/>
    </dgm:pt>
    <dgm:pt modelId="{B3B9389D-8F7E-41D0-A6D1-7643F0C43652}" type="pres">
      <dgm:prSet presAssocID="{333E4A31-48A6-42F7-9FD3-FFBBB238863A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8E2A629-1BBB-491E-BFF1-024D23B4F5A2}" srcId="{9005B23E-5D81-4277-A5F4-81F080DDA658}" destId="{333E4A31-48A6-42F7-9FD3-FFBBB238863A}" srcOrd="2" destOrd="0" parTransId="{08402E61-E950-4CC0-8061-9363E309F0C9}" sibTransId="{74411B9E-F0A5-4F1B-ABBE-75C56B0C25F8}"/>
    <dgm:cxn modelId="{60EDE26D-2FB3-4006-A82B-BC180E0BEEA7}" type="presOf" srcId="{C8AF976D-84C9-4694-805F-CFE2EB0894CA}" destId="{3B93C669-4C2D-4E91-8953-A2B70CF94AAE}" srcOrd="0" destOrd="0" presId="urn:microsoft.com/office/officeart/2009/3/layout/StepUpProcess"/>
    <dgm:cxn modelId="{2078CA50-E45C-461A-9B41-B197ED6651EB}" type="presOf" srcId="{9005B23E-5D81-4277-A5F4-81F080DDA658}" destId="{EA30DF88-46FB-444A-97E4-FC4366F242EC}" srcOrd="0" destOrd="0" presId="urn:microsoft.com/office/officeart/2009/3/layout/StepUpProcess"/>
    <dgm:cxn modelId="{D9DE6DA8-1126-46EB-AB62-93686AE564AB}" type="presOf" srcId="{333E4A31-48A6-42F7-9FD3-FFBBB238863A}" destId="{B3B9389D-8F7E-41D0-A6D1-7643F0C43652}" srcOrd="0" destOrd="0" presId="urn:microsoft.com/office/officeart/2009/3/layout/StepUpProcess"/>
    <dgm:cxn modelId="{EB7B21BC-3C8F-4424-83FA-558B19168E38}" type="presOf" srcId="{0FA0711E-E5BB-419B-B9C0-E46A2E28A946}" destId="{757E5EED-81B9-4470-9DA1-A90FF07F0F16}" srcOrd="0" destOrd="0" presId="urn:microsoft.com/office/officeart/2009/3/layout/StepUpProcess"/>
    <dgm:cxn modelId="{0D5113C2-2079-4A71-B7C7-730421CC7048}" srcId="{9005B23E-5D81-4277-A5F4-81F080DDA658}" destId="{C8AF976D-84C9-4694-805F-CFE2EB0894CA}" srcOrd="0" destOrd="0" parTransId="{E8137FB7-43DA-4671-B031-9401DA563E88}" sibTransId="{5BEAB919-728B-4258-B6DF-2CFC38340B9B}"/>
    <dgm:cxn modelId="{3CCBC5D1-65EB-49B8-9DA5-1E073B340003}" srcId="{9005B23E-5D81-4277-A5F4-81F080DDA658}" destId="{0FA0711E-E5BB-419B-B9C0-E46A2E28A946}" srcOrd="1" destOrd="0" parTransId="{5346C1DF-C15E-4844-86C9-6449539A3967}" sibTransId="{31F5E1DE-3482-4083-A895-B6C053FF0682}"/>
    <dgm:cxn modelId="{30912383-AD12-4A43-BDBE-90DD31C732DC}" type="presParOf" srcId="{EA30DF88-46FB-444A-97E4-FC4366F242EC}" destId="{4DC366C8-327A-4889-BDFF-5140175B3F0D}" srcOrd="0" destOrd="0" presId="urn:microsoft.com/office/officeart/2009/3/layout/StepUpProcess"/>
    <dgm:cxn modelId="{F21431C0-3C0A-4A80-B61B-3959BF97841A}" type="presParOf" srcId="{4DC366C8-327A-4889-BDFF-5140175B3F0D}" destId="{4AECCE98-F351-49CD-A637-40945782005D}" srcOrd="0" destOrd="0" presId="urn:microsoft.com/office/officeart/2009/3/layout/StepUpProcess"/>
    <dgm:cxn modelId="{5A98EEC7-5800-476E-9718-B3E076788BE9}" type="presParOf" srcId="{4DC366C8-327A-4889-BDFF-5140175B3F0D}" destId="{3B93C669-4C2D-4E91-8953-A2B70CF94AAE}" srcOrd="1" destOrd="0" presId="urn:microsoft.com/office/officeart/2009/3/layout/StepUpProcess"/>
    <dgm:cxn modelId="{9604038D-FCDD-425B-89C8-0ED6604A8DED}" type="presParOf" srcId="{4DC366C8-327A-4889-BDFF-5140175B3F0D}" destId="{9D44ECA6-A872-49F1-B381-43B1B25531C7}" srcOrd="2" destOrd="0" presId="urn:microsoft.com/office/officeart/2009/3/layout/StepUpProcess"/>
    <dgm:cxn modelId="{1216D4C6-1653-4D0F-85C1-0251D7332EFC}" type="presParOf" srcId="{EA30DF88-46FB-444A-97E4-FC4366F242EC}" destId="{FEAA3D97-2AD7-4A73-AC3E-FD048F86ADCB}" srcOrd="1" destOrd="0" presId="urn:microsoft.com/office/officeart/2009/3/layout/StepUpProcess"/>
    <dgm:cxn modelId="{2FF92C61-2F79-498E-A10A-2196B32D3997}" type="presParOf" srcId="{FEAA3D97-2AD7-4A73-AC3E-FD048F86ADCB}" destId="{D25F3097-AA37-4820-8B1A-9FEB5B53AA9D}" srcOrd="0" destOrd="0" presId="urn:microsoft.com/office/officeart/2009/3/layout/StepUpProcess"/>
    <dgm:cxn modelId="{CCEF0829-095E-4B69-B4EC-5E2ACA9EB048}" type="presParOf" srcId="{EA30DF88-46FB-444A-97E4-FC4366F242EC}" destId="{FDA7387D-6123-4C28-9298-F60DE6AF9E1D}" srcOrd="2" destOrd="0" presId="urn:microsoft.com/office/officeart/2009/3/layout/StepUpProcess"/>
    <dgm:cxn modelId="{D3411FC1-0DC6-4636-B7F3-A7445E466BE9}" type="presParOf" srcId="{FDA7387D-6123-4C28-9298-F60DE6AF9E1D}" destId="{569A936A-7393-4E81-889A-135857103453}" srcOrd="0" destOrd="0" presId="urn:microsoft.com/office/officeart/2009/3/layout/StepUpProcess"/>
    <dgm:cxn modelId="{05D2E55B-559D-410B-A493-8C346C1A80B2}" type="presParOf" srcId="{FDA7387D-6123-4C28-9298-F60DE6AF9E1D}" destId="{757E5EED-81B9-4470-9DA1-A90FF07F0F16}" srcOrd="1" destOrd="0" presId="urn:microsoft.com/office/officeart/2009/3/layout/StepUpProcess"/>
    <dgm:cxn modelId="{6054DF54-7B53-4C97-8F5F-E90E7A4780AC}" type="presParOf" srcId="{FDA7387D-6123-4C28-9298-F60DE6AF9E1D}" destId="{E24EC238-8AD4-4F50-92EE-B5EC3D4AFE84}" srcOrd="2" destOrd="0" presId="urn:microsoft.com/office/officeart/2009/3/layout/StepUpProcess"/>
    <dgm:cxn modelId="{0260003E-530E-48E2-AF3D-ACBBFA5C5D9C}" type="presParOf" srcId="{EA30DF88-46FB-444A-97E4-FC4366F242EC}" destId="{0C7ADAF7-BBF8-431D-90E3-ED889EC7D9E7}" srcOrd="3" destOrd="0" presId="urn:microsoft.com/office/officeart/2009/3/layout/StepUpProcess"/>
    <dgm:cxn modelId="{93D2DA56-A362-40CF-A122-C4281264DBB7}" type="presParOf" srcId="{0C7ADAF7-BBF8-431D-90E3-ED889EC7D9E7}" destId="{2B5B6B21-FF05-42D6-B3AB-F47973FE11BB}" srcOrd="0" destOrd="0" presId="urn:microsoft.com/office/officeart/2009/3/layout/StepUpProcess"/>
    <dgm:cxn modelId="{87EE4C94-EE2A-4658-813C-1E56DBFF17F9}" type="presParOf" srcId="{EA30DF88-46FB-444A-97E4-FC4366F242EC}" destId="{C505F842-1E44-47AF-BFA5-930FD9D9568A}" srcOrd="4" destOrd="0" presId="urn:microsoft.com/office/officeart/2009/3/layout/StepUpProcess"/>
    <dgm:cxn modelId="{0582635C-E81C-4FB2-8851-94232974685B}" type="presParOf" srcId="{C505F842-1E44-47AF-BFA5-930FD9D9568A}" destId="{B6EE7AB8-E7D5-4D46-917D-1ADFC398C9A8}" srcOrd="0" destOrd="0" presId="urn:microsoft.com/office/officeart/2009/3/layout/StepUpProcess"/>
    <dgm:cxn modelId="{7243780E-2004-4809-9732-2D7E44C45652}" type="presParOf" srcId="{C505F842-1E44-47AF-BFA5-930FD9D9568A}" destId="{B3B9389D-8F7E-41D0-A6D1-7643F0C4365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55E77E-7861-4168-B34E-51DF4506CF8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4E933AB-344D-4DA8-BC1A-7A7E2B1C669E}">
      <dgm:prSet phldrT="[文本]"/>
      <dgm:spPr/>
      <dgm:t>
        <a:bodyPr/>
        <a:lstStyle/>
        <a:p>
          <a:r>
            <a:rPr lang="zh-CN" altLang="en-US" dirty="0"/>
            <a:t>营养需要量</a:t>
          </a:r>
        </a:p>
      </dgm:t>
    </dgm:pt>
    <dgm:pt modelId="{FEBEBADC-18B8-404C-850D-5D07C0041C0D}" type="parTrans" cxnId="{9E7500AD-473E-49EF-A16F-6C2252AE8CFD}">
      <dgm:prSet/>
      <dgm:spPr/>
      <dgm:t>
        <a:bodyPr/>
        <a:lstStyle/>
        <a:p>
          <a:endParaRPr lang="zh-CN" altLang="en-US"/>
        </a:p>
      </dgm:t>
    </dgm:pt>
    <dgm:pt modelId="{F496977F-25B4-4876-B54A-1885FE8F375D}" type="sibTrans" cxnId="{9E7500AD-473E-49EF-A16F-6C2252AE8CFD}">
      <dgm:prSet/>
      <dgm:spPr/>
      <dgm:t>
        <a:bodyPr/>
        <a:lstStyle/>
        <a:p>
          <a:endParaRPr lang="zh-CN" altLang="en-US"/>
        </a:p>
      </dgm:t>
    </dgm:pt>
    <dgm:pt modelId="{A4FD81B8-B899-43CC-B64D-68766B7BF846}">
      <dgm:prSet phldrT="[文本]"/>
      <dgm:spPr/>
      <dgm:t>
        <a:bodyPr/>
        <a:lstStyle/>
        <a:p>
          <a:r>
            <a:rPr lang="zh-CN" altLang="en-US" dirty="0"/>
            <a:t>品种</a:t>
          </a:r>
        </a:p>
      </dgm:t>
    </dgm:pt>
    <dgm:pt modelId="{0B39FB6E-D77B-496F-A2B7-1C82856442C3}" type="parTrans" cxnId="{A0E2A00C-55FD-4B2E-8B26-97EA5A0984B9}">
      <dgm:prSet/>
      <dgm:spPr/>
      <dgm:t>
        <a:bodyPr/>
        <a:lstStyle/>
        <a:p>
          <a:endParaRPr lang="zh-CN" altLang="en-US"/>
        </a:p>
      </dgm:t>
    </dgm:pt>
    <dgm:pt modelId="{81AD9906-273D-4658-AFD3-59165FCB43A0}" type="sibTrans" cxnId="{A0E2A00C-55FD-4B2E-8B26-97EA5A0984B9}">
      <dgm:prSet/>
      <dgm:spPr/>
      <dgm:t>
        <a:bodyPr/>
        <a:lstStyle/>
        <a:p>
          <a:endParaRPr lang="zh-CN" altLang="en-US"/>
        </a:p>
      </dgm:t>
    </dgm:pt>
    <dgm:pt modelId="{EA355AFC-8EB9-43E3-869F-AA461F573DDB}">
      <dgm:prSet phldrT="[文本]"/>
      <dgm:spPr/>
      <dgm:t>
        <a:bodyPr/>
        <a:lstStyle/>
        <a:p>
          <a:r>
            <a:rPr lang="zh-CN" altLang="en-US" dirty="0"/>
            <a:t>采食量</a:t>
          </a:r>
        </a:p>
      </dgm:t>
    </dgm:pt>
    <dgm:pt modelId="{A5637A38-0CDB-4E95-8A39-1D2E27CCAE9F}" type="parTrans" cxnId="{CAA4EFCB-A6B5-487B-A15E-59ABAE005AB4}">
      <dgm:prSet/>
      <dgm:spPr/>
      <dgm:t>
        <a:bodyPr/>
        <a:lstStyle/>
        <a:p>
          <a:endParaRPr lang="zh-CN" altLang="en-US"/>
        </a:p>
      </dgm:t>
    </dgm:pt>
    <dgm:pt modelId="{F9999F29-146D-40B6-B61D-47EE541CA561}" type="sibTrans" cxnId="{CAA4EFCB-A6B5-487B-A15E-59ABAE005AB4}">
      <dgm:prSet/>
      <dgm:spPr/>
      <dgm:t>
        <a:bodyPr/>
        <a:lstStyle/>
        <a:p>
          <a:endParaRPr lang="zh-CN" altLang="en-US"/>
        </a:p>
      </dgm:t>
    </dgm:pt>
    <dgm:pt modelId="{92DD04AE-7CBB-4AAF-9C48-6F61843C9CB2}">
      <dgm:prSet phldrT="[文本]"/>
      <dgm:spPr/>
      <dgm:t>
        <a:bodyPr/>
        <a:lstStyle/>
        <a:p>
          <a:r>
            <a:rPr lang="zh-CN" altLang="en-US" dirty="0"/>
            <a:t>生产性能</a:t>
          </a:r>
        </a:p>
      </dgm:t>
    </dgm:pt>
    <dgm:pt modelId="{2E9BE0FE-2D6B-4C8A-A73C-316EC7606599}" type="parTrans" cxnId="{D4417B7E-5201-4D39-BE3A-E1A1C988163E}">
      <dgm:prSet/>
      <dgm:spPr/>
      <dgm:t>
        <a:bodyPr/>
        <a:lstStyle/>
        <a:p>
          <a:endParaRPr lang="zh-CN" altLang="en-US"/>
        </a:p>
      </dgm:t>
    </dgm:pt>
    <dgm:pt modelId="{7EA0C93D-9694-4EA9-B183-1814E00265DC}" type="sibTrans" cxnId="{D4417B7E-5201-4D39-BE3A-E1A1C988163E}">
      <dgm:prSet/>
      <dgm:spPr/>
      <dgm:t>
        <a:bodyPr/>
        <a:lstStyle/>
        <a:p>
          <a:endParaRPr lang="zh-CN" altLang="en-US"/>
        </a:p>
      </dgm:t>
    </dgm:pt>
    <dgm:pt modelId="{2C67193F-32DE-4FC8-82A9-1AB2B6D23CCD}">
      <dgm:prSet phldrT="[文本]"/>
      <dgm:spPr/>
      <dgm:t>
        <a:bodyPr/>
        <a:lstStyle/>
        <a:p>
          <a:r>
            <a:rPr lang="zh-CN" altLang="en-US" dirty="0"/>
            <a:t>健康状况</a:t>
          </a:r>
        </a:p>
      </dgm:t>
    </dgm:pt>
    <dgm:pt modelId="{3F46A663-9AD8-45B3-BE72-E1FE1ECDFA9A}" type="parTrans" cxnId="{012B80FF-42F9-4C09-8438-B905DCEAE087}">
      <dgm:prSet/>
      <dgm:spPr/>
      <dgm:t>
        <a:bodyPr/>
        <a:lstStyle/>
        <a:p>
          <a:endParaRPr lang="zh-CN" altLang="en-US"/>
        </a:p>
      </dgm:t>
    </dgm:pt>
    <dgm:pt modelId="{404CFCF6-6B2E-4936-9C8F-8671C2A26E37}" type="sibTrans" cxnId="{012B80FF-42F9-4C09-8438-B905DCEAE087}">
      <dgm:prSet/>
      <dgm:spPr/>
      <dgm:t>
        <a:bodyPr/>
        <a:lstStyle/>
        <a:p>
          <a:endParaRPr lang="zh-CN" altLang="en-US"/>
        </a:p>
      </dgm:t>
    </dgm:pt>
    <dgm:pt modelId="{D4A31BB0-8C93-4F74-96CF-9FF7BCA2219E}">
      <dgm:prSet/>
      <dgm:spPr/>
      <dgm:t>
        <a:bodyPr/>
        <a:lstStyle/>
        <a:p>
          <a:r>
            <a:rPr lang="zh-CN" altLang="en-US" dirty="0"/>
            <a:t>性别</a:t>
          </a:r>
        </a:p>
      </dgm:t>
    </dgm:pt>
    <dgm:pt modelId="{CA040962-2BAA-451A-B728-462BA741CC71}" type="parTrans" cxnId="{5E72FEBF-CD5E-496F-AD0B-C9777FD76001}">
      <dgm:prSet/>
      <dgm:spPr/>
      <dgm:t>
        <a:bodyPr/>
        <a:lstStyle/>
        <a:p>
          <a:endParaRPr lang="zh-CN" altLang="en-US"/>
        </a:p>
      </dgm:t>
    </dgm:pt>
    <dgm:pt modelId="{504946D1-B061-4ECF-A73F-01827AF682D0}" type="sibTrans" cxnId="{5E72FEBF-CD5E-496F-AD0B-C9777FD76001}">
      <dgm:prSet/>
      <dgm:spPr/>
      <dgm:t>
        <a:bodyPr/>
        <a:lstStyle/>
        <a:p>
          <a:endParaRPr lang="zh-CN" altLang="en-US"/>
        </a:p>
      </dgm:t>
    </dgm:pt>
    <dgm:pt modelId="{67FA0D63-AC7D-4381-B2E8-FEEF9C617102}">
      <dgm:prSet phldrT="[文本]"/>
      <dgm:spPr/>
      <dgm:t>
        <a:bodyPr/>
        <a:lstStyle/>
        <a:p>
          <a:r>
            <a:rPr lang="zh-CN" altLang="en-US" dirty="0"/>
            <a:t>生理阶段</a:t>
          </a:r>
        </a:p>
      </dgm:t>
    </dgm:pt>
    <dgm:pt modelId="{5B7F7035-4BDC-4F56-825A-C782E0F24A45}" type="parTrans" cxnId="{BE66B1D1-8B09-465D-98E6-4EC6584D3853}">
      <dgm:prSet/>
      <dgm:spPr/>
      <dgm:t>
        <a:bodyPr/>
        <a:lstStyle/>
        <a:p>
          <a:endParaRPr lang="zh-CN" altLang="en-US"/>
        </a:p>
      </dgm:t>
    </dgm:pt>
    <dgm:pt modelId="{F220C52A-5DBC-433E-B4F5-D1ACCEF3343C}" type="sibTrans" cxnId="{BE66B1D1-8B09-465D-98E6-4EC6584D3853}">
      <dgm:prSet/>
      <dgm:spPr/>
      <dgm:t>
        <a:bodyPr/>
        <a:lstStyle/>
        <a:p>
          <a:endParaRPr lang="zh-CN" altLang="en-US"/>
        </a:p>
      </dgm:t>
    </dgm:pt>
    <dgm:pt modelId="{14310E07-96FB-46C4-B269-C5851195AFBF}">
      <dgm:prSet phldrT="[文本]"/>
      <dgm:spPr/>
      <dgm:t>
        <a:bodyPr/>
        <a:lstStyle/>
        <a:p>
          <a:r>
            <a:rPr lang="zh-CN" altLang="en-US" dirty="0"/>
            <a:t>饲料管理</a:t>
          </a:r>
        </a:p>
      </dgm:t>
    </dgm:pt>
    <dgm:pt modelId="{EA8C2A44-0E44-409F-B137-8E073B1519B2}" type="parTrans" cxnId="{7E4201D9-B8C5-4201-8B1A-FAC1511315E3}">
      <dgm:prSet/>
      <dgm:spPr/>
      <dgm:t>
        <a:bodyPr/>
        <a:lstStyle/>
        <a:p>
          <a:endParaRPr lang="zh-CN" altLang="en-US"/>
        </a:p>
      </dgm:t>
    </dgm:pt>
    <dgm:pt modelId="{9876AEFD-41F8-4BED-8749-28CF4080FD36}" type="sibTrans" cxnId="{7E4201D9-B8C5-4201-8B1A-FAC1511315E3}">
      <dgm:prSet/>
      <dgm:spPr/>
      <dgm:t>
        <a:bodyPr/>
        <a:lstStyle/>
        <a:p>
          <a:endParaRPr lang="zh-CN" altLang="en-US"/>
        </a:p>
      </dgm:t>
    </dgm:pt>
    <dgm:pt modelId="{2F839A6E-D1A9-4F48-9E31-DC331ABE45BC}">
      <dgm:prSet phldrT="[文本]"/>
      <dgm:spPr/>
      <dgm:t>
        <a:bodyPr/>
        <a:lstStyle/>
        <a:p>
          <a:r>
            <a:rPr lang="zh-CN" altLang="en-US" dirty="0"/>
            <a:t>应激强度</a:t>
          </a:r>
        </a:p>
      </dgm:t>
    </dgm:pt>
    <dgm:pt modelId="{0C6DBAFC-509E-4DEF-8932-03F01116DE91}" type="parTrans" cxnId="{0E244A55-02D9-4087-B1C2-098B1CC02557}">
      <dgm:prSet/>
      <dgm:spPr/>
      <dgm:t>
        <a:bodyPr/>
        <a:lstStyle/>
        <a:p>
          <a:endParaRPr lang="zh-CN" altLang="en-US"/>
        </a:p>
      </dgm:t>
    </dgm:pt>
    <dgm:pt modelId="{18C12ED5-756B-48A3-ABFB-BCA0D221E2AB}" type="sibTrans" cxnId="{0E244A55-02D9-4087-B1C2-098B1CC02557}">
      <dgm:prSet/>
      <dgm:spPr/>
      <dgm:t>
        <a:bodyPr/>
        <a:lstStyle/>
        <a:p>
          <a:endParaRPr lang="zh-CN" altLang="en-US"/>
        </a:p>
      </dgm:t>
    </dgm:pt>
    <dgm:pt modelId="{981C629F-5AC1-434B-9F41-EB42C1E7D21A}">
      <dgm:prSet phldrT="[文本]"/>
      <dgm:spPr/>
      <dgm:t>
        <a:bodyPr/>
        <a:lstStyle/>
        <a:p>
          <a:r>
            <a:rPr lang="zh-CN" altLang="en-US" dirty="0"/>
            <a:t>养分平衡程度</a:t>
          </a:r>
        </a:p>
      </dgm:t>
    </dgm:pt>
    <dgm:pt modelId="{BECC0A4B-9F92-48D2-BC22-26F4E81011E7}" type="parTrans" cxnId="{D2988B97-A88B-4BEC-AB3B-C08222CA0D98}">
      <dgm:prSet/>
      <dgm:spPr/>
      <dgm:t>
        <a:bodyPr/>
        <a:lstStyle/>
        <a:p>
          <a:endParaRPr lang="zh-CN" altLang="en-US"/>
        </a:p>
      </dgm:t>
    </dgm:pt>
    <dgm:pt modelId="{7AA4A9D0-E2C3-4FE5-9DCF-78DE80434422}" type="sibTrans" cxnId="{D2988B97-A88B-4BEC-AB3B-C08222CA0D98}">
      <dgm:prSet/>
      <dgm:spPr/>
      <dgm:t>
        <a:bodyPr/>
        <a:lstStyle/>
        <a:p>
          <a:endParaRPr lang="zh-CN" altLang="en-US"/>
        </a:p>
      </dgm:t>
    </dgm:pt>
    <dgm:pt modelId="{5DD95B0A-DCA6-4750-A453-50404C4CF20F}">
      <dgm:prSet/>
      <dgm:spPr/>
      <dgm:t>
        <a:bodyPr/>
        <a:lstStyle/>
        <a:p>
          <a:r>
            <a:rPr lang="zh-CN" altLang="en-US" dirty="0"/>
            <a:t>养分可利用性</a:t>
          </a:r>
        </a:p>
      </dgm:t>
    </dgm:pt>
    <dgm:pt modelId="{BF9138EF-048B-45AF-8509-5D2022284E3A}" type="parTrans" cxnId="{E45C52C0-E20C-438A-AC7F-E244F3D1FFDB}">
      <dgm:prSet/>
      <dgm:spPr/>
      <dgm:t>
        <a:bodyPr/>
        <a:lstStyle/>
        <a:p>
          <a:endParaRPr lang="zh-CN" altLang="en-US"/>
        </a:p>
      </dgm:t>
    </dgm:pt>
    <dgm:pt modelId="{E84C205E-BC2B-461F-B09B-CAE605FCF401}" type="sibTrans" cxnId="{E45C52C0-E20C-438A-AC7F-E244F3D1FFDB}">
      <dgm:prSet/>
      <dgm:spPr/>
      <dgm:t>
        <a:bodyPr/>
        <a:lstStyle/>
        <a:p>
          <a:endParaRPr lang="zh-CN" altLang="en-US"/>
        </a:p>
      </dgm:t>
    </dgm:pt>
    <dgm:pt modelId="{0495ED1A-CE23-4396-8F7C-945286B9AB5B}" type="pres">
      <dgm:prSet presAssocID="{0555E77E-7861-4168-B34E-51DF4506CF8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F5D376B-9A32-4492-A42D-9F9D179BC628}" type="pres">
      <dgm:prSet presAssocID="{44E933AB-344D-4DA8-BC1A-7A7E2B1C669E}" presName="centerShape" presStyleLbl="node0" presStyleIdx="0" presStyleCnt="1"/>
      <dgm:spPr/>
    </dgm:pt>
    <dgm:pt modelId="{78A183E4-AA3D-4687-8D30-0777601800DA}" type="pres">
      <dgm:prSet presAssocID="{0B39FB6E-D77B-496F-A2B7-1C82856442C3}" presName="parTrans" presStyleLbl="sibTrans2D1" presStyleIdx="0" presStyleCnt="10"/>
      <dgm:spPr/>
    </dgm:pt>
    <dgm:pt modelId="{EBC6A389-0A25-4C52-B69A-F307512A036A}" type="pres">
      <dgm:prSet presAssocID="{0B39FB6E-D77B-496F-A2B7-1C82856442C3}" presName="connectorText" presStyleLbl="sibTrans2D1" presStyleIdx="0" presStyleCnt="10"/>
      <dgm:spPr/>
    </dgm:pt>
    <dgm:pt modelId="{E6ADE70E-FEAB-4D97-970E-3998F1D3CA16}" type="pres">
      <dgm:prSet presAssocID="{A4FD81B8-B899-43CC-B64D-68766B7BF846}" presName="node" presStyleLbl="node1" presStyleIdx="0" presStyleCnt="10">
        <dgm:presLayoutVars>
          <dgm:bulletEnabled val="1"/>
        </dgm:presLayoutVars>
      </dgm:prSet>
      <dgm:spPr/>
    </dgm:pt>
    <dgm:pt modelId="{CFEDD254-1D45-4A3B-8CA6-986B0A4484F3}" type="pres">
      <dgm:prSet presAssocID="{CA040962-2BAA-451A-B728-462BA741CC71}" presName="parTrans" presStyleLbl="sibTrans2D1" presStyleIdx="1" presStyleCnt="10"/>
      <dgm:spPr/>
    </dgm:pt>
    <dgm:pt modelId="{EA073D26-3274-424F-8176-CBBEF968764B}" type="pres">
      <dgm:prSet presAssocID="{CA040962-2BAA-451A-B728-462BA741CC71}" presName="connectorText" presStyleLbl="sibTrans2D1" presStyleIdx="1" presStyleCnt="10"/>
      <dgm:spPr/>
    </dgm:pt>
    <dgm:pt modelId="{2FFCC182-23FB-43B5-9542-28796E73D6E8}" type="pres">
      <dgm:prSet presAssocID="{D4A31BB0-8C93-4F74-96CF-9FF7BCA2219E}" presName="node" presStyleLbl="node1" presStyleIdx="1" presStyleCnt="10">
        <dgm:presLayoutVars>
          <dgm:bulletEnabled val="1"/>
        </dgm:presLayoutVars>
      </dgm:prSet>
      <dgm:spPr/>
    </dgm:pt>
    <dgm:pt modelId="{796C393A-6210-4222-8102-C9D9D45C7BA2}" type="pres">
      <dgm:prSet presAssocID="{5B7F7035-4BDC-4F56-825A-C782E0F24A45}" presName="parTrans" presStyleLbl="sibTrans2D1" presStyleIdx="2" presStyleCnt="10"/>
      <dgm:spPr/>
    </dgm:pt>
    <dgm:pt modelId="{8A673001-89E1-40CB-B625-4C56B3B91BF9}" type="pres">
      <dgm:prSet presAssocID="{5B7F7035-4BDC-4F56-825A-C782E0F24A45}" presName="connectorText" presStyleLbl="sibTrans2D1" presStyleIdx="2" presStyleCnt="10"/>
      <dgm:spPr/>
    </dgm:pt>
    <dgm:pt modelId="{1632A1FA-497F-4BF1-B3F9-A33065717F72}" type="pres">
      <dgm:prSet presAssocID="{67FA0D63-AC7D-4381-B2E8-FEEF9C617102}" presName="node" presStyleLbl="node1" presStyleIdx="2" presStyleCnt="10">
        <dgm:presLayoutVars>
          <dgm:bulletEnabled val="1"/>
        </dgm:presLayoutVars>
      </dgm:prSet>
      <dgm:spPr/>
    </dgm:pt>
    <dgm:pt modelId="{578676B2-FA63-4356-A421-141E201FA858}" type="pres">
      <dgm:prSet presAssocID="{A5637A38-0CDB-4E95-8A39-1D2E27CCAE9F}" presName="parTrans" presStyleLbl="sibTrans2D1" presStyleIdx="3" presStyleCnt="10"/>
      <dgm:spPr/>
    </dgm:pt>
    <dgm:pt modelId="{0911468D-B996-428C-A846-7EC86AE5EA9B}" type="pres">
      <dgm:prSet presAssocID="{A5637A38-0CDB-4E95-8A39-1D2E27CCAE9F}" presName="connectorText" presStyleLbl="sibTrans2D1" presStyleIdx="3" presStyleCnt="10"/>
      <dgm:spPr/>
    </dgm:pt>
    <dgm:pt modelId="{A00257F4-8B5D-4095-8C99-CDBBFA2AA62D}" type="pres">
      <dgm:prSet presAssocID="{EA355AFC-8EB9-43E3-869F-AA461F573DDB}" presName="node" presStyleLbl="node1" presStyleIdx="3" presStyleCnt="10">
        <dgm:presLayoutVars>
          <dgm:bulletEnabled val="1"/>
        </dgm:presLayoutVars>
      </dgm:prSet>
      <dgm:spPr/>
    </dgm:pt>
    <dgm:pt modelId="{C3057F7F-948B-45AD-BD2B-10782805B672}" type="pres">
      <dgm:prSet presAssocID="{2E9BE0FE-2D6B-4C8A-A73C-316EC7606599}" presName="parTrans" presStyleLbl="sibTrans2D1" presStyleIdx="4" presStyleCnt="10"/>
      <dgm:spPr/>
    </dgm:pt>
    <dgm:pt modelId="{63BAC13B-FB1D-4D4C-B5FF-4F7002F614C5}" type="pres">
      <dgm:prSet presAssocID="{2E9BE0FE-2D6B-4C8A-A73C-316EC7606599}" presName="connectorText" presStyleLbl="sibTrans2D1" presStyleIdx="4" presStyleCnt="10"/>
      <dgm:spPr/>
    </dgm:pt>
    <dgm:pt modelId="{EDA97EB8-77BF-4C35-9BEA-623094E4AE1A}" type="pres">
      <dgm:prSet presAssocID="{92DD04AE-7CBB-4AAF-9C48-6F61843C9CB2}" presName="node" presStyleLbl="node1" presStyleIdx="4" presStyleCnt="10">
        <dgm:presLayoutVars>
          <dgm:bulletEnabled val="1"/>
        </dgm:presLayoutVars>
      </dgm:prSet>
      <dgm:spPr/>
    </dgm:pt>
    <dgm:pt modelId="{4EE65280-52CE-4244-A5E8-CA8CD7D01B57}" type="pres">
      <dgm:prSet presAssocID="{3F46A663-9AD8-45B3-BE72-E1FE1ECDFA9A}" presName="parTrans" presStyleLbl="sibTrans2D1" presStyleIdx="5" presStyleCnt="10"/>
      <dgm:spPr/>
    </dgm:pt>
    <dgm:pt modelId="{56AE4FAE-EA1A-44F0-BEDB-D413C3A1C3A5}" type="pres">
      <dgm:prSet presAssocID="{3F46A663-9AD8-45B3-BE72-E1FE1ECDFA9A}" presName="connectorText" presStyleLbl="sibTrans2D1" presStyleIdx="5" presStyleCnt="10"/>
      <dgm:spPr/>
    </dgm:pt>
    <dgm:pt modelId="{5BE6B530-FBB2-4405-BDA0-211B7E9E81BC}" type="pres">
      <dgm:prSet presAssocID="{2C67193F-32DE-4FC8-82A9-1AB2B6D23CCD}" presName="node" presStyleLbl="node1" presStyleIdx="5" presStyleCnt="10">
        <dgm:presLayoutVars>
          <dgm:bulletEnabled val="1"/>
        </dgm:presLayoutVars>
      </dgm:prSet>
      <dgm:spPr/>
    </dgm:pt>
    <dgm:pt modelId="{145DE110-E9DE-4A39-A02F-44AE6D4BE960}" type="pres">
      <dgm:prSet presAssocID="{0C6DBAFC-509E-4DEF-8932-03F01116DE91}" presName="parTrans" presStyleLbl="sibTrans2D1" presStyleIdx="6" presStyleCnt="10"/>
      <dgm:spPr/>
    </dgm:pt>
    <dgm:pt modelId="{829FEFF8-6EF4-4327-ABD6-495105D1AA7A}" type="pres">
      <dgm:prSet presAssocID="{0C6DBAFC-509E-4DEF-8932-03F01116DE91}" presName="connectorText" presStyleLbl="sibTrans2D1" presStyleIdx="6" presStyleCnt="10"/>
      <dgm:spPr/>
    </dgm:pt>
    <dgm:pt modelId="{F2EF5756-7FB7-40D1-9714-563809759B2F}" type="pres">
      <dgm:prSet presAssocID="{2F839A6E-D1A9-4F48-9E31-DC331ABE45BC}" presName="node" presStyleLbl="node1" presStyleIdx="6" presStyleCnt="10">
        <dgm:presLayoutVars>
          <dgm:bulletEnabled val="1"/>
        </dgm:presLayoutVars>
      </dgm:prSet>
      <dgm:spPr/>
    </dgm:pt>
    <dgm:pt modelId="{8CEF85D2-3160-4A61-B05D-56AA257DE72E}" type="pres">
      <dgm:prSet presAssocID="{EA8C2A44-0E44-409F-B137-8E073B1519B2}" presName="parTrans" presStyleLbl="sibTrans2D1" presStyleIdx="7" presStyleCnt="10"/>
      <dgm:spPr/>
    </dgm:pt>
    <dgm:pt modelId="{A347EB18-9E81-40C1-9421-10CD1B41F367}" type="pres">
      <dgm:prSet presAssocID="{EA8C2A44-0E44-409F-B137-8E073B1519B2}" presName="connectorText" presStyleLbl="sibTrans2D1" presStyleIdx="7" presStyleCnt="10"/>
      <dgm:spPr/>
    </dgm:pt>
    <dgm:pt modelId="{E0BF5980-69CE-457C-BC0D-F243B15462D5}" type="pres">
      <dgm:prSet presAssocID="{14310E07-96FB-46C4-B269-C5851195AFBF}" presName="node" presStyleLbl="node1" presStyleIdx="7" presStyleCnt="10">
        <dgm:presLayoutVars>
          <dgm:bulletEnabled val="1"/>
        </dgm:presLayoutVars>
      </dgm:prSet>
      <dgm:spPr/>
    </dgm:pt>
    <dgm:pt modelId="{D5C301B4-D305-4166-8D1F-7DE5CE5B6D45}" type="pres">
      <dgm:prSet presAssocID="{BECC0A4B-9F92-48D2-BC22-26F4E81011E7}" presName="parTrans" presStyleLbl="sibTrans2D1" presStyleIdx="8" presStyleCnt="10"/>
      <dgm:spPr/>
    </dgm:pt>
    <dgm:pt modelId="{3EB362FE-464A-4E48-971B-BD1C0C642A86}" type="pres">
      <dgm:prSet presAssocID="{BECC0A4B-9F92-48D2-BC22-26F4E81011E7}" presName="connectorText" presStyleLbl="sibTrans2D1" presStyleIdx="8" presStyleCnt="10"/>
      <dgm:spPr/>
    </dgm:pt>
    <dgm:pt modelId="{BF3FD596-5513-487D-AE46-D974965EFA7E}" type="pres">
      <dgm:prSet presAssocID="{981C629F-5AC1-434B-9F41-EB42C1E7D21A}" presName="node" presStyleLbl="node1" presStyleIdx="8" presStyleCnt="10">
        <dgm:presLayoutVars>
          <dgm:bulletEnabled val="1"/>
        </dgm:presLayoutVars>
      </dgm:prSet>
      <dgm:spPr/>
    </dgm:pt>
    <dgm:pt modelId="{9FB91265-0AA9-4B75-A563-0F27DB1EC30F}" type="pres">
      <dgm:prSet presAssocID="{BF9138EF-048B-45AF-8509-5D2022284E3A}" presName="parTrans" presStyleLbl="sibTrans2D1" presStyleIdx="9" presStyleCnt="10"/>
      <dgm:spPr/>
    </dgm:pt>
    <dgm:pt modelId="{6AB01A8E-2278-41E8-A5F1-D1024139457D}" type="pres">
      <dgm:prSet presAssocID="{BF9138EF-048B-45AF-8509-5D2022284E3A}" presName="connectorText" presStyleLbl="sibTrans2D1" presStyleIdx="9" presStyleCnt="10"/>
      <dgm:spPr/>
    </dgm:pt>
    <dgm:pt modelId="{1416FDF8-287A-4A29-B80E-C20506A94E05}" type="pres">
      <dgm:prSet presAssocID="{5DD95B0A-DCA6-4750-A453-50404C4CF20F}" presName="node" presStyleLbl="node1" presStyleIdx="9" presStyleCnt="10">
        <dgm:presLayoutVars>
          <dgm:bulletEnabled val="1"/>
        </dgm:presLayoutVars>
      </dgm:prSet>
      <dgm:spPr/>
    </dgm:pt>
  </dgm:ptLst>
  <dgm:cxnLst>
    <dgm:cxn modelId="{A0E2A00C-55FD-4B2E-8B26-97EA5A0984B9}" srcId="{44E933AB-344D-4DA8-BC1A-7A7E2B1C669E}" destId="{A4FD81B8-B899-43CC-B64D-68766B7BF846}" srcOrd="0" destOrd="0" parTransId="{0B39FB6E-D77B-496F-A2B7-1C82856442C3}" sibTransId="{81AD9906-273D-4658-AFD3-59165FCB43A0}"/>
    <dgm:cxn modelId="{354C290F-053F-432E-BD6C-F3CD180478F4}" type="presOf" srcId="{CA040962-2BAA-451A-B728-462BA741CC71}" destId="{CFEDD254-1D45-4A3B-8CA6-986B0A4484F3}" srcOrd="0" destOrd="0" presId="urn:microsoft.com/office/officeart/2005/8/layout/radial5"/>
    <dgm:cxn modelId="{A7CF7311-FC83-4A0D-85DC-67D175B47C6F}" type="presOf" srcId="{0B39FB6E-D77B-496F-A2B7-1C82856442C3}" destId="{EBC6A389-0A25-4C52-B69A-F307512A036A}" srcOrd="1" destOrd="0" presId="urn:microsoft.com/office/officeart/2005/8/layout/radial5"/>
    <dgm:cxn modelId="{B8E1DE1C-2979-4B7F-80C8-E6EA7E8C1FF5}" type="presOf" srcId="{BECC0A4B-9F92-48D2-BC22-26F4E81011E7}" destId="{D5C301B4-D305-4166-8D1F-7DE5CE5B6D45}" srcOrd="0" destOrd="0" presId="urn:microsoft.com/office/officeart/2005/8/layout/radial5"/>
    <dgm:cxn modelId="{2F9A8224-9A56-41FC-A0FD-EB528D11AA87}" type="presOf" srcId="{2C67193F-32DE-4FC8-82A9-1AB2B6D23CCD}" destId="{5BE6B530-FBB2-4405-BDA0-211B7E9E81BC}" srcOrd="0" destOrd="0" presId="urn:microsoft.com/office/officeart/2005/8/layout/radial5"/>
    <dgm:cxn modelId="{539C7525-2D58-43B9-BB68-68AE06E11600}" type="presOf" srcId="{BECC0A4B-9F92-48D2-BC22-26F4E81011E7}" destId="{3EB362FE-464A-4E48-971B-BD1C0C642A86}" srcOrd="1" destOrd="0" presId="urn:microsoft.com/office/officeart/2005/8/layout/radial5"/>
    <dgm:cxn modelId="{E01F2E28-D833-465D-A051-E59122F52831}" type="presOf" srcId="{CA040962-2BAA-451A-B728-462BA741CC71}" destId="{EA073D26-3274-424F-8176-CBBEF968764B}" srcOrd="1" destOrd="0" presId="urn:microsoft.com/office/officeart/2005/8/layout/radial5"/>
    <dgm:cxn modelId="{ED67CC2B-4A1D-4EA3-9228-4F4B49924A79}" type="presOf" srcId="{2E9BE0FE-2D6B-4C8A-A73C-316EC7606599}" destId="{C3057F7F-948B-45AD-BD2B-10782805B672}" srcOrd="0" destOrd="0" presId="urn:microsoft.com/office/officeart/2005/8/layout/radial5"/>
    <dgm:cxn modelId="{E5EE6360-1105-4C5B-9064-BF5D6776DA60}" type="presOf" srcId="{0B39FB6E-D77B-496F-A2B7-1C82856442C3}" destId="{78A183E4-AA3D-4687-8D30-0777601800DA}" srcOrd="0" destOrd="0" presId="urn:microsoft.com/office/officeart/2005/8/layout/radial5"/>
    <dgm:cxn modelId="{5D9B5B47-9C4D-45F5-9D8D-7D53E19221DC}" type="presOf" srcId="{3F46A663-9AD8-45B3-BE72-E1FE1ECDFA9A}" destId="{56AE4FAE-EA1A-44F0-BEDB-D413C3A1C3A5}" srcOrd="1" destOrd="0" presId="urn:microsoft.com/office/officeart/2005/8/layout/radial5"/>
    <dgm:cxn modelId="{B7709950-E8E2-4CFC-AB7A-35EB9FC928D6}" type="presOf" srcId="{0555E77E-7861-4168-B34E-51DF4506CF8F}" destId="{0495ED1A-CE23-4396-8F7C-945286B9AB5B}" srcOrd="0" destOrd="0" presId="urn:microsoft.com/office/officeart/2005/8/layout/radial5"/>
    <dgm:cxn modelId="{8DC92472-85C4-4CB9-BE3F-E63BB42642AE}" type="presOf" srcId="{67FA0D63-AC7D-4381-B2E8-FEEF9C617102}" destId="{1632A1FA-497F-4BF1-B3F9-A33065717F72}" srcOrd="0" destOrd="0" presId="urn:microsoft.com/office/officeart/2005/8/layout/radial5"/>
    <dgm:cxn modelId="{64443D75-0D52-4840-B5D5-5F557AAF195D}" type="presOf" srcId="{0C6DBAFC-509E-4DEF-8932-03F01116DE91}" destId="{829FEFF8-6EF4-4327-ABD6-495105D1AA7A}" srcOrd="1" destOrd="0" presId="urn:microsoft.com/office/officeart/2005/8/layout/radial5"/>
    <dgm:cxn modelId="{0A634175-2C71-4B56-8BC5-40A8C634FEFC}" type="presOf" srcId="{2E9BE0FE-2D6B-4C8A-A73C-316EC7606599}" destId="{63BAC13B-FB1D-4D4C-B5FF-4F7002F614C5}" srcOrd="1" destOrd="0" presId="urn:microsoft.com/office/officeart/2005/8/layout/radial5"/>
    <dgm:cxn modelId="{0E244A55-02D9-4087-B1C2-098B1CC02557}" srcId="{44E933AB-344D-4DA8-BC1A-7A7E2B1C669E}" destId="{2F839A6E-D1A9-4F48-9E31-DC331ABE45BC}" srcOrd="6" destOrd="0" parTransId="{0C6DBAFC-509E-4DEF-8932-03F01116DE91}" sibTransId="{18C12ED5-756B-48A3-ABFB-BCA0D221E2AB}"/>
    <dgm:cxn modelId="{D4417B7E-5201-4D39-BE3A-E1A1C988163E}" srcId="{44E933AB-344D-4DA8-BC1A-7A7E2B1C669E}" destId="{92DD04AE-7CBB-4AAF-9C48-6F61843C9CB2}" srcOrd="4" destOrd="0" parTransId="{2E9BE0FE-2D6B-4C8A-A73C-316EC7606599}" sibTransId="{7EA0C93D-9694-4EA9-B183-1814E00265DC}"/>
    <dgm:cxn modelId="{66E6528D-9520-4040-9CC4-FF93A2260139}" type="presOf" srcId="{EA8C2A44-0E44-409F-B137-8E073B1519B2}" destId="{A347EB18-9E81-40C1-9421-10CD1B41F367}" srcOrd="1" destOrd="0" presId="urn:microsoft.com/office/officeart/2005/8/layout/radial5"/>
    <dgm:cxn modelId="{CB77078E-2199-4288-A2B4-301ABB612BEA}" type="presOf" srcId="{92DD04AE-7CBB-4AAF-9C48-6F61843C9CB2}" destId="{EDA97EB8-77BF-4C35-9BEA-623094E4AE1A}" srcOrd="0" destOrd="0" presId="urn:microsoft.com/office/officeart/2005/8/layout/radial5"/>
    <dgm:cxn modelId="{2F88D396-26C8-454C-8F3C-C437034C8588}" type="presOf" srcId="{5B7F7035-4BDC-4F56-825A-C782E0F24A45}" destId="{796C393A-6210-4222-8102-C9D9D45C7BA2}" srcOrd="0" destOrd="0" presId="urn:microsoft.com/office/officeart/2005/8/layout/radial5"/>
    <dgm:cxn modelId="{D2988B97-A88B-4BEC-AB3B-C08222CA0D98}" srcId="{44E933AB-344D-4DA8-BC1A-7A7E2B1C669E}" destId="{981C629F-5AC1-434B-9F41-EB42C1E7D21A}" srcOrd="8" destOrd="0" parTransId="{BECC0A4B-9F92-48D2-BC22-26F4E81011E7}" sibTransId="{7AA4A9D0-E2C3-4FE5-9DCF-78DE80434422}"/>
    <dgm:cxn modelId="{9E7500AD-473E-49EF-A16F-6C2252AE8CFD}" srcId="{0555E77E-7861-4168-B34E-51DF4506CF8F}" destId="{44E933AB-344D-4DA8-BC1A-7A7E2B1C669E}" srcOrd="0" destOrd="0" parTransId="{FEBEBADC-18B8-404C-850D-5D07C0041C0D}" sibTransId="{F496977F-25B4-4876-B54A-1885FE8F375D}"/>
    <dgm:cxn modelId="{23ACE5B1-835B-4263-B63C-A41F235FDA69}" type="presOf" srcId="{EA355AFC-8EB9-43E3-869F-AA461F573DDB}" destId="{A00257F4-8B5D-4095-8C99-CDBBFA2AA62D}" srcOrd="0" destOrd="0" presId="urn:microsoft.com/office/officeart/2005/8/layout/radial5"/>
    <dgm:cxn modelId="{5CF52BB2-8C7D-4DE1-A0CB-7D9C41EA7E27}" type="presOf" srcId="{EA8C2A44-0E44-409F-B137-8E073B1519B2}" destId="{8CEF85D2-3160-4A61-B05D-56AA257DE72E}" srcOrd="0" destOrd="0" presId="urn:microsoft.com/office/officeart/2005/8/layout/radial5"/>
    <dgm:cxn modelId="{FC409DB4-86F9-4523-8E2D-DDB45632AACD}" type="presOf" srcId="{BF9138EF-048B-45AF-8509-5D2022284E3A}" destId="{9FB91265-0AA9-4B75-A563-0F27DB1EC30F}" srcOrd="0" destOrd="0" presId="urn:microsoft.com/office/officeart/2005/8/layout/radial5"/>
    <dgm:cxn modelId="{FBAC99B8-893A-4C0B-98B0-2A51066ACA04}" type="presOf" srcId="{2F839A6E-D1A9-4F48-9E31-DC331ABE45BC}" destId="{F2EF5756-7FB7-40D1-9714-563809759B2F}" srcOrd="0" destOrd="0" presId="urn:microsoft.com/office/officeart/2005/8/layout/radial5"/>
    <dgm:cxn modelId="{3609D0B8-2F50-4338-ADDA-35AA390710F9}" type="presOf" srcId="{0C6DBAFC-509E-4DEF-8932-03F01116DE91}" destId="{145DE110-E9DE-4A39-A02F-44AE6D4BE960}" srcOrd="0" destOrd="0" presId="urn:microsoft.com/office/officeart/2005/8/layout/radial5"/>
    <dgm:cxn modelId="{759EBEB9-BB7A-469E-89A7-0BFA3EFBC46F}" type="presOf" srcId="{5DD95B0A-DCA6-4750-A453-50404C4CF20F}" destId="{1416FDF8-287A-4A29-B80E-C20506A94E05}" srcOrd="0" destOrd="0" presId="urn:microsoft.com/office/officeart/2005/8/layout/radial5"/>
    <dgm:cxn modelId="{C31113BC-89B5-4A69-B5D5-428FC2D867BB}" type="presOf" srcId="{981C629F-5AC1-434B-9F41-EB42C1E7D21A}" destId="{BF3FD596-5513-487D-AE46-D974965EFA7E}" srcOrd="0" destOrd="0" presId="urn:microsoft.com/office/officeart/2005/8/layout/radial5"/>
    <dgm:cxn modelId="{5E72FEBF-CD5E-496F-AD0B-C9777FD76001}" srcId="{44E933AB-344D-4DA8-BC1A-7A7E2B1C669E}" destId="{D4A31BB0-8C93-4F74-96CF-9FF7BCA2219E}" srcOrd="1" destOrd="0" parTransId="{CA040962-2BAA-451A-B728-462BA741CC71}" sibTransId="{504946D1-B061-4ECF-A73F-01827AF682D0}"/>
    <dgm:cxn modelId="{E45C52C0-E20C-438A-AC7F-E244F3D1FFDB}" srcId="{44E933AB-344D-4DA8-BC1A-7A7E2B1C669E}" destId="{5DD95B0A-DCA6-4750-A453-50404C4CF20F}" srcOrd="9" destOrd="0" parTransId="{BF9138EF-048B-45AF-8509-5D2022284E3A}" sibTransId="{E84C205E-BC2B-461F-B09B-CAE605FCF401}"/>
    <dgm:cxn modelId="{81C842C3-20C7-4E1F-BDDE-C40B244880F7}" type="presOf" srcId="{3F46A663-9AD8-45B3-BE72-E1FE1ECDFA9A}" destId="{4EE65280-52CE-4244-A5E8-CA8CD7D01B57}" srcOrd="0" destOrd="0" presId="urn:microsoft.com/office/officeart/2005/8/layout/radial5"/>
    <dgm:cxn modelId="{6ED805C6-DF26-4FBE-866E-69A30C7F2653}" type="presOf" srcId="{A4FD81B8-B899-43CC-B64D-68766B7BF846}" destId="{E6ADE70E-FEAB-4D97-970E-3998F1D3CA16}" srcOrd="0" destOrd="0" presId="urn:microsoft.com/office/officeart/2005/8/layout/radial5"/>
    <dgm:cxn modelId="{CAA4EFCB-A6B5-487B-A15E-59ABAE005AB4}" srcId="{44E933AB-344D-4DA8-BC1A-7A7E2B1C669E}" destId="{EA355AFC-8EB9-43E3-869F-AA461F573DDB}" srcOrd="3" destOrd="0" parTransId="{A5637A38-0CDB-4E95-8A39-1D2E27CCAE9F}" sibTransId="{F9999F29-146D-40B6-B61D-47EE541CA561}"/>
    <dgm:cxn modelId="{7071E8CE-3ADE-4383-86AE-2DAD36268EAE}" type="presOf" srcId="{5B7F7035-4BDC-4F56-825A-C782E0F24A45}" destId="{8A673001-89E1-40CB-B625-4C56B3B91BF9}" srcOrd="1" destOrd="0" presId="urn:microsoft.com/office/officeart/2005/8/layout/radial5"/>
    <dgm:cxn modelId="{BE66B1D1-8B09-465D-98E6-4EC6584D3853}" srcId="{44E933AB-344D-4DA8-BC1A-7A7E2B1C669E}" destId="{67FA0D63-AC7D-4381-B2E8-FEEF9C617102}" srcOrd="2" destOrd="0" parTransId="{5B7F7035-4BDC-4F56-825A-C782E0F24A45}" sibTransId="{F220C52A-5DBC-433E-B4F5-D1ACCEF3343C}"/>
    <dgm:cxn modelId="{7E4201D9-B8C5-4201-8B1A-FAC1511315E3}" srcId="{44E933AB-344D-4DA8-BC1A-7A7E2B1C669E}" destId="{14310E07-96FB-46C4-B269-C5851195AFBF}" srcOrd="7" destOrd="0" parTransId="{EA8C2A44-0E44-409F-B137-8E073B1519B2}" sibTransId="{9876AEFD-41F8-4BED-8749-28CF4080FD36}"/>
    <dgm:cxn modelId="{A12632D9-CF3B-49B3-B8BE-DC41F96AB762}" type="presOf" srcId="{A5637A38-0CDB-4E95-8A39-1D2E27CCAE9F}" destId="{0911468D-B996-428C-A846-7EC86AE5EA9B}" srcOrd="1" destOrd="0" presId="urn:microsoft.com/office/officeart/2005/8/layout/radial5"/>
    <dgm:cxn modelId="{BAF39DD9-77CC-499D-80DA-4EDA3B0338F8}" type="presOf" srcId="{A5637A38-0CDB-4E95-8A39-1D2E27CCAE9F}" destId="{578676B2-FA63-4356-A421-141E201FA858}" srcOrd="0" destOrd="0" presId="urn:microsoft.com/office/officeart/2005/8/layout/radial5"/>
    <dgm:cxn modelId="{72FE86EE-9AC9-46A8-83A9-B434C282EB0A}" type="presOf" srcId="{BF9138EF-048B-45AF-8509-5D2022284E3A}" destId="{6AB01A8E-2278-41E8-A5F1-D1024139457D}" srcOrd="1" destOrd="0" presId="urn:microsoft.com/office/officeart/2005/8/layout/radial5"/>
    <dgm:cxn modelId="{680DEBF4-B512-4CB9-A781-36A4ECB6D554}" type="presOf" srcId="{D4A31BB0-8C93-4F74-96CF-9FF7BCA2219E}" destId="{2FFCC182-23FB-43B5-9542-28796E73D6E8}" srcOrd="0" destOrd="0" presId="urn:microsoft.com/office/officeart/2005/8/layout/radial5"/>
    <dgm:cxn modelId="{C93EC0F7-474E-4AA4-A2D9-CFBFAC895553}" type="presOf" srcId="{14310E07-96FB-46C4-B269-C5851195AFBF}" destId="{E0BF5980-69CE-457C-BC0D-F243B15462D5}" srcOrd="0" destOrd="0" presId="urn:microsoft.com/office/officeart/2005/8/layout/radial5"/>
    <dgm:cxn modelId="{D3FB51FE-74FD-4C6C-B5DF-C1C70F6DB427}" type="presOf" srcId="{44E933AB-344D-4DA8-BC1A-7A7E2B1C669E}" destId="{6F5D376B-9A32-4492-A42D-9F9D179BC628}" srcOrd="0" destOrd="0" presId="urn:microsoft.com/office/officeart/2005/8/layout/radial5"/>
    <dgm:cxn modelId="{012B80FF-42F9-4C09-8438-B905DCEAE087}" srcId="{44E933AB-344D-4DA8-BC1A-7A7E2B1C669E}" destId="{2C67193F-32DE-4FC8-82A9-1AB2B6D23CCD}" srcOrd="5" destOrd="0" parTransId="{3F46A663-9AD8-45B3-BE72-E1FE1ECDFA9A}" sibTransId="{404CFCF6-6B2E-4936-9C8F-8671C2A26E37}"/>
    <dgm:cxn modelId="{608C0AA0-4F21-4C05-BE56-4637FFA11B03}" type="presParOf" srcId="{0495ED1A-CE23-4396-8F7C-945286B9AB5B}" destId="{6F5D376B-9A32-4492-A42D-9F9D179BC628}" srcOrd="0" destOrd="0" presId="urn:microsoft.com/office/officeart/2005/8/layout/radial5"/>
    <dgm:cxn modelId="{3D7991ED-0D14-4E7C-B6AD-0707FD43E8A8}" type="presParOf" srcId="{0495ED1A-CE23-4396-8F7C-945286B9AB5B}" destId="{78A183E4-AA3D-4687-8D30-0777601800DA}" srcOrd="1" destOrd="0" presId="urn:microsoft.com/office/officeart/2005/8/layout/radial5"/>
    <dgm:cxn modelId="{B784302A-7135-49C9-8C3C-94DA6C850A6E}" type="presParOf" srcId="{78A183E4-AA3D-4687-8D30-0777601800DA}" destId="{EBC6A389-0A25-4C52-B69A-F307512A036A}" srcOrd="0" destOrd="0" presId="urn:microsoft.com/office/officeart/2005/8/layout/radial5"/>
    <dgm:cxn modelId="{1A192CFD-2A15-4B83-BB83-F9272FEB620D}" type="presParOf" srcId="{0495ED1A-CE23-4396-8F7C-945286B9AB5B}" destId="{E6ADE70E-FEAB-4D97-970E-3998F1D3CA16}" srcOrd="2" destOrd="0" presId="urn:microsoft.com/office/officeart/2005/8/layout/radial5"/>
    <dgm:cxn modelId="{FD852050-F4CC-4B83-8742-DBA413B00F8D}" type="presParOf" srcId="{0495ED1A-CE23-4396-8F7C-945286B9AB5B}" destId="{CFEDD254-1D45-4A3B-8CA6-986B0A4484F3}" srcOrd="3" destOrd="0" presId="urn:microsoft.com/office/officeart/2005/8/layout/radial5"/>
    <dgm:cxn modelId="{D0A84826-C861-40F1-8328-DAE21C506A67}" type="presParOf" srcId="{CFEDD254-1D45-4A3B-8CA6-986B0A4484F3}" destId="{EA073D26-3274-424F-8176-CBBEF968764B}" srcOrd="0" destOrd="0" presId="urn:microsoft.com/office/officeart/2005/8/layout/radial5"/>
    <dgm:cxn modelId="{F4CA66E8-6B6C-4886-87B0-CDDACB5FA61C}" type="presParOf" srcId="{0495ED1A-CE23-4396-8F7C-945286B9AB5B}" destId="{2FFCC182-23FB-43B5-9542-28796E73D6E8}" srcOrd="4" destOrd="0" presId="urn:microsoft.com/office/officeart/2005/8/layout/radial5"/>
    <dgm:cxn modelId="{179F66AD-9887-4548-B988-50FAB3BD050E}" type="presParOf" srcId="{0495ED1A-CE23-4396-8F7C-945286B9AB5B}" destId="{796C393A-6210-4222-8102-C9D9D45C7BA2}" srcOrd="5" destOrd="0" presId="urn:microsoft.com/office/officeart/2005/8/layout/radial5"/>
    <dgm:cxn modelId="{AD1A4846-83B2-41E8-8E8B-0E3B262C9D50}" type="presParOf" srcId="{796C393A-6210-4222-8102-C9D9D45C7BA2}" destId="{8A673001-89E1-40CB-B625-4C56B3B91BF9}" srcOrd="0" destOrd="0" presId="urn:microsoft.com/office/officeart/2005/8/layout/radial5"/>
    <dgm:cxn modelId="{B0881763-52FC-4F1F-A6B8-FE0F921DB0E3}" type="presParOf" srcId="{0495ED1A-CE23-4396-8F7C-945286B9AB5B}" destId="{1632A1FA-497F-4BF1-B3F9-A33065717F72}" srcOrd="6" destOrd="0" presId="urn:microsoft.com/office/officeart/2005/8/layout/radial5"/>
    <dgm:cxn modelId="{6773D19A-FA3B-4F4C-B50A-46840F432F70}" type="presParOf" srcId="{0495ED1A-CE23-4396-8F7C-945286B9AB5B}" destId="{578676B2-FA63-4356-A421-141E201FA858}" srcOrd="7" destOrd="0" presId="urn:microsoft.com/office/officeart/2005/8/layout/radial5"/>
    <dgm:cxn modelId="{11B73B84-7D74-42DF-BD91-49245763532E}" type="presParOf" srcId="{578676B2-FA63-4356-A421-141E201FA858}" destId="{0911468D-B996-428C-A846-7EC86AE5EA9B}" srcOrd="0" destOrd="0" presId="urn:microsoft.com/office/officeart/2005/8/layout/radial5"/>
    <dgm:cxn modelId="{E96AB77E-37A0-46A4-A534-186C78FB08F3}" type="presParOf" srcId="{0495ED1A-CE23-4396-8F7C-945286B9AB5B}" destId="{A00257F4-8B5D-4095-8C99-CDBBFA2AA62D}" srcOrd="8" destOrd="0" presId="urn:microsoft.com/office/officeart/2005/8/layout/radial5"/>
    <dgm:cxn modelId="{7963C75C-B4D1-4E47-9ADC-0CEA06C31CD1}" type="presParOf" srcId="{0495ED1A-CE23-4396-8F7C-945286B9AB5B}" destId="{C3057F7F-948B-45AD-BD2B-10782805B672}" srcOrd="9" destOrd="0" presId="urn:microsoft.com/office/officeart/2005/8/layout/radial5"/>
    <dgm:cxn modelId="{2595F091-782A-4CF4-9171-5378E1C3A033}" type="presParOf" srcId="{C3057F7F-948B-45AD-BD2B-10782805B672}" destId="{63BAC13B-FB1D-4D4C-B5FF-4F7002F614C5}" srcOrd="0" destOrd="0" presId="urn:microsoft.com/office/officeart/2005/8/layout/radial5"/>
    <dgm:cxn modelId="{E433EC7E-5904-4852-8387-957F6D40EA61}" type="presParOf" srcId="{0495ED1A-CE23-4396-8F7C-945286B9AB5B}" destId="{EDA97EB8-77BF-4C35-9BEA-623094E4AE1A}" srcOrd="10" destOrd="0" presId="urn:microsoft.com/office/officeart/2005/8/layout/radial5"/>
    <dgm:cxn modelId="{AC53E8F8-39F9-4349-B7DC-9875DFB03A48}" type="presParOf" srcId="{0495ED1A-CE23-4396-8F7C-945286B9AB5B}" destId="{4EE65280-52CE-4244-A5E8-CA8CD7D01B57}" srcOrd="11" destOrd="0" presId="urn:microsoft.com/office/officeart/2005/8/layout/radial5"/>
    <dgm:cxn modelId="{61E45EF9-F3EE-434A-BF23-AAC8EE102337}" type="presParOf" srcId="{4EE65280-52CE-4244-A5E8-CA8CD7D01B57}" destId="{56AE4FAE-EA1A-44F0-BEDB-D413C3A1C3A5}" srcOrd="0" destOrd="0" presId="urn:microsoft.com/office/officeart/2005/8/layout/radial5"/>
    <dgm:cxn modelId="{4DA01DFC-AAF5-4EB8-A591-F2B0E71AAFCA}" type="presParOf" srcId="{0495ED1A-CE23-4396-8F7C-945286B9AB5B}" destId="{5BE6B530-FBB2-4405-BDA0-211B7E9E81BC}" srcOrd="12" destOrd="0" presId="urn:microsoft.com/office/officeart/2005/8/layout/radial5"/>
    <dgm:cxn modelId="{872E2CEB-9DA7-49C7-A633-63360FFC66E2}" type="presParOf" srcId="{0495ED1A-CE23-4396-8F7C-945286B9AB5B}" destId="{145DE110-E9DE-4A39-A02F-44AE6D4BE960}" srcOrd="13" destOrd="0" presId="urn:microsoft.com/office/officeart/2005/8/layout/radial5"/>
    <dgm:cxn modelId="{C48FA3C7-4F84-4AC8-B3B6-A45BB6563E3F}" type="presParOf" srcId="{145DE110-E9DE-4A39-A02F-44AE6D4BE960}" destId="{829FEFF8-6EF4-4327-ABD6-495105D1AA7A}" srcOrd="0" destOrd="0" presId="urn:microsoft.com/office/officeart/2005/8/layout/radial5"/>
    <dgm:cxn modelId="{3C0228F8-FB9C-470F-8544-C39D5A87A5CA}" type="presParOf" srcId="{0495ED1A-CE23-4396-8F7C-945286B9AB5B}" destId="{F2EF5756-7FB7-40D1-9714-563809759B2F}" srcOrd="14" destOrd="0" presId="urn:microsoft.com/office/officeart/2005/8/layout/radial5"/>
    <dgm:cxn modelId="{81FD1401-B170-4DE0-AB5F-E91CB827AB49}" type="presParOf" srcId="{0495ED1A-CE23-4396-8F7C-945286B9AB5B}" destId="{8CEF85D2-3160-4A61-B05D-56AA257DE72E}" srcOrd="15" destOrd="0" presId="urn:microsoft.com/office/officeart/2005/8/layout/radial5"/>
    <dgm:cxn modelId="{6761B6A7-5E5B-4006-9918-F35093953304}" type="presParOf" srcId="{8CEF85D2-3160-4A61-B05D-56AA257DE72E}" destId="{A347EB18-9E81-40C1-9421-10CD1B41F367}" srcOrd="0" destOrd="0" presId="urn:microsoft.com/office/officeart/2005/8/layout/radial5"/>
    <dgm:cxn modelId="{842B3EC1-D75B-49D1-A9AC-32A69A4156BB}" type="presParOf" srcId="{0495ED1A-CE23-4396-8F7C-945286B9AB5B}" destId="{E0BF5980-69CE-457C-BC0D-F243B15462D5}" srcOrd="16" destOrd="0" presId="urn:microsoft.com/office/officeart/2005/8/layout/radial5"/>
    <dgm:cxn modelId="{936A12D7-AE22-4421-84D2-A65C454C86E7}" type="presParOf" srcId="{0495ED1A-CE23-4396-8F7C-945286B9AB5B}" destId="{D5C301B4-D305-4166-8D1F-7DE5CE5B6D45}" srcOrd="17" destOrd="0" presId="urn:microsoft.com/office/officeart/2005/8/layout/radial5"/>
    <dgm:cxn modelId="{07651ED6-83EF-4C4C-9990-0AE73A0CBAD1}" type="presParOf" srcId="{D5C301B4-D305-4166-8D1F-7DE5CE5B6D45}" destId="{3EB362FE-464A-4E48-971B-BD1C0C642A86}" srcOrd="0" destOrd="0" presId="urn:microsoft.com/office/officeart/2005/8/layout/radial5"/>
    <dgm:cxn modelId="{9BF976BC-B3D3-4E66-9FBF-1247D3871024}" type="presParOf" srcId="{0495ED1A-CE23-4396-8F7C-945286B9AB5B}" destId="{BF3FD596-5513-487D-AE46-D974965EFA7E}" srcOrd="18" destOrd="0" presId="urn:microsoft.com/office/officeart/2005/8/layout/radial5"/>
    <dgm:cxn modelId="{766C0123-00C9-40CA-91E8-423B9FC335E3}" type="presParOf" srcId="{0495ED1A-CE23-4396-8F7C-945286B9AB5B}" destId="{9FB91265-0AA9-4B75-A563-0F27DB1EC30F}" srcOrd="19" destOrd="0" presId="urn:microsoft.com/office/officeart/2005/8/layout/radial5"/>
    <dgm:cxn modelId="{28E3F730-BEB9-4F3E-8319-A12A3D5FC042}" type="presParOf" srcId="{9FB91265-0AA9-4B75-A563-0F27DB1EC30F}" destId="{6AB01A8E-2278-41E8-A5F1-D1024139457D}" srcOrd="0" destOrd="0" presId="urn:microsoft.com/office/officeart/2005/8/layout/radial5"/>
    <dgm:cxn modelId="{5B0B6BCB-9802-4EDD-929E-8AEF07BF0AA7}" type="presParOf" srcId="{0495ED1A-CE23-4396-8F7C-945286B9AB5B}" destId="{1416FDF8-287A-4A29-B80E-C20506A94E05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E21B45-D99A-4100-8F6D-2757F999EB00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E214FA5-E301-41C4-8B57-FA0C28BF7553}">
      <dgm:prSet phldrT="[文本]"/>
      <dgm:spPr/>
      <dgm:t>
        <a:bodyPr/>
        <a:lstStyle/>
        <a:p>
          <a:r>
            <a:rPr lang="zh-CN" altLang="zh-CN" dirty="0"/>
            <a:t>生猪供给</a:t>
          </a:r>
          <a:endParaRPr lang="zh-CN" altLang="en-US" dirty="0"/>
        </a:p>
      </dgm:t>
    </dgm:pt>
    <dgm:pt modelId="{3ADC10A9-14C7-4BC5-AE0B-ECB5AADF9B69}" type="parTrans" cxnId="{95D39E17-3F88-4919-9931-3C5568A8C98B}">
      <dgm:prSet/>
      <dgm:spPr/>
      <dgm:t>
        <a:bodyPr/>
        <a:lstStyle/>
        <a:p>
          <a:endParaRPr lang="zh-CN" altLang="en-US"/>
        </a:p>
      </dgm:t>
    </dgm:pt>
    <dgm:pt modelId="{E6A92232-F79B-41B8-8575-0A0E9C90E960}" type="sibTrans" cxnId="{95D39E17-3F88-4919-9931-3C5568A8C98B}">
      <dgm:prSet/>
      <dgm:spPr/>
      <dgm:t>
        <a:bodyPr/>
        <a:lstStyle/>
        <a:p>
          <a:endParaRPr lang="zh-CN" altLang="en-US"/>
        </a:p>
      </dgm:t>
    </dgm:pt>
    <dgm:pt modelId="{94008BE9-3A27-4FA3-819B-467BE32DF5A0}">
      <dgm:prSet phldrT="[文本]" custT="1"/>
      <dgm:spPr/>
      <dgm:t>
        <a:bodyPr/>
        <a:lstStyle/>
        <a:p>
          <a:r>
            <a:rPr lang="zh-CN" altLang="en-US" sz="1400" dirty="0"/>
            <a:t>新生仔猪存栏量</a:t>
          </a:r>
        </a:p>
      </dgm:t>
    </dgm:pt>
    <dgm:pt modelId="{D1EAB017-ACF2-4785-86C9-A840CC32464F}" type="parTrans" cxnId="{4AF23594-EAB7-4367-8E65-CB2A5E522558}">
      <dgm:prSet/>
      <dgm:spPr/>
      <dgm:t>
        <a:bodyPr/>
        <a:lstStyle/>
        <a:p>
          <a:endParaRPr lang="zh-CN" altLang="en-US"/>
        </a:p>
      </dgm:t>
    </dgm:pt>
    <dgm:pt modelId="{03EF9DBC-FC5B-43B1-95FA-EC02959FAEFA}" type="sibTrans" cxnId="{4AF23594-EAB7-4367-8E65-CB2A5E522558}">
      <dgm:prSet/>
      <dgm:spPr/>
      <dgm:t>
        <a:bodyPr/>
        <a:lstStyle/>
        <a:p>
          <a:endParaRPr lang="zh-CN" altLang="en-US"/>
        </a:p>
      </dgm:t>
    </dgm:pt>
    <dgm:pt modelId="{B11A9ED5-BA22-49FD-87E4-05EEE3C2583A}">
      <dgm:prSet phldrT="[文本]" custT="1"/>
      <dgm:spPr/>
      <dgm:t>
        <a:bodyPr/>
        <a:lstStyle/>
        <a:p>
          <a:r>
            <a:rPr lang="zh-CN" altLang="en-US" sz="1400" dirty="0"/>
            <a:t>生猪存栏量</a:t>
          </a:r>
        </a:p>
      </dgm:t>
    </dgm:pt>
    <dgm:pt modelId="{1D9B7568-0034-4DFD-A0CC-6EADA233854F}" type="parTrans" cxnId="{DE1C9160-58B1-48D1-8942-8E7C9802A588}">
      <dgm:prSet/>
      <dgm:spPr/>
      <dgm:t>
        <a:bodyPr/>
        <a:lstStyle/>
        <a:p>
          <a:endParaRPr lang="zh-CN" altLang="en-US"/>
        </a:p>
      </dgm:t>
    </dgm:pt>
    <dgm:pt modelId="{DD38DE84-481F-47C7-97AB-4BE0FD0A49D0}" type="sibTrans" cxnId="{DE1C9160-58B1-48D1-8942-8E7C9802A588}">
      <dgm:prSet/>
      <dgm:spPr/>
      <dgm:t>
        <a:bodyPr/>
        <a:lstStyle/>
        <a:p>
          <a:endParaRPr lang="zh-CN" altLang="en-US"/>
        </a:p>
      </dgm:t>
    </dgm:pt>
    <dgm:pt modelId="{FA847E62-D5A6-4D3C-9BD5-BDB08E807117}">
      <dgm:prSet phldrT="[文本]" custT="1"/>
      <dgm:spPr/>
      <dgm:t>
        <a:bodyPr/>
        <a:lstStyle/>
        <a:p>
          <a:r>
            <a:rPr lang="zh-CN" altLang="en-US" sz="1400" dirty="0"/>
            <a:t>能繁母猪存栏量</a:t>
          </a:r>
        </a:p>
      </dgm:t>
    </dgm:pt>
    <dgm:pt modelId="{A898DAB8-61DB-4070-BEFD-CF9D8347C7C4}" type="parTrans" cxnId="{30F4A8E3-D18A-403E-81F6-837EF5D03A36}">
      <dgm:prSet/>
      <dgm:spPr/>
      <dgm:t>
        <a:bodyPr/>
        <a:lstStyle/>
        <a:p>
          <a:endParaRPr lang="zh-CN" altLang="en-US"/>
        </a:p>
      </dgm:t>
    </dgm:pt>
    <dgm:pt modelId="{FE770D62-5685-45C2-AFE6-976BD987B3F2}" type="sibTrans" cxnId="{30F4A8E3-D18A-403E-81F6-837EF5D03A36}">
      <dgm:prSet/>
      <dgm:spPr/>
      <dgm:t>
        <a:bodyPr/>
        <a:lstStyle/>
        <a:p>
          <a:endParaRPr lang="zh-CN" altLang="en-US"/>
        </a:p>
      </dgm:t>
    </dgm:pt>
    <dgm:pt modelId="{99477E46-7F38-4375-BE83-4D564E2F330D}">
      <dgm:prSet phldrT="[文本]" custT="1"/>
      <dgm:spPr/>
      <dgm:t>
        <a:bodyPr/>
        <a:lstStyle/>
        <a:p>
          <a:r>
            <a:rPr lang="zh-CN" altLang="en-US" sz="1400" dirty="0"/>
            <a:t>猪病疫情</a:t>
          </a:r>
        </a:p>
      </dgm:t>
    </dgm:pt>
    <dgm:pt modelId="{F3768A3C-98D8-4AA3-9163-9F26F24F160B}" type="parTrans" cxnId="{C264C2F4-A062-4799-92C4-42CF0D64238C}">
      <dgm:prSet/>
      <dgm:spPr/>
      <dgm:t>
        <a:bodyPr/>
        <a:lstStyle/>
        <a:p>
          <a:endParaRPr lang="zh-CN" altLang="en-US"/>
        </a:p>
      </dgm:t>
    </dgm:pt>
    <dgm:pt modelId="{5065DF8B-5F90-4850-9C55-FB0B4F52C97E}" type="sibTrans" cxnId="{C264C2F4-A062-4799-92C4-42CF0D64238C}">
      <dgm:prSet/>
      <dgm:spPr/>
      <dgm:t>
        <a:bodyPr/>
        <a:lstStyle/>
        <a:p>
          <a:endParaRPr lang="zh-CN" altLang="en-US"/>
        </a:p>
      </dgm:t>
    </dgm:pt>
    <dgm:pt modelId="{69703F9B-3F6D-4D68-A43A-B30ACF68D7AB}">
      <dgm:prSet phldrT="[文本]" custT="1"/>
      <dgm:spPr/>
      <dgm:t>
        <a:bodyPr/>
        <a:lstStyle/>
        <a:p>
          <a:r>
            <a:rPr lang="zh-CN" altLang="en-US" sz="1400" dirty="0"/>
            <a:t>饲料价格和生猪价格</a:t>
          </a:r>
        </a:p>
      </dgm:t>
    </dgm:pt>
    <dgm:pt modelId="{56732338-53E0-4C0D-8DB3-F61BF8B88199}" type="parTrans" cxnId="{69D71E75-3B22-47BF-9CDB-257A0345C639}">
      <dgm:prSet/>
      <dgm:spPr/>
      <dgm:t>
        <a:bodyPr/>
        <a:lstStyle/>
        <a:p>
          <a:endParaRPr lang="zh-CN" altLang="en-US"/>
        </a:p>
      </dgm:t>
    </dgm:pt>
    <dgm:pt modelId="{4C77CCA1-317A-4578-8914-954D202F4A17}" type="sibTrans" cxnId="{69D71E75-3B22-47BF-9CDB-257A0345C639}">
      <dgm:prSet/>
      <dgm:spPr/>
      <dgm:t>
        <a:bodyPr/>
        <a:lstStyle/>
        <a:p>
          <a:endParaRPr lang="zh-CN" altLang="en-US"/>
        </a:p>
      </dgm:t>
    </dgm:pt>
    <dgm:pt modelId="{0F91AF09-35B2-4E85-A78D-04250559BE1C}">
      <dgm:prSet phldrT="[文本]" custT="1"/>
      <dgm:spPr/>
      <dgm:t>
        <a:bodyPr/>
        <a:lstStyle/>
        <a:p>
          <a:r>
            <a:rPr lang="zh-CN" altLang="en-US" sz="1400" dirty="0"/>
            <a:t>节假日和季节因素</a:t>
          </a:r>
        </a:p>
      </dgm:t>
    </dgm:pt>
    <dgm:pt modelId="{E67F3002-E00B-4D2A-A162-1B858ECD5F41}" type="parTrans" cxnId="{48F57E98-B6C9-447C-BB4A-2AD3638605C4}">
      <dgm:prSet/>
      <dgm:spPr/>
      <dgm:t>
        <a:bodyPr/>
        <a:lstStyle/>
        <a:p>
          <a:endParaRPr lang="zh-CN" altLang="en-US"/>
        </a:p>
      </dgm:t>
    </dgm:pt>
    <dgm:pt modelId="{43BF4CEF-C002-435F-A0CC-B684D1724745}" type="sibTrans" cxnId="{48F57E98-B6C9-447C-BB4A-2AD3638605C4}">
      <dgm:prSet/>
      <dgm:spPr/>
      <dgm:t>
        <a:bodyPr/>
        <a:lstStyle/>
        <a:p>
          <a:endParaRPr lang="zh-CN" altLang="en-US"/>
        </a:p>
      </dgm:t>
    </dgm:pt>
    <dgm:pt modelId="{D6B0C06B-258E-40B4-AD7E-96566349D754}">
      <dgm:prSet phldrT="[文本]" custT="1"/>
      <dgm:spPr/>
      <dgm:t>
        <a:bodyPr/>
        <a:lstStyle/>
        <a:p>
          <a:r>
            <a:rPr lang="zh-CN" altLang="en-US" sz="1400"/>
            <a:t>饮食文化和宗教制度</a:t>
          </a:r>
          <a:endParaRPr lang="zh-CN" altLang="en-US" sz="1400" dirty="0"/>
        </a:p>
      </dgm:t>
    </dgm:pt>
    <dgm:pt modelId="{FB43B65E-35BD-4BA3-96B7-931A939621A6}" type="parTrans" cxnId="{990B1432-4684-4989-AA62-43D20A1D4158}">
      <dgm:prSet/>
      <dgm:spPr/>
      <dgm:t>
        <a:bodyPr/>
        <a:lstStyle/>
        <a:p>
          <a:endParaRPr lang="zh-CN" altLang="en-US"/>
        </a:p>
      </dgm:t>
    </dgm:pt>
    <dgm:pt modelId="{147D2C44-920E-460D-B669-AB148A9D9B90}" type="sibTrans" cxnId="{990B1432-4684-4989-AA62-43D20A1D4158}">
      <dgm:prSet/>
      <dgm:spPr/>
      <dgm:t>
        <a:bodyPr/>
        <a:lstStyle/>
        <a:p>
          <a:endParaRPr lang="zh-CN" altLang="en-US"/>
        </a:p>
      </dgm:t>
    </dgm:pt>
    <dgm:pt modelId="{897ACBE2-415F-4F3F-A431-2EB49F1C942A}">
      <dgm:prSet phldrT="[文本]" custT="1"/>
      <dgm:spPr/>
      <dgm:t>
        <a:bodyPr/>
        <a:lstStyle/>
        <a:p>
          <a:r>
            <a:rPr lang="zh-CN" altLang="en-US" sz="1400"/>
            <a:t>政府政策</a:t>
          </a:r>
          <a:endParaRPr lang="zh-CN" altLang="en-US" sz="1400" dirty="0"/>
        </a:p>
      </dgm:t>
    </dgm:pt>
    <dgm:pt modelId="{0AE0F318-1376-43BA-BCB0-6C06ABBA8023}" type="parTrans" cxnId="{25312D44-72C8-43A5-BA5E-E7BE6AD834DF}">
      <dgm:prSet/>
      <dgm:spPr/>
      <dgm:t>
        <a:bodyPr/>
        <a:lstStyle/>
        <a:p>
          <a:endParaRPr lang="zh-CN" altLang="en-US"/>
        </a:p>
      </dgm:t>
    </dgm:pt>
    <dgm:pt modelId="{F889D45B-EA8F-40E9-B8D3-E5914366987A}" type="sibTrans" cxnId="{25312D44-72C8-43A5-BA5E-E7BE6AD834DF}">
      <dgm:prSet/>
      <dgm:spPr/>
      <dgm:t>
        <a:bodyPr/>
        <a:lstStyle/>
        <a:p>
          <a:endParaRPr lang="zh-CN" altLang="en-US"/>
        </a:p>
      </dgm:t>
    </dgm:pt>
    <dgm:pt modelId="{C25220D1-73C4-4EA9-8CAF-84DAEA99EFDD}">
      <dgm:prSet phldrT="[文本]" custT="1"/>
      <dgm:spPr/>
      <dgm:t>
        <a:bodyPr/>
        <a:lstStyle/>
        <a:p>
          <a:r>
            <a:rPr lang="zh-CN" altLang="en-US" sz="1400" dirty="0"/>
            <a:t>肉品安全事件</a:t>
          </a:r>
        </a:p>
      </dgm:t>
    </dgm:pt>
    <dgm:pt modelId="{E938494F-7E14-490A-A691-D7281B609C35}" type="parTrans" cxnId="{7E80919D-51DD-4B05-90F7-D26E6BE25A4F}">
      <dgm:prSet/>
      <dgm:spPr/>
      <dgm:t>
        <a:bodyPr/>
        <a:lstStyle/>
        <a:p>
          <a:endParaRPr lang="zh-CN" altLang="en-US"/>
        </a:p>
      </dgm:t>
    </dgm:pt>
    <dgm:pt modelId="{C0C83FC0-5178-4270-820B-74E01947AE37}" type="sibTrans" cxnId="{7E80919D-51DD-4B05-90F7-D26E6BE25A4F}">
      <dgm:prSet/>
      <dgm:spPr/>
      <dgm:t>
        <a:bodyPr/>
        <a:lstStyle/>
        <a:p>
          <a:endParaRPr lang="zh-CN" altLang="en-US"/>
        </a:p>
      </dgm:t>
    </dgm:pt>
    <dgm:pt modelId="{04712A03-3513-4957-BEBD-4B7266F5E5C3}">
      <dgm:prSet phldrT="[文本]" custT="1"/>
      <dgm:spPr/>
      <dgm:t>
        <a:bodyPr/>
        <a:lstStyle/>
        <a:p>
          <a:r>
            <a:rPr lang="zh-CN" altLang="en-US" sz="1400" dirty="0"/>
            <a:t>热钱投机炒作</a:t>
          </a:r>
        </a:p>
      </dgm:t>
    </dgm:pt>
    <dgm:pt modelId="{5BD05E7D-EC26-4A86-9A81-7077DC423D9E}" type="parTrans" cxnId="{BC7C3B50-F155-4DEC-A15A-682D0F4C2867}">
      <dgm:prSet/>
      <dgm:spPr/>
      <dgm:t>
        <a:bodyPr/>
        <a:lstStyle/>
        <a:p>
          <a:endParaRPr lang="zh-CN" altLang="en-US"/>
        </a:p>
      </dgm:t>
    </dgm:pt>
    <dgm:pt modelId="{840BC0FB-2202-4C41-B31B-45AAD4E9C8C3}" type="sibTrans" cxnId="{BC7C3B50-F155-4DEC-A15A-682D0F4C2867}">
      <dgm:prSet/>
      <dgm:spPr/>
      <dgm:t>
        <a:bodyPr/>
        <a:lstStyle/>
        <a:p>
          <a:endParaRPr lang="zh-CN" altLang="en-US"/>
        </a:p>
      </dgm:t>
    </dgm:pt>
    <dgm:pt modelId="{B9AE1486-ADEC-49D1-8D79-92826A219B2E}" type="pres">
      <dgm:prSet presAssocID="{F2E21B45-D99A-4100-8F6D-2757F999EB0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C1EDA12-0663-4F02-A80C-829389990D85}" type="pres">
      <dgm:prSet presAssocID="{4E214FA5-E301-41C4-8B57-FA0C28BF7553}" presName="centerShape" presStyleLbl="node0" presStyleIdx="0" presStyleCnt="1"/>
      <dgm:spPr/>
    </dgm:pt>
    <dgm:pt modelId="{7E1C71A3-BBC9-4E5D-B559-A04B1502F832}" type="pres">
      <dgm:prSet presAssocID="{D1EAB017-ACF2-4785-86C9-A840CC32464F}" presName="parTrans" presStyleLbl="sibTrans2D1" presStyleIdx="0" presStyleCnt="10"/>
      <dgm:spPr/>
    </dgm:pt>
    <dgm:pt modelId="{C85C7C4E-0567-4489-B42A-7AFCAF6CF09E}" type="pres">
      <dgm:prSet presAssocID="{D1EAB017-ACF2-4785-86C9-A840CC32464F}" presName="connectorText" presStyleLbl="sibTrans2D1" presStyleIdx="0" presStyleCnt="10"/>
      <dgm:spPr/>
    </dgm:pt>
    <dgm:pt modelId="{6181860F-E669-49BB-82F7-2B0C89C7C0E0}" type="pres">
      <dgm:prSet presAssocID="{94008BE9-3A27-4FA3-819B-467BE32DF5A0}" presName="node" presStyleLbl="node1" presStyleIdx="0" presStyleCnt="10">
        <dgm:presLayoutVars>
          <dgm:bulletEnabled val="1"/>
        </dgm:presLayoutVars>
      </dgm:prSet>
      <dgm:spPr/>
    </dgm:pt>
    <dgm:pt modelId="{5017DFFB-F7D1-4B20-AD02-8966BBB7672C}" type="pres">
      <dgm:prSet presAssocID="{1D9B7568-0034-4DFD-A0CC-6EADA233854F}" presName="parTrans" presStyleLbl="sibTrans2D1" presStyleIdx="1" presStyleCnt="10"/>
      <dgm:spPr/>
    </dgm:pt>
    <dgm:pt modelId="{F63E6DA4-9CAD-4F5A-9588-E25EE496835C}" type="pres">
      <dgm:prSet presAssocID="{1D9B7568-0034-4DFD-A0CC-6EADA233854F}" presName="connectorText" presStyleLbl="sibTrans2D1" presStyleIdx="1" presStyleCnt="10"/>
      <dgm:spPr/>
    </dgm:pt>
    <dgm:pt modelId="{AAA79C72-4439-4FA7-BFD0-10C887644A6A}" type="pres">
      <dgm:prSet presAssocID="{B11A9ED5-BA22-49FD-87E4-05EEE3C2583A}" presName="node" presStyleLbl="node1" presStyleIdx="1" presStyleCnt="10">
        <dgm:presLayoutVars>
          <dgm:bulletEnabled val="1"/>
        </dgm:presLayoutVars>
      </dgm:prSet>
      <dgm:spPr/>
    </dgm:pt>
    <dgm:pt modelId="{09D39D4D-2993-460F-947C-9F25C695669C}" type="pres">
      <dgm:prSet presAssocID="{A898DAB8-61DB-4070-BEFD-CF9D8347C7C4}" presName="parTrans" presStyleLbl="sibTrans2D1" presStyleIdx="2" presStyleCnt="10"/>
      <dgm:spPr/>
    </dgm:pt>
    <dgm:pt modelId="{0D12BCBC-F039-4DD4-852A-62C2609C0BDE}" type="pres">
      <dgm:prSet presAssocID="{A898DAB8-61DB-4070-BEFD-CF9D8347C7C4}" presName="connectorText" presStyleLbl="sibTrans2D1" presStyleIdx="2" presStyleCnt="10"/>
      <dgm:spPr/>
    </dgm:pt>
    <dgm:pt modelId="{379E3C95-BF1A-4FBE-A984-68118EFC695E}" type="pres">
      <dgm:prSet presAssocID="{FA847E62-D5A6-4D3C-9BD5-BDB08E807117}" presName="node" presStyleLbl="node1" presStyleIdx="2" presStyleCnt="10">
        <dgm:presLayoutVars>
          <dgm:bulletEnabled val="1"/>
        </dgm:presLayoutVars>
      </dgm:prSet>
      <dgm:spPr/>
    </dgm:pt>
    <dgm:pt modelId="{EDC08919-4812-461A-A020-2C98E209C174}" type="pres">
      <dgm:prSet presAssocID="{F3768A3C-98D8-4AA3-9163-9F26F24F160B}" presName="parTrans" presStyleLbl="sibTrans2D1" presStyleIdx="3" presStyleCnt="10"/>
      <dgm:spPr/>
    </dgm:pt>
    <dgm:pt modelId="{2485FA29-3D79-460B-A2A5-8DA90E47E503}" type="pres">
      <dgm:prSet presAssocID="{F3768A3C-98D8-4AA3-9163-9F26F24F160B}" presName="connectorText" presStyleLbl="sibTrans2D1" presStyleIdx="3" presStyleCnt="10"/>
      <dgm:spPr/>
    </dgm:pt>
    <dgm:pt modelId="{151C0307-F4E1-4413-A447-33486524C80A}" type="pres">
      <dgm:prSet presAssocID="{99477E46-7F38-4375-BE83-4D564E2F330D}" presName="node" presStyleLbl="node1" presStyleIdx="3" presStyleCnt="10">
        <dgm:presLayoutVars>
          <dgm:bulletEnabled val="1"/>
        </dgm:presLayoutVars>
      </dgm:prSet>
      <dgm:spPr/>
    </dgm:pt>
    <dgm:pt modelId="{39F20286-4818-47D1-BF44-021706B228C4}" type="pres">
      <dgm:prSet presAssocID="{56732338-53E0-4C0D-8DB3-F61BF8B88199}" presName="parTrans" presStyleLbl="sibTrans2D1" presStyleIdx="4" presStyleCnt="10"/>
      <dgm:spPr/>
    </dgm:pt>
    <dgm:pt modelId="{110CE630-ED95-43F6-8648-12AF41CF1189}" type="pres">
      <dgm:prSet presAssocID="{56732338-53E0-4C0D-8DB3-F61BF8B88199}" presName="connectorText" presStyleLbl="sibTrans2D1" presStyleIdx="4" presStyleCnt="10"/>
      <dgm:spPr/>
    </dgm:pt>
    <dgm:pt modelId="{8233BA32-E4FC-4B64-98DB-AEA986002078}" type="pres">
      <dgm:prSet presAssocID="{69703F9B-3F6D-4D68-A43A-B30ACF68D7AB}" presName="node" presStyleLbl="node1" presStyleIdx="4" presStyleCnt="10">
        <dgm:presLayoutVars>
          <dgm:bulletEnabled val="1"/>
        </dgm:presLayoutVars>
      </dgm:prSet>
      <dgm:spPr/>
    </dgm:pt>
    <dgm:pt modelId="{17E3D7A1-4011-4AC9-907E-B8BCC29F36C3}" type="pres">
      <dgm:prSet presAssocID="{E67F3002-E00B-4D2A-A162-1B858ECD5F41}" presName="parTrans" presStyleLbl="sibTrans2D1" presStyleIdx="5" presStyleCnt="10"/>
      <dgm:spPr/>
    </dgm:pt>
    <dgm:pt modelId="{BB934967-40C3-4CAC-8537-9EAAFA906F26}" type="pres">
      <dgm:prSet presAssocID="{E67F3002-E00B-4D2A-A162-1B858ECD5F41}" presName="connectorText" presStyleLbl="sibTrans2D1" presStyleIdx="5" presStyleCnt="10"/>
      <dgm:spPr/>
    </dgm:pt>
    <dgm:pt modelId="{8F434D9C-845F-4164-97B8-28E5DA840A29}" type="pres">
      <dgm:prSet presAssocID="{0F91AF09-35B2-4E85-A78D-04250559BE1C}" presName="node" presStyleLbl="node1" presStyleIdx="5" presStyleCnt="10">
        <dgm:presLayoutVars>
          <dgm:bulletEnabled val="1"/>
        </dgm:presLayoutVars>
      </dgm:prSet>
      <dgm:spPr/>
    </dgm:pt>
    <dgm:pt modelId="{FB50CB92-233F-495F-A3D0-4EAD211B2E3C}" type="pres">
      <dgm:prSet presAssocID="{FB43B65E-35BD-4BA3-96B7-931A939621A6}" presName="parTrans" presStyleLbl="sibTrans2D1" presStyleIdx="6" presStyleCnt="10"/>
      <dgm:spPr/>
    </dgm:pt>
    <dgm:pt modelId="{2D1A76C5-18AA-415E-9C62-B613A266B90B}" type="pres">
      <dgm:prSet presAssocID="{FB43B65E-35BD-4BA3-96B7-931A939621A6}" presName="connectorText" presStyleLbl="sibTrans2D1" presStyleIdx="6" presStyleCnt="10"/>
      <dgm:spPr/>
    </dgm:pt>
    <dgm:pt modelId="{807A3420-1455-4349-BAC2-4F86A3AB77DD}" type="pres">
      <dgm:prSet presAssocID="{D6B0C06B-258E-40B4-AD7E-96566349D754}" presName="node" presStyleLbl="node1" presStyleIdx="6" presStyleCnt="10">
        <dgm:presLayoutVars>
          <dgm:bulletEnabled val="1"/>
        </dgm:presLayoutVars>
      </dgm:prSet>
      <dgm:spPr/>
    </dgm:pt>
    <dgm:pt modelId="{9D8916B9-3F87-4A26-8114-C8D71B7F4BA3}" type="pres">
      <dgm:prSet presAssocID="{0AE0F318-1376-43BA-BCB0-6C06ABBA8023}" presName="parTrans" presStyleLbl="sibTrans2D1" presStyleIdx="7" presStyleCnt="10"/>
      <dgm:spPr/>
    </dgm:pt>
    <dgm:pt modelId="{419C3BE9-9BDE-453F-9444-E8B5C773E92B}" type="pres">
      <dgm:prSet presAssocID="{0AE0F318-1376-43BA-BCB0-6C06ABBA8023}" presName="connectorText" presStyleLbl="sibTrans2D1" presStyleIdx="7" presStyleCnt="10"/>
      <dgm:spPr/>
    </dgm:pt>
    <dgm:pt modelId="{99FCE35A-77BD-4996-9331-ABB70E591DAF}" type="pres">
      <dgm:prSet presAssocID="{897ACBE2-415F-4F3F-A431-2EB49F1C942A}" presName="node" presStyleLbl="node1" presStyleIdx="7" presStyleCnt="10">
        <dgm:presLayoutVars>
          <dgm:bulletEnabled val="1"/>
        </dgm:presLayoutVars>
      </dgm:prSet>
      <dgm:spPr/>
    </dgm:pt>
    <dgm:pt modelId="{8403E571-C48B-44E4-84A9-130BCE34B402}" type="pres">
      <dgm:prSet presAssocID="{E938494F-7E14-490A-A691-D7281B609C35}" presName="parTrans" presStyleLbl="sibTrans2D1" presStyleIdx="8" presStyleCnt="10"/>
      <dgm:spPr/>
    </dgm:pt>
    <dgm:pt modelId="{2CA2B4DA-B54A-4899-9677-DBA70BC00468}" type="pres">
      <dgm:prSet presAssocID="{E938494F-7E14-490A-A691-D7281B609C35}" presName="connectorText" presStyleLbl="sibTrans2D1" presStyleIdx="8" presStyleCnt="10"/>
      <dgm:spPr/>
    </dgm:pt>
    <dgm:pt modelId="{AFD5FD54-5C33-41BB-86D2-0E6E14AC2384}" type="pres">
      <dgm:prSet presAssocID="{C25220D1-73C4-4EA9-8CAF-84DAEA99EFDD}" presName="node" presStyleLbl="node1" presStyleIdx="8" presStyleCnt="10">
        <dgm:presLayoutVars>
          <dgm:bulletEnabled val="1"/>
        </dgm:presLayoutVars>
      </dgm:prSet>
      <dgm:spPr/>
    </dgm:pt>
    <dgm:pt modelId="{F2DC3510-A987-42E3-9B80-0C27F36A9ED2}" type="pres">
      <dgm:prSet presAssocID="{5BD05E7D-EC26-4A86-9A81-7077DC423D9E}" presName="parTrans" presStyleLbl="sibTrans2D1" presStyleIdx="9" presStyleCnt="10"/>
      <dgm:spPr/>
    </dgm:pt>
    <dgm:pt modelId="{2BECCD3C-9BE2-495C-B17B-61616C08CDD8}" type="pres">
      <dgm:prSet presAssocID="{5BD05E7D-EC26-4A86-9A81-7077DC423D9E}" presName="connectorText" presStyleLbl="sibTrans2D1" presStyleIdx="9" presStyleCnt="10"/>
      <dgm:spPr/>
    </dgm:pt>
    <dgm:pt modelId="{E2DEF359-3A40-4963-9367-B71AC9F8D9D9}" type="pres">
      <dgm:prSet presAssocID="{04712A03-3513-4957-BEBD-4B7266F5E5C3}" presName="node" presStyleLbl="node1" presStyleIdx="9" presStyleCnt="10">
        <dgm:presLayoutVars>
          <dgm:bulletEnabled val="1"/>
        </dgm:presLayoutVars>
      </dgm:prSet>
      <dgm:spPr/>
    </dgm:pt>
  </dgm:ptLst>
  <dgm:cxnLst>
    <dgm:cxn modelId="{1A7AFF0E-37A9-4546-BB3B-61DD3A2227EF}" type="presOf" srcId="{0AE0F318-1376-43BA-BCB0-6C06ABBA8023}" destId="{9D8916B9-3F87-4A26-8114-C8D71B7F4BA3}" srcOrd="0" destOrd="0" presId="urn:microsoft.com/office/officeart/2005/8/layout/radial5"/>
    <dgm:cxn modelId="{6B139817-4454-48FD-A0FF-A14D1E73A981}" type="presOf" srcId="{04712A03-3513-4957-BEBD-4B7266F5E5C3}" destId="{E2DEF359-3A40-4963-9367-B71AC9F8D9D9}" srcOrd="0" destOrd="0" presId="urn:microsoft.com/office/officeart/2005/8/layout/radial5"/>
    <dgm:cxn modelId="{95D39E17-3F88-4919-9931-3C5568A8C98B}" srcId="{F2E21B45-D99A-4100-8F6D-2757F999EB00}" destId="{4E214FA5-E301-41C4-8B57-FA0C28BF7553}" srcOrd="0" destOrd="0" parTransId="{3ADC10A9-14C7-4BC5-AE0B-ECB5AADF9B69}" sibTransId="{E6A92232-F79B-41B8-8575-0A0E9C90E960}"/>
    <dgm:cxn modelId="{F44EC218-602D-48E5-95FC-71D9FBFEDC46}" type="presOf" srcId="{94008BE9-3A27-4FA3-819B-467BE32DF5A0}" destId="{6181860F-E669-49BB-82F7-2B0C89C7C0E0}" srcOrd="0" destOrd="0" presId="urn:microsoft.com/office/officeart/2005/8/layout/radial5"/>
    <dgm:cxn modelId="{1E871B19-E9B4-41A6-BF1F-91C096EB5252}" type="presOf" srcId="{E67F3002-E00B-4D2A-A162-1B858ECD5F41}" destId="{BB934967-40C3-4CAC-8537-9EAAFA906F26}" srcOrd="1" destOrd="0" presId="urn:microsoft.com/office/officeart/2005/8/layout/radial5"/>
    <dgm:cxn modelId="{E79B651A-F955-4C7C-B2D7-070C667CB5EE}" type="presOf" srcId="{1D9B7568-0034-4DFD-A0CC-6EADA233854F}" destId="{5017DFFB-F7D1-4B20-AD02-8966BBB7672C}" srcOrd="0" destOrd="0" presId="urn:microsoft.com/office/officeart/2005/8/layout/radial5"/>
    <dgm:cxn modelId="{7E3FB61D-2ABB-4AA9-A3A8-BC422A6F91EB}" type="presOf" srcId="{D1EAB017-ACF2-4785-86C9-A840CC32464F}" destId="{7E1C71A3-BBC9-4E5D-B559-A04B1502F832}" srcOrd="0" destOrd="0" presId="urn:microsoft.com/office/officeart/2005/8/layout/radial5"/>
    <dgm:cxn modelId="{C5515526-5BAF-40C9-AA58-3DD6C9E438D1}" type="presOf" srcId="{5BD05E7D-EC26-4A86-9A81-7077DC423D9E}" destId="{F2DC3510-A987-42E3-9B80-0C27F36A9ED2}" srcOrd="0" destOrd="0" presId="urn:microsoft.com/office/officeart/2005/8/layout/radial5"/>
    <dgm:cxn modelId="{990B1432-4684-4989-AA62-43D20A1D4158}" srcId="{4E214FA5-E301-41C4-8B57-FA0C28BF7553}" destId="{D6B0C06B-258E-40B4-AD7E-96566349D754}" srcOrd="6" destOrd="0" parTransId="{FB43B65E-35BD-4BA3-96B7-931A939621A6}" sibTransId="{147D2C44-920E-460D-B669-AB148A9D9B90}"/>
    <dgm:cxn modelId="{E8193E3F-9A0F-4F90-A6A3-3385953E113E}" type="presOf" srcId="{99477E46-7F38-4375-BE83-4D564E2F330D}" destId="{151C0307-F4E1-4413-A447-33486524C80A}" srcOrd="0" destOrd="0" presId="urn:microsoft.com/office/officeart/2005/8/layout/radial5"/>
    <dgm:cxn modelId="{D5390F5F-0BA6-424A-941C-D5476305FB0D}" type="presOf" srcId="{FA847E62-D5A6-4D3C-9BD5-BDB08E807117}" destId="{379E3C95-BF1A-4FBE-A984-68118EFC695E}" srcOrd="0" destOrd="0" presId="urn:microsoft.com/office/officeart/2005/8/layout/radial5"/>
    <dgm:cxn modelId="{DE1C9160-58B1-48D1-8942-8E7C9802A588}" srcId="{4E214FA5-E301-41C4-8B57-FA0C28BF7553}" destId="{B11A9ED5-BA22-49FD-87E4-05EEE3C2583A}" srcOrd="1" destOrd="0" parTransId="{1D9B7568-0034-4DFD-A0CC-6EADA233854F}" sibTransId="{DD38DE84-481F-47C7-97AB-4BE0FD0A49D0}"/>
    <dgm:cxn modelId="{A83C5162-5729-49A9-9792-0B3D0FE08B34}" type="presOf" srcId="{D6B0C06B-258E-40B4-AD7E-96566349D754}" destId="{807A3420-1455-4349-BAC2-4F86A3AB77DD}" srcOrd="0" destOrd="0" presId="urn:microsoft.com/office/officeart/2005/8/layout/radial5"/>
    <dgm:cxn modelId="{25312D44-72C8-43A5-BA5E-E7BE6AD834DF}" srcId="{4E214FA5-E301-41C4-8B57-FA0C28BF7553}" destId="{897ACBE2-415F-4F3F-A431-2EB49F1C942A}" srcOrd="7" destOrd="0" parTransId="{0AE0F318-1376-43BA-BCB0-6C06ABBA8023}" sibTransId="{F889D45B-EA8F-40E9-B8D3-E5914366987A}"/>
    <dgm:cxn modelId="{902BB949-5886-4C16-AE8F-554EC4DC5155}" type="presOf" srcId="{B11A9ED5-BA22-49FD-87E4-05EEE3C2583A}" destId="{AAA79C72-4439-4FA7-BFD0-10C887644A6A}" srcOrd="0" destOrd="0" presId="urn:microsoft.com/office/officeart/2005/8/layout/radial5"/>
    <dgm:cxn modelId="{BC540C4A-65DF-4645-B909-36D0DADA53F5}" type="presOf" srcId="{C25220D1-73C4-4EA9-8CAF-84DAEA99EFDD}" destId="{AFD5FD54-5C33-41BB-86D2-0E6E14AC2384}" srcOrd="0" destOrd="0" presId="urn:microsoft.com/office/officeart/2005/8/layout/radial5"/>
    <dgm:cxn modelId="{A398FA6A-BF0A-43A3-BC73-6256682856C5}" type="presOf" srcId="{F3768A3C-98D8-4AA3-9163-9F26F24F160B}" destId="{2485FA29-3D79-460B-A2A5-8DA90E47E503}" srcOrd="1" destOrd="0" presId="urn:microsoft.com/office/officeart/2005/8/layout/radial5"/>
    <dgm:cxn modelId="{4FFEAD4E-8068-4E80-AD39-F4E0F388757E}" type="presOf" srcId="{FB43B65E-35BD-4BA3-96B7-931A939621A6}" destId="{2D1A76C5-18AA-415E-9C62-B613A266B90B}" srcOrd="1" destOrd="0" presId="urn:microsoft.com/office/officeart/2005/8/layout/radial5"/>
    <dgm:cxn modelId="{BC7C3B50-F155-4DEC-A15A-682D0F4C2867}" srcId="{4E214FA5-E301-41C4-8B57-FA0C28BF7553}" destId="{04712A03-3513-4957-BEBD-4B7266F5E5C3}" srcOrd="9" destOrd="0" parTransId="{5BD05E7D-EC26-4A86-9A81-7077DC423D9E}" sibTransId="{840BC0FB-2202-4C41-B31B-45AAD4E9C8C3}"/>
    <dgm:cxn modelId="{A403AE70-871E-46E6-B36A-BE0A8006A3CD}" type="presOf" srcId="{1D9B7568-0034-4DFD-A0CC-6EADA233854F}" destId="{F63E6DA4-9CAD-4F5A-9588-E25EE496835C}" srcOrd="1" destOrd="0" presId="urn:microsoft.com/office/officeart/2005/8/layout/radial5"/>
    <dgm:cxn modelId="{26C72351-F9A6-4AA6-A664-831F20630628}" type="presOf" srcId="{E67F3002-E00B-4D2A-A162-1B858ECD5F41}" destId="{17E3D7A1-4011-4AC9-907E-B8BCC29F36C3}" srcOrd="0" destOrd="0" presId="urn:microsoft.com/office/officeart/2005/8/layout/radial5"/>
    <dgm:cxn modelId="{69D71E75-3B22-47BF-9CDB-257A0345C639}" srcId="{4E214FA5-E301-41C4-8B57-FA0C28BF7553}" destId="{69703F9B-3F6D-4D68-A43A-B30ACF68D7AB}" srcOrd="4" destOrd="0" parTransId="{56732338-53E0-4C0D-8DB3-F61BF8B88199}" sibTransId="{4C77CCA1-317A-4578-8914-954D202F4A17}"/>
    <dgm:cxn modelId="{5D282C7F-2E78-4359-A1AA-6CF33FFBE742}" type="presOf" srcId="{E938494F-7E14-490A-A691-D7281B609C35}" destId="{2CA2B4DA-B54A-4899-9677-DBA70BC00468}" srcOrd="1" destOrd="0" presId="urn:microsoft.com/office/officeart/2005/8/layout/radial5"/>
    <dgm:cxn modelId="{944FB380-4FAA-4100-9801-BC2641BF2867}" type="presOf" srcId="{5BD05E7D-EC26-4A86-9A81-7077DC423D9E}" destId="{2BECCD3C-9BE2-495C-B17B-61616C08CDD8}" srcOrd="1" destOrd="0" presId="urn:microsoft.com/office/officeart/2005/8/layout/radial5"/>
    <dgm:cxn modelId="{1285908B-4FC3-4E25-9D05-0115426D893E}" type="presOf" srcId="{F3768A3C-98D8-4AA3-9163-9F26F24F160B}" destId="{EDC08919-4812-461A-A020-2C98E209C174}" srcOrd="0" destOrd="0" presId="urn:microsoft.com/office/officeart/2005/8/layout/radial5"/>
    <dgm:cxn modelId="{4BE5D78F-AF11-4A98-BBA5-2825DADDA2D9}" type="presOf" srcId="{F2E21B45-D99A-4100-8F6D-2757F999EB00}" destId="{B9AE1486-ADEC-49D1-8D79-92826A219B2E}" srcOrd="0" destOrd="0" presId="urn:microsoft.com/office/officeart/2005/8/layout/radial5"/>
    <dgm:cxn modelId="{4AF23594-EAB7-4367-8E65-CB2A5E522558}" srcId="{4E214FA5-E301-41C4-8B57-FA0C28BF7553}" destId="{94008BE9-3A27-4FA3-819B-467BE32DF5A0}" srcOrd="0" destOrd="0" parTransId="{D1EAB017-ACF2-4785-86C9-A840CC32464F}" sibTransId="{03EF9DBC-FC5B-43B1-95FA-EC02959FAEFA}"/>
    <dgm:cxn modelId="{48F57E98-B6C9-447C-BB4A-2AD3638605C4}" srcId="{4E214FA5-E301-41C4-8B57-FA0C28BF7553}" destId="{0F91AF09-35B2-4E85-A78D-04250559BE1C}" srcOrd="5" destOrd="0" parTransId="{E67F3002-E00B-4D2A-A162-1B858ECD5F41}" sibTransId="{43BF4CEF-C002-435F-A0CC-B684D1724745}"/>
    <dgm:cxn modelId="{AD553A9C-98CA-4B62-9391-A5221FB7558D}" type="presOf" srcId="{E938494F-7E14-490A-A691-D7281B609C35}" destId="{8403E571-C48B-44E4-84A9-130BCE34B402}" srcOrd="0" destOrd="0" presId="urn:microsoft.com/office/officeart/2005/8/layout/radial5"/>
    <dgm:cxn modelId="{0A51159D-D53F-4AD2-BF42-569AFC2462EB}" type="presOf" srcId="{A898DAB8-61DB-4070-BEFD-CF9D8347C7C4}" destId="{09D39D4D-2993-460F-947C-9F25C695669C}" srcOrd="0" destOrd="0" presId="urn:microsoft.com/office/officeart/2005/8/layout/radial5"/>
    <dgm:cxn modelId="{7E80919D-51DD-4B05-90F7-D26E6BE25A4F}" srcId="{4E214FA5-E301-41C4-8B57-FA0C28BF7553}" destId="{C25220D1-73C4-4EA9-8CAF-84DAEA99EFDD}" srcOrd="8" destOrd="0" parTransId="{E938494F-7E14-490A-A691-D7281B609C35}" sibTransId="{C0C83FC0-5178-4270-820B-74E01947AE37}"/>
    <dgm:cxn modelId="{3FAD22A1-F167-4871-80AB-E45FD3997A8C}" type="presOf" srcId="{56732338-53E0-4C0D-8DB3-F61BF8B88199}" destId="{39F20286-4818-47D1-BF44-021706B228C4}" srcOrd="0" destOrd="0" presId="urn:microsoft.com/office/officeart/2005/8/layout/radial5"/>
    <dgm:cxn modelId="{FB343ABA-F578-45FB-9574-7CCBB0FAF060}" type="presOf" srcId="{D1EAB017-ACF2-4785-86C9-A840CC32464F}" destId="{C85C7C4E-0567-4489-B42A-7AFCAF6CF09E}" srcOrd="1" destOrd="0" presId="urn:microsoft.com/office/officeart/2005/8/layout/radial5"/>
    <dgm:cxn modelId="{0DBC7ABD-C05D-4CF5-A7A1-E189A1A999A2}" type="presOf" srcId="{FB43B65E-35BD-4BA3-96B7-931A939621A6}" destId="{FB50CB92-233F-495F-A3D0-4EAD211B2E3C}" srcOrd="0" destOrd="0" presId="urn:microsoft.com/office/officeart/2005/8/layout/radial5"/>
    <dgm:cxn modelId="{104598D6-EDFC-426B-97E5-CA247CEAAF12}" type="presOf" srcId="{56732338-53E0-4C0D-8DB3-F61BF8B88199}" destId="{110CE630-ED95-43F6-8648-12AF41CF1189}" srcOrd="1" destOrd="0" presId="urn:microsoft.com/office/officeart/2005/8/layout/radial5"/>
    <dgm:cxn modelId="{9477B3D6-C47E-495A-82D4-22CD35CB9B7D}" type="presOf" srcId="{0AE0F318-1376-43BA-BCB0-6C06ABBA8023}" destId="{419C3BE9-9BDE-453F-9444-E8B5C773E92B}" srcOrd="1" destOrd="0" presId="urn:microsoft.com/office/officeart/2005/8/layout/radial5"/>
    <dgm:cxn modelId="{0DFC36D8-497B-44EF-9D51-B4E8A2740670}" type="presOf" srcId="{69703F9B-3F6D-4D68-A43A-B30ACF68D7AB}" destId="{8233BA32-E4FC-4B64-98DB-AEA986002078}" srcOrd="0" destOrd="0" presId="urn:microsoft.com/office/officeart/2005/8/layout/radial5"/>
    <dgm:cxn modelId="{81F2CDDB-6D4E-4DE1-85AF-78BF1484870D}" type="presOf" srcId="{A898DAB8-61DB-4070-BEFD-CF9D8347C7C4}" destId="{0D12BCBC-F039-4DD4-852A-62C2609C0BDE}" srcOrd="1" destOrd="0" presId="urn:microsoft.com/office/officeart/2005/8/layout/radial5"/>
    <dgm:cxn modelId="{0C2B58DF-6F69-402C-8D34-8C25728586F8}" type="presOf" srcId="{897ACBE2-415F-4F3F-A431-2EB49F1C942A}" destId="{99FCE35A-77BD-4996-9331-ABB70E591DAF}" srcOrd="0" destOrd="0" presId="urn:microsoft.com/office/officeart/2005/8/layout/radial5"/>
    <dgm:cxn modelId="{30F4A8E3-D18A-403E-81F6-837EF5D03A36}" srcId="{4E214FA5-E301-41C4-8B57-FA0C28BF7553}" destId="{FA847E62-D5A6-4D3C-9BD5-BDB08E807117}" srcOrd="2" destOrd="0" parTransId="{A898DAB8-61DB-4070-BEFD-CF9D8347C7C4}" sibTransId="{FE770D62-5685-45C2-AFE6-976BD987B3F2}"/>
    <dgm:cxn modelId="{2A03C7EA-8C49-49FC-8EE6-CD7C0DDD5F53}" type="presOf" srcId="{4E214FA5-E301-41C4-8B57-FA0C28BF7553}" destId="{3C1EDA12-0663-4F02-A80C-829389990D85}" srcOrd="0" destOrd="0" presId="urn:microsoft.com/office/officeart/2005/8/layout/radial5"/>
    <dgm:cxn modelId="{C264C2F4-A062-4799-92C4-42CF0D64238C}" srcId="{4E214FA5-E301-41C4-8B57-FA0C28BF7553}" destId="{99477E46-7F38-4375-BE83-4D564E2F330D}" srcOrd="3" destOrd="0" parTransId="{F3768A3C-98D8-4AA3-9163-9F26F24F160B}" sibTransId="{5065DF8B-5F90-4850-9C55-FB0B4F52C97E}"/>
    <dgm:cxn modelId="{9E62ECFF-8E5C-4F3D-8554-335B28574BD0}" type="presOf" srcId="{0F91AF09-35B2-4E85-A78D-04250559BE1C}" destId="{8F434D9C-845F-4164-97B8-28E5DA840A29}" srcOrd="0" destOrd="0" presId="urn:microsoft.com/office/officeart/2005/8/layout/radial5"/>
    <dgm:cxn modelId="{EA366F19-0C97-43EA-9487-DE6466822029}" type="presParOf" srcId="{B9AE1486-ADEC-49D1-8D79-92826A219B2E}" destId="{3C1EDA12-0663-4F02-A80C-829389990D85}" srcOrd="0" destOrd="0" presId="urn:microsoft.com/office/officeart/2005/8/layout/radial5"/>
    <dgm:cxn modelId="{8E7CEB49-A851-4FC7-AD4F-7424DBC41D8D}" type="presParOf" srcId="{B9AE1486-ADEC-49D1-8D79-92826A219B2E}" destId="{7E1C71A3-BBC9-4E5D-B559-A04B1502F832}" srcOrd="1" destOrd="0" presId="urn:microsoft.com/office/officeart/2005/8/layout/radial5"/>
    <dgm:cxn modelId="{C0741F8C-35E4-49BE-AEE9-4E12E21A48DC}" type="presParOf" srcId="{7E1C71A3-BBC9-4E5D-B559-A04B1502F832}" destId="{C85C7C4E-0567-4489-B42A-7AFCAF6CF09E}" srcOrd="0" destOrd="0" presId="urn:microsoft.com/office/officeart/2005/8/layout/radial5"/>
    <dgm:cxn modelId="{5330E1A9-A4FE-4E02-B813-CBAB8681B32F}" type="presParOf" srcId="{B9AE1486-ADEC-49D1-8D79-92826A219B2E}" destId="{6181860F-E669-49BB-82F7-2B0C89C7C0E0}" srcOrd="2" destOrd="0" presId="urn:microsoft.com/office/officeart/2005/8/layout/radial5"/>
    <dgm:cxn modelId="{F5BC09AB-E923-4CE1-AE6B-FABED6667905}" type="presParOf" srcId="{B9AE1486-ADEC-49D1-8D79-92826A219B2E}" destId="{5017DFFB-F7D1-4B20-AD02-8966BBB7672C}" srcOrd="3" destOrd="0" presId="urn:microsoft.com/office/officeart/2005/8/layout/radial5"/>
    <dgm:cxn modelId="{11CF5061-7D24-4808-9E63-0280B62B5D1E}" type="presParOf" srcId="{5017DFFB-F7D1-4B20-AD02-8966BBB7672C}" destId="{F63E6DA4-9CAD-4F5A-9588-E25EE496835C}" srcOrd="0" destOrd="0" presId="urn:microsoft.com/office/officeart/2005/8/layout/radial5"/>
    <dgm:cxn modelId="{4D353847-90C9-4C1A-A5A3-DA59DF607509}" type="presParOf" srcId="{B9AE1486-ADEC-49D1-8D79-92826A219B2E}" destId="{AAA79C72-4439-4FA7-BFD0-10C887644A6A}" srcOrd="4" destOrd="0" presId="urn:microsoft.com/office/officeart/2005/8/layout/radial5"/>
    <dgm:cxn modelId="{7AC354DA-5CA5-4141-A40D-3BA18ADDD3FD}" type="presParOf" srcId="{B9AE1486-ADEC-49D1-8D79-92826A219B2E}" destId="{09D39D4D-2993-460F-947C-9F25C695669C}" srcOrd="5" destOrd="0" presId="urn:microsoft.com/office/officeart/2005/8/layout/radial5"/>
    <dgm:cxn modelId="{2DA4C6BF-6978-49D0-82CA-0E6B81F00870}" type="presParOf" srcId="{09D39D4D-2993-460F-947C-9F25C695669C}" destId="{0D12BCBC-F039-4DD4-852A-62C2609C0BDE}" srcOrd="0" destOrd="0" presId="urn:microsoft.com/office/officeart/2005/8/layout/radial5"/>
    <dgm:cxn modelId="{0E38CC23-89FD-479D-932E-AE3DFC4540D2}" type="presParOf" srcId="{B9AE1486-ADEC-49D1-8D79-92826A219B2E}" destId="{379E3C95-BF1A-4FBE-A984-68118EFC695E}" srcOrd="6" destOrd="0" presId="urn:microsoft.com/office/officeart/2005/8/layout/radial5"/>
    <dgm:cxn modelId="{DE789F74-CE6B-449D-913C-32EE3198D287}" type="presParOf" srcId="{B9AE1486-ADEC-49D1-8D79-92826A219B2E}" destId="{EDC08919-4812-461A-A020-2C98E209C174}" srcOrd="7" destOrd="0" presId="urn:microsoft.com/office/officeart/2005/8/layout/radial5"/>
    <dgm:cxn modelId="{DD54651D-E420-4035-9EA0-A8EEA3D374E5}" type="presParOf" srcId="{EDC08919-4812-461A-A020-2C98E209C174}" destId="{2485FA29-3D79-460B-A2A5-8DA90E47E503}" srcOrd="0" destOrd="0" presId="urn:microsoft.com/office/officeart/2005/8/layout/radial5"/>
    <dgm:cxn modelId="{D557E0F9-A24D-4E60-93B8-19F4FDE6B754}" type="presParOf" srcId="{B9AE1486-ADEC-49D1-8D79-92826A219B2E}" destId="{151C0307-F4E1-4413-A447-33486524C80A}" srcOrd="8" destOrd="0" presId="urn:microsoft.com/office/officeart/2005/8/layout/radial5"/>
    <dgm:cxn modelId="{C0036249-4BBC-4487-BACA-051460C524DE}" type="presParOf" srcId="{B9AE1486-ADEC-49D1-8D79-92826A219B2E}" destId="{39F20286-4818-47D1-BF44-021706B228C4}" srcOrd="9" destOrd="0" presId="urn:microsoft.com/office/officeart/2005/8/layout/radial5"/>
    <dgm:cxn modelId="{F967B462-1DD8-43E7-B883-89E64699546D}" type="presParOf" srcId="{39F20286-4818-47D1-BF44-021706B228C4}" destId="{110CE630-ED95-43F6-8648-12AF41CF1189}" srcOrd="0" destOrd="0" presId="urn:microsoft.com/office/officeart/2005/8/layout/radial5"/>
    <dgm:cxn modelId="{027765A7-BA65-426B-92AE-C4020F898489}" type="presParOf" srcId="{B9AE1486-ADEC-49D1-8D79-92826A219B2E}" destId="{8233BA32-E4FC-4B64-98DB-AEA986002078}" srcOrd="10" destOrd="0" presId="urn:microsoft.com/office/officeart/2005/8/layout/radial5"/>
    <dgm:cxn modelId="{5E8BDDF0-8908-4B64-A940-BBFDCD479029}" type="presParOf" srcId="{B9AE1486-ADEC-49D1-8D79-92826A219B2E}" destId="{17E3D7A1-4011-4AC9-907E-B8BCC29F36C3}" srcOrd="11" destOrd="0" presId="urn:microsoft.com/office/officeart/2005/8/layout/radial5"/>
    <dgm:cxn modelId="{03CE2F49-47E3-4028-A241-5E4E7719E8A8}" type="presParOf" srcId="{17E3D7A1-4011-4AC9-907E-B8BCC29F36C3}" destId="{BB934967-40C3-4CAC-8537-9EAAFA906F26}" srcOrd="0" destOrd="0" presId="urn:microsoft.com/office/officeart/2005/8/layout/radial5"/>
    <dgm:cxn modelId="{2E08A550-C7BC-4A08-BE7B-0FEFAA80D3AE}" type="presParOf" srcId="{B9AE1486-ADEC-49D1-8D79-92826A219B2E}" destId="{8F434D9C-845F-4164-97B8-28E5DA840A29}" srcOrd="12" destOrd="0" presId="urn:microsoft.com/office/officeart/2005/8/layout/radial5"/>
    <dgm:cxn modelId="{F24126A8-D7C4-4BA5-8F11-A0A9B0C71273}" type="presParOf" srcId="{B9AE1486-ADEC-49D1-8D79-92826A219B2E}" destId="{FB50CB92-233F-495F-A3D0-4EAD211B2E3C}" srcOrd="13" destOrd="0" presId="urn:microsoft.com/office/officeart/2005/8/layout/radial5"/>
    <dgm:cxn modelId="{2FFD0A69-BABC-46D5-B65A-2013CBA9F5C0}" type="presParOf" srcId="{FB50CB92-233F-495F-A3D0-4EAD211B2E3C}" destId="{2D1A76C5-18AA-415E-9C62-B613A266B90B}" srcOrd="0" destOrd="0" presId="urn:microsoft.com/office/officeart/2005/8/layout/radial5"/>
    <dgm:cxn modelId="{B5694CAE-E1B5-40BC-9043-39558A4D593D}" type="presParOf" srcId="{B9AE1486-ADEC-49D1-8D79-92826A219B2E}" destId="{807A3420-1455-4349-BAC2-4F86A3AB77DD}" srcOrd="14" destOrd="0" presId="urn:microsoft.com/office/officeart/2005/8/layout/radial5"/>
    <dgm:cxn modelId="{402E9E19-C1E0-49A3-86B2-EE342B6D4D0E}" type="presParOf" srcId="{B9AE1486-ADEC-49D1-8D79-92826A219B2E}" destId="{9D8916B9-3F87-4A26-8114-C8D71B7F4BA3}" srcOrd="15" destOrd="0" presId="urn:microsoft.com/office/officeart/2005/8/layout/radial5"/>
    <dgm:cxn modelId="{18CA8658-8B31-4C7F-8BE5-970BA5CABEA7}" type="presParOf" srcId="{9D8916B9-3F87-4A26-8114-C8D71B7F4BA3}" destId="{419C3BE9-9BDE-453F-9444-E8B5C773E92B}" srcOrd="0" destOrd="0" presId="urn:microsoft.com/office/officeart/2005/8/layout/radial5"/>
    <dgm:cxn modelId="{3E50D773-25E2-48AF-B76F-EFC1CF0629B3}" type="presParOf" srcId="{B9AE1486-ADEC-49D1-8D79-92826A219B2E}" destId="{99FCE35A-77BD-4996-9331-ABB70E591DAF}" srcOrd="16" destOrd="0" presId="urn:microsoft.com/office/officeart/2005/8/layout/radial5"/>
    <dgm:cxn modelId="{5CCEA224-86BA-49A6-A5F2-A2697985C889}" type="presParOf" srcId="{B9AE1486-ADEC-49D1-8D79-92826A219B2E}" destId="{8403E571-C48B-44E4-84A9-130BCE34B402}" srcOrd="17" destOrd="0" presId="urn:microsoft.com/office/officeart/2005/8/layout/radial5"/>
    <dgm:cxn modelId="{3108ECFA-3EE2-427E-B057-F234B654BB49}" type="presParOf" srcId="{8403E571-C48B-44E4-84A9-130BCE34B402}" destId="{2CA2B4DA-B54A-4899-9677-DBA70BC00468}" srcOrd="0" destOrd="0" presId="urn:microsoft.com/office/officeart/2005/8/layout/radial5"/>
    <dgm:cxn modelId="{F2E3A79D-6D85-429A-A1C8-8DD7C9EB3653}" type="presParOf" srcId="{B9AE1486-ADEC-49D1-8D79-92826A219B2E}" destId="{AFD5FD54-5C33-41BB-86D2-0E6E14AC2384}" srcOrd="18" destOrd="0" presId="urn:microsoft.com/office/officeart/2005/8/layout/radial5"/>
    <dgm:cxn modelId="{3B953BC8-CC3E-45B3-8CDC-DBDB0231E9DE}" type="presParOf" srcId="{B9AE1486-ADEC-49D1-8D79-92826A219B2E}" destId="{F2DC3510-A987-42E3-9B80-0C27F36A9ED2}" srcOrd="19" destOrd="0" presId="urn:microsoft.com/office/officeart/2005/8/layout/radial5"/>
    <dgm:cxn modelId="{154D9612-7759-4419-AC52-F91C4523BEE1}" type="presParOf" srcId="{F2DC3510-A987-42E3-9B80-0C27F36A9ED2}" destId="{2BECCD3C-9BE2-495C-B17B-61616C08CDD8}" srcOrd="0" destOrd="0" presId="urn:microsoft.com/office/officeart/2005/8/layout/radial5"/>
    <dgm:cxn modelId="{08941660-9785-40D2-82D6-BE73D41AF7D5}" type="presParOf" srcId="{B9AE1486-ADEC-49D1-8D79-92826A219B2E}" destId="{E2DEF359-3A40-4963-9367-B71AC9F8D9D9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0C8E0A-3D49-40E2-847E-68E7B92FFBC9}">
      <dsp:nvSpPr>
        <dsp:cNvPr id="0" name=""/>
        <dsp:cNvSpPr/>
      </dsp:nvSpPr>
      <dsp:spPr>
        <a:xfrm>
          <a:off x="1657107" y="276756"/>
          <a:ext cx="1014188" cy="10141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500" kern="1200" dirty="0"/>
            <a:t>生态</a:t>
          </a:r>
        </a:p>
      </dsp:txBody>
      <dsp:txXfrm>
        <a:off x="1805631" y="425280"/>
        <a:ext cx="717140" cy="717140"/>
      </dsp:txXfrm>
    </dsp:sp>
    <dsp:sp modelId="{A571BEC1-8096-46EB-BE0C-1993C1202A28}">
      <dsp:nvSpPr>
        <dsp:cNvPr id="0" name=""/>
        <dsp:cNvSpPr/>
      </dsp:nvSpPr>
      <dsp:spPr>
        <a:xfrm rot="3400052">
          <a:off x="2668709" y="1534779"/>
          <a:ext cx="824548" cy="5382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kern="1200"/>
        </a:p>
      </dsp:txBody>
      <dsp:txXfrm>
        <a:off x="2705082" y="1574974"/>
        <a:ext cx="663069" cy="322959"/>
      </dsp:txXfrm>
    </dsp:sp>
    <dsp:sp modelId="{8FB52661-C833-4AF9-8D86-9AB59732D76E}">
      <dsp:nvSpPr>
        <dsp:cNvPr id="0" name=""/>
        <dsp:cNvSpPr/>
      </dsp:nvSpPr>
      <dsp:spPr>
        <a:xfrm>
          <a:off x="3072032" y="2424937"/>
          <a:ext cx="1001972" cy="10019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500" kern="1200" dirty="0"/>
            <a:t>生产</a:t>
          </a:r>
        </a:p>
      </dsp:txBody>
      <dsp:txXfrm>
        <a:off x="3218767" y="2571672"/>
        <a:ext cx="708502" cy="708502"/>
      </dsp:txXfrm>
    </dsp:sp>
    <dsp:sp modelId="{7B3A92E3-DBF4-413D-A004-6C49F20684F3}">
      <dsp:nvSpPr>
        <dsp:cNvPr id="0" name=""/>
        <dsp:cNvSpPr/>
      </dsp:nvSpPr>
      <dsp:spPr>
        <a:xfrm rot="10810468">
          <a:off x="1587546" y="2832778"/>
          <a:ext cx="1035887" cy="5382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kern="1200"/>
        </a:p>
      </dsp:txBody>
      <dsp:txXfrm rot="10800000">
        <a:off x="1749025" y="2940677"/>
        <a:ext cx="874408" cy="322959"/>
      </dsp:txXfrm>
    </dsp:sp>
    <dsp:sp modelId="{F783ECFA-28DC-4B4F-9E5E-B6C5E45EC0E1}">
      <dsp:nvSpPr>
        <dsp:cNvPr id="0" name=""/>
        <dsp:cNvSpPr/>
      </dsp:nvSpPr>
      <dsp:spPr>
        <a:xfrm>
          <a:off x="128089" y="2422213"/>
          <a:ext cx="989452" cy="9894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500" kern="1200" dirty="0"/>
            <a:t>生活</a:t>
          </a:r>
        </a:p>
      </dsp:txBody>
      <dsp:txXfrm>
        <a:off x="272991" y="2567115"/>
        <a:ext cx="699648" cy="699648"/>
      </dsp:txXfrm>
    </dsp:sp>
    <dsp:sp modelId="{3F78FB77-7ABC-4E29-B919-188B35C4BCE1}">
      <dsp:nvSpPr>
        <dsp:cNvPr id="0" name=""/>
        <dsp:cNvSpPr/>
      </dsp:nvSpPr>
      <dsp:spPr>
        <a:xfrm rot="18351129">
          <a:off x="781086" y="1472822"/>
          <a:ext cx="863845" cy="5382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kern="1200"/>
        </a:p>
      </dsp:txBody>
      <dsp:txXfrm>
        <a:off x="814537" y="1645917"/>
        <a:ext cx="702366" cy="3229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4957A-8447-4668-A061-9B55C9EE02CD}">
      <dsp:nvSpPr>
        <dsp:cNvPr id="0" name=""/>
        <dsp:cNvSpPr/>
      </dsp:nvSpPr>
      <dsp:spPr>
        <a:xfrm>
          <a:off x="261450" y="62"/>
          <a:ext cx="1085060" cy="1085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智慧养殖</a:t>
          </a:r>
        </a:p>
      </dsp:txBody>
      <dsp:txXfrm>
        <a:off x="420353" y="158965"/>
        <a:ext cx="767254" cy="7672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CCE98-F351-49CD-A637-40945782005D}">
      <dsp:nvSpPr>
        <dsp:cNvPr id="0" name=""/>
        <dsp:cNvSpPr/>
      </dsp:nvSpPr>
      <dsp:spPr>
        <a:xfrm rot="5400000">
          <a:off x="638988" y="1159238"/>
          <a:ext cx="1917273" cy="319029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3C669-4C2D-4E91-8953-A2B70CF94AAE}">
      <dsp:nvSpPr>
        <dsp:cNvPr id="0" name=""/>
        <dsp:cNvSpPr/>
      </dsp:nvSpPr>
      <dsp:spPr>
        <a:xfrm>
          <a:off x="318947" y="2112450"/>
          <a:ext cx="2880220" cy="2524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0" kern="1200" dirty="0"/>
            <a:t>1.0 </a:t>
          </a:r>
          <a:r>
            <a:rPr lang="zh-CN" altLang="en-US" sz="2000" b="0" kern="1200" dirty="0">
              <a:solidFill>
                <a:srgbClr val="0000FF"/>
              </a:solidFill>
            </a:rPr>
            <a:t>机械化阶段</a:t>
          </a:r>
          <a:endParaRPr lang="zh-CN" altLang="en-US" sz="2000" kern="1200" dirty="0">
            <a:solidFill>
              <a:srgbClr val="0000FF"/>
            </a:solidFill>
          </a:endParaRPr>
        </a:p>
      </dsp:txBody>
      <dsp:txXfrm>
        <a:off x="318947" y="2112450"/>
        <a:ext cx="2880220" cy="2524681"/>
      </dsp:txXfrm>
    </dsp:sp>
    <dsp:sp modelId="{9D44ECA6-A872-49F1-B381-43B1B25531C7}">
      <dsp:nvSpPr>
        <dsp:cNvPr id="0" name=""/>
        <dsp:cNvSpPr/>
      </dsp:nvSpPr>
      <dsp:spPr>
        <a:xfrm>
          <a:off x="2655730" y="924365"/>
          <a:ext cx="543437" cy="54343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9A936A-7393-4E81-889A-135857103453}">
      <dsp:nvSpPr>
        <dsp:cNvPr id="0" name=""/>
        <dsp:cNvSpPr/>
      </dsp:nvSpPr>
      <dsp:spPr>
        <a:xfrm rot="5400000">
          <a:off x="4164940" y="286738"/>
          <a:ext cx="1917273" cy="319029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7E5EED-81B9-4470-9DA1-A90FF07F0F16}">
      <dsp:nvSpPr>
        <dsp:cNvPr id="0" name=""/>
        <dsp:cNvSpPr/>
      </dsp:nvSpPr>
      <dsp:spPr>
        <a:xfrm>
          <a:off x="3844900" y="1239950"/>
          <a:ext cx="2880220" cy="2524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0" kern="1200" dirty="0"/>
            <a:t>2.0 </a:t>
          </a:r>
          <a:r>
            <a:rPr lang="zh-CN" altLang="en-US" sz="2000" b="0" kern="1200" dirty="0">
              <a:solidFill>
                <a:srgbClr val="0000FF"/>
              </a:solidFill>
            </a:rPr>
            <a:t>信息化阶段</a:t>
          </a:r>
          <a:endParaRPr lang="zh-CN" altLang="en-US" sz="2000" kern="1200" dirty="0">
            <a:solidFill>
              <a:srgbClr val="0000FF"/>
            </a:solidFill>
          </a:endParaRPr>
        </a:p>
      </dsp:txBody>
      <dsp:txXfrm>
        <a:off x="3844900" y="1239950"/>
        <a:ext cx="2880220" cy="2524681"/>
      </dsp:txXfrm>
    </dsp:sp>
    <dsp:sp modelId="{E24EC238-8AD4-4F50-92EE-B5EC3D4AFE84}">
      <dsp:nvSpPr>
        <dsp:cNvPr id="0" name=""/>
        <dsp:cNvSpPr/>
      </dsp:nvSpPr>
      <dsp:spPr>
        <a:xfrm>
          <a:off x="6181682" y="51864"/>
          <a:ext cx="543437" cy="54343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EE7AB8-E7D5-4D46-917D-1ADFC398C9A8}">
      <dsp:nvSpPr>
        <dsp:cNvPr id="0" name=""/>
        <dsp:cNvSpPr/>
      </dsp:nvSpPr>
      <dsp:spPr>
        <a:xfrm rot="5400000">
          <a:off x="7690892" y="-585761"/>
          <a:ext cx="1917273" cy="319029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9389D-8F7E-41D0-A6D1-7643F0C43652}">
      <dsp:nvSpPr>
        <dsp:cNvPr id="0" name=""/>
        <dsp:cNvSpPr/>
      </dsp:nvSpPr>
      <dsp:spPr>
        <a:xfrm>
          <a:off x="7370852" y="367450"/>
          <a:ext cx="2880220" cy="2524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0" kern="1200" dirty="0"/>
            <a:t>3.0 </a:t>
          </a:r>
          <a:r>
            <a:rPr lang="zh-CN" altLang="en-US" sz="2000" b="0" kern="1200" dirty="0">
              <a:solidFill>
                <a:srgbClr val="0000FF"/>
              </a:solidFill>
            </a:rPr>
            <a:t>智能化阶段</a:t>
          </a:r>
          <a:endParaRPr lang="zh-CN" altLang="en-US" sz="2000" kern="1200" dirty="0">
            <a:solidFill>
              <a:srgbClr val="0000FF"/>
            </a:solidFill>
          </a:endParaRPr>
        </a:p>
      </dsp:txBody>
      <dsp:txXfrm>
        <a:off x="7370852" y="367450"/>
        <a:ext cx="2880220" cy="25246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D376B-9A32-4492-A42D-9F9D179BC628}">
      <dsp:nvSpPr>
        <dsp:cNvPr id="0" name=""/>
        <dsp:cNvSpPr/>
      </dsp:nvSpPr>
      <dsp:spPr>
        <a:xfrm>
          <a:off x="1804703" y="1757655"/>
          <a:ext cx="1107929" cy="1107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 dirty="0"/>
            <a:t>营养需要量</a:t>
          </a:r>
        </a:p>
      </dsp:txBody>
      <dsp:txXfrm>
        <a:off x="1966955" y="1919907"/>
        <a:ext cx="783425" cy="783425"/>
      </dsp:txXfrm>
    </dsp:sp>
    <dsp:sp modelId="{78A183E4-AA3D-4687-8D30-0777601800DA}">
      <dsp:nvSpPr>
        <dsp:cNvPr id="0" name=""/>
        <dsp:cNvSpPr/>
      </dsp:nvSpPr>
      <dsp:spPr>
        <a:xfrm rot="16200000">
          <a:off x="2128808" y="1148619"/>
          <a:ext cx="459720" cy="3766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500" kern="1200"/>
        </a:p>
      </dsp:txBody>
      <dsp:txXfrm>
        <a:off x="2185312" y="1280462"/>
        <a:ext cx="346712" cy="226017"/>
      </dsp:txXfrm>
    </dsp:sp>
    <dsp:sp modelId="{E6ADE70E-FEAB-4D97-970E-3998F1D3CA16}">
      <dsp:nvSpPr>
        <dsp:cNvPr id="0" name=""/>
        <dsp:cNvSpPr/>
      </dsp:nvSpPr>
      <dsp:spPr>
        <a:xfrm>
          <a:off x="1915496" y="3913"/>
          <a:ext cx="886343" cy="88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kern="1200" dirty="0"/>
            <a:t>品种</a:t>
          </a:r>
        </a:p>
      </dsp:txBody>
      <dsp:txXfrm>
        <a:off x="2045298" y="133715"/>
        <a:ext cx="626739" cy="626739"/>
      </dsp:txXfrm>
    </dsp:sp>
    <dsp:sp modelId="{CFEDD254-1D45-4A3B-8CA6-986B0A4484F3}">
      <dsp:nvSpPr>
        <dsp:cNvPr id="0" name=""/>
        <dsp:cNvSpPr/>
      </dsp:nvSpPr>
      <dsp:spPr>
        <a:xfrm rot="18360000">
          <a:off x="2701694" y="1334761"/>
          <a:ext cx="459720" cy="3766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500" kern="1200"/>
        </a:p>
      </dsp:txBody>
      <dsp:txXfrm>
        <a:off x="2724986" y="1455813"/>
        <a:ext cx="346712" cy="226017"/>
      </dsp:txXfrm>
    </dsp:sp>
    <dsp:sp modelId="{2FFCC182-23FB-43B5-9542-28796E73D6E8}">
      <dsp:nvSpPr>
        <dsp:cNvPr id="0" name=""/>
        <dsp:cNvSpPr/>
      </dsp:nvSpPr>
      <dsp:spPr>
        <a:xfrm>
          <a:off x="3011442" y="360008"/>
          <a:ext cx="886343" cy="88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kern="1200" dirty="0"/>
            <a:t>性别</a:t>
          </a:r>
        </a:p>
      </dsp:txBody>
      <dsp:txXfrm>
        <a:off x="3141244" y="489810"/>
        <a:ext cx="626739" cy="626739"/>
      </dsp:txXfrm>
    </dsp:sp>
    <dsp:sp modelId="{796C393A-6210-4222-8102-C9D9D45C7BA2}">
      <dsp:nvSpPr>
        <dsp:cNvPr id="0" name=""/>
        <dsp:cNvSpPr/>
      </dsp:nvSpPr>
      <dsp:spPr>
        <a:xfrm rot="20520000">
          <a:off x="3055757" y="1822087"/>
          <a:ext cx="459720" cy="3766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500" kern="1200"/>
        </a:p>
      </dsp:txBody>
      <dsp:txXfrm>
        <a:off x="3058523" y="1914887"/>
        <a:ext cx="346712" cy="226017"/>
      </dsp:txXfrm>
    </dsp:sp>
    <dsp:sp modelId="{1632A1FA-497F-4BF1-B3F9-A33065717F72}">
      <dsp:nvSpPr>
        <dsp:cNvPr id="0" name=""/>
        <dsp:cNvSpPr/>
      </dsp:nvSpPr>
      <dsp:spPr>
        <a:xfrm>
          <a:off x="3688774" y="1292275"/>
          <a:ext cx="886343" cy="88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kern="1200" dirty="0"/>
            <a:t>生理阶段</a:t>
          </a:r>
        </a:p>
      </dsp:txBody>
      <dsp:txXfrm>
        <a:off x="3818576" y="1422077"/>
        <a:ext cx="626739" cy="626739"/>
      </dsp:txXfrm>
    </dsp:sp>
    <dsp:sp modelId="{578676B2-FA63-4356-A421-141E201FA858}">
      <dsp:nvSpPr>
        <dsp:cNvPr id="0" name=""/>
        <dsp:cNvSpPr/>
      </dsp:nvSpPr>
      <dsp:spPr>
        <a:xfrm rot="1080000">
          <a:off x="3055757" y="2424456"/>
          <a:ext cx="459720" cy="3766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500" kern="1200"/>
        </a:p>
      </dsp:txBody>
      <dsp:txXfrm>
        <a:off x="3058523" y="2482334"/>
        <a:ext cx="346712" cy="226017"/>
      </dsp:txXfrm>
    </dsp:sp>
    <dsp:sp modelId="{A00257F4-8B5D-4095-8C99-CDBBFA2AA62D}">
      <dsp:nvSpPr>
        <dsp:cNvPr id="0" name=""/>
        <dsp:cNvSpPr/>
      </dsp:nvSpPr>
      <dsp:spPr>
        <a:xfrm>
          <a:off x="3688774" y="2444621"/>
          <a:ext cx="886343" cy="88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kern="1200" dirty="0"/>
            <a:t>采食量</a:t>
          </a:r>
        </a:p>
      </dsp:txBody>
      <dsp:txXfrm>
        <a:off x="3818576" y="2574423"/>
        <a:ext cx="626739" cy="626739"/>
      </dsp:txXfrm>
    </dsp:sp>
    <dsp:sp modelId="{C3057F7F-948B-45AD-BD2B-10782805B672}">
      <dsp:nvSpPr>
        <dsp:cNvPr id="0" name=""/>
        <dsp:cNvSpPr/>
      </dsp:nvSpPr>
      <dsp:spPr>
        <a:xfrm rot="3240000">
          <a:off x="2701694" y="2911782"/>
          <a:ext cx="459720" cy="3766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500" kern="1200"/>
        </a:p>
      </dsp:txBody>
      <dsp:txXfrm>
        <a:off x="2724986" y="2941408"/>
        <a:ext cx="346712" cy="226017"/>
      </dsp:txXfrm>
    </dsp:sp>
    <dsp:sp modelId="{EDA97EB8-77BF-4C35-9BEA-623094E4AE1A}">
      <dsp:nvSpPr>
        <dsp:cNvPr id="0" name=""/>
        <dsp:cNvSpPr/>
      </dsp:nvSpPr>
      <dsp:spPr>
        <a:xfrm>
          <a:off x="3011442" y="3376888"/>
          <a:ext cx="886343" cy="88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kern="1200" dirty="0"/>
            <a:t>生产性能</a:t>
          </a:r>
        </a:p>
      </dsp:txBody>
      <dsp:txXfrm>
        <a:off x="3141244" y="3506690"/>
        <a:ext cx="626739" cy="626739"/>
      </dsp:txXfrm>
    </dsp:sp>
    <dsp:sp modelId="{4EE65280-52CE-4244-A5E8-CA8CD7D01B57}">
      <dsp:nvSpPr>
        <dsp:cNvPr id="0" name=""/>
        <dsp:cNvSpPr/>
      </dsp:nvSpPr>
      <dsp:spPr>
        <a:xfrm rot="5400000">
          <a:off x="2128808" y="3097924"/>
          <a:ext cx="459720" cy="3766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500" kern="1200"/>
        </a:p>
      </dsp:txBody>
      <dsp:txXfrm>
        <a:off x="2185312" y="3116759"/>
        <a:ext cx="346712" cy="226017"/>
      </dsp:txXfrm>
    </dsp:sp>
    <dsp:sp modelId="{5BE6B530-FBB2-4405-BDA0-211B7E9E81BC}">
      <dsp:nvSpPr>
        <dsp:cNvPr id="0" name=""/>
        <dsp:cNvSpPr/>
      </dsp:nvSpPr>
      <dsp:spPr>
        <a:xfrm>
          <a:off x="1915496" y="3732982"/>
          <a:ext cx="886343" cy="88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kern="1200" dirty="0"/>
            <a:t>健康状况</a:t>
          </a:r>
        </a:p>
      </dsp:txBody>
      <dsp:txXfrm>
        <a:off x="2045298" y="3862784"/>
        <a:ext cx="626739" cy="626739"/>
      </dsp:txXfrm>
    </dsp:sp>
    <dsp:sp modelId="{145DE110-E9DE-4A39-A02F-44AE6D4BE960}">
      <dsp:nvSpPr>
        <dsp:cNvPr id="0" name=""/>
        <dsp:cNvSpPr/>
      </dsp:nvSpPr>
      <dsp:spPr>
        <a:xfrm rot="7560000">
          <a:off x="1555921" y="2911782"/>
          <a:ext cx="459720" cy="3766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500" kern="1200"/>
        </a:p>
      </dsp:txBody>
      <dsp:txXfrm rot="10800000">
        <a:off x="1645637" y="2941408"/>
        <a:ext cx="346712" cy="226017"/>
      </dsp:txXfrm>
    </dsp:sp>
    <dsp:sp modelId="{F2EF5756-7FB7-40D1-9714-563809759B2F}">
      <dsp:nvSpPr>
        <dsp:cNvPr id="0" name=""/>
        <dsp:cNvSpPr/>
      </dsp:nvSpPr>
      <dsp:spPr>
        <a:xfrm>
          <a:off x="819551" y="3376888"/>
          <a:ext cx="886343" cy="88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kern="1200" dirty="0"/>
            <a:t>应激强度</a:t>
          </a:r>
        </a:p>
      </dsp:txBody>
      <dsp:txXfrm>
        <a:off x="949353" y="3506690"/>
        <a:ext cx="626739" cy="626739"/>
      </dsp:txXfrm>
    </dsp:sp>
    <dsp:sp modelId="{8CEF85D2-3160-4A61-B05D-56AA257DE72E}">
      <dsp:nvSpPr>
        <dsp:cNvPr id="0" name=""/>
        <dsp:cNvSpPr/>
      </dsp:nvSpPr>
      <dsp:spPr>
        <a:xfrm rot="9720000">
          <a:off x="1201858" y="2424456"/>
          <a:ext cx="459720" cy="3766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500" kern="1200"/>
        </a:p>
      </dsp:txBody>
      <dsp:txXfrm rot="10800000">
        <a:off x="1312100" y="2482334"/>
        <a:ext cx="346712" cy="226017"/>
      </dsp:txXfrm>
    </dsp:sp>
    <dsp:sp modelId="{E0BF5980-69CE-457C-BC0D-F243B15462D5}">
      <dsp:nvSpPr>
        <dsp:cNvPr id="0" name=""/>
        <dsp:cNvSpPr/>
      </dsp:nvSpPr>
      <dsp:spPr>
        <a:xfrm>
          <a:off x="142219" y="2444621"/>
          <a:ext cx="886343" cy="88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kern="1200" dirty="0"/>
            <a:t>饲料管理</a:t>
          </a:r>
        </a:p>
      </dsp:txBody>
      <dsp:txXfrm>
        <a:off x="272021" y="2574423"/>
        <a:ext cx="626739" cy="626739"/>
      </dsp:txXfrm>
    </dsp:sp>
    <dsp:sp modelId="{D5C301B4-D305-4166-8D1F-7DE5CE5B6D45}">
      <dsp:nvSpPr>
        <dsp:cNvPr id="0" name=""/>
        <dsp:cNvSpPr/>
      </dsp:nvSpPr>
      <dsp:spPr>
        <a:xfrm rot="11880000">
          <a:off x="1201858" y="1822087"/>
          <a:ext cx="459720" cy="3766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500" kern="1200"/>
        </a:p>
      </dsp:txBody>
      <dsp:txXfrm rot="10800000">
        <a:off x="1312100" y="1914887"/>
        <a:ext cx="346712" cy="226017"/>
      </dsp:txXfrm>
    </dsp:sp>
    <dsp:sp modelId="{BF3FD596-5513-487D-AE46-D974965EFA7E}">
      <dsp:nvSpPr>
        <dsp:cNvPr id="0" name=""/>
        <dsp:cNvSpPr/>
      </dsp:nvSpPr>
      <dsp:spPr>
        <a:xfrm>
          <a:off x="142219" y="1292275"/>
          <a:ext cx="886343" cy="88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kern="1200" dirty="0"/>
            <a:t>养分平衡程度</a:t>
          </a:r>
        </a:p>
      </dsp:txBody>
      <dsp:txXfrm>
        <a:off x="272021" y="1422077"/>
        <a:ext cx="626739" cy="626739"/>
      </dsp:txXfrm>
    </dsp:sp>
    <dsp:sp modelId="{9FB91265-0AA9-4B75-A563-0F27DB1EC30F}">
      <dsp:nvSpPr>
        <dsp:cNvPr id="0" name=""/>
        <dsp:cNvSpPr/>
      </dsp:nvSpPr>
      <dsp:spPr>
        <a:xfrm rot="14040000">
          <a:off x="1555921" y="1334761"/>
          <a:ext cx="459720" cy="3766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500" kern="1200"/>
        </a:p>
      </dsp:txBody>
      <dsp:txXfrm rot="10800000">
        <a:off x="1645637" y="1455813"/>
        <a:ext cx="346712" cy="226017"/>
      </dsp:txXfrm>
    </dsp:sp>
    <dsp:sp modelId="{1416FDF8-287A-4A29-B80E-C20506A94E05}">
      <dsp:nvSpPr>
        <dsp:cNvPr id="0" name=""/>
        <dsp:cNvSpPr/>
      </dsp:nvSpPr>
      <dsp:spPr>
        <a:xfrm>
          <a:off x="819551" y="360008"/>
          <a:ext cx="886343" cy="88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kern="1200" dirty="0"/>
            <a:t>养分可利用性</a:t>
          </a:r>
        </a:p>
      </dsp:txBody>
      <dsp:txXfrm>
        <a:off x="949353" y="489810"/>
        <a:ext cx="626739" cy="6267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EDA12-0663-4F02-A80C-829389990D85}">
      <dsp:nvSpPr>
        <dsp:cNvPr id="0" name=""/>
        <dsp:cNvSpPr/>
      </dsp:nvSpPr>
      <dsp:spPr>
        <a:xfrm>
          <a:off x="2896953" y="1835567"/>
          <a:ext cx="1157423" cy="11574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zh-CN" sz="2400" kern="1200" dirty="0"/>
            <a:t>生猪供给</a:t>
          </a:r>
          <a:endParaRPr lang="zh-CN" altLang="en-US" sz="2400" kern="1200" dirty="0"/>
        </a:p>
      </dsp:txBody>
      <dsp:txXfrm>
        <a:off x="3066454" y="2005068"/>
        <a:ext cx="818421" cy="818421"/>
      </dsp:txXfrm>
    </dsp:sp>
    <dsp:sp modelId="{7E1C71A3-BBC9-4E5D-B559-A04B1502F832}">
      <dsp:nvSpPr>
        <dsp:cNvPr id="0" name=""/>
        <dsp:cNvSpPr/>
      </dsp:nvSpPr>
      <dsp:spPr>
        <a:xfrm rot="16200000">
          <a:off x="3235540" y="1199331"/>
          <a:ext cx="480249" cy="3935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/>
        </a:p>
      </dsp:txBody>
      <dsp:txXfrm>
        <a:off x="3294569" y="1337065"/>
        <a:ext cx="362192" cy="236114"/>
      </dsp:txXfrm>
    </dsp:sp>
    <dsp:sp modelId="{6181860F-E669-49BB-82F7-2B0C89C7C0E0}">
      <dsp:nvSpPr>
        <dsp:cNvPr id="0" name=""/>
        <dsp:cNvSpPr/>
      </dsp:nvSpPr>
      <dsp:spPr>
        <a:xfrm>
          <a:off x="3012695" y="3496"/>
          <a:ext cx="925938" cy="9259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新生仔猪存栏量</a:t>
          </a:r>
        </a:p>
      </dsp:txBody>
      <dsp:txXfrm>
        <a:off x="3148295" y="139096"/>
        <a:ext cx="654738" cy="654738"/>
      </dsp:txXfrm>
    </dsp:sp>
    <dsp:sp modelId="{5017DFFB-F7D1-4B20-AD02-8966BBB7672C}">
      <dsp:nvSpPr>
        <dsp:cNvPr id="0" name=""/>
        <dsp:cNvSpPr/>
      </dsp:nvSpPr>
      <dsp:spPr>
        <a:xfrm rot="18360000">
          <a:off x="3834014" y="1393787"/>
          <a:ext cx="480249" cy="3935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/>
        </a:p>
      </dsp:txBody>
      <dsp:txXfrm>
        <a:off x="3858346" y="1520247"/>
        <a:ext cx="362192" cy="236114"/>
      </dsp:txXfrm>
    </dsp:sp>
    <dsp:sp modelId="{AAA79C72-4439-4FA7-BFD0-10C887644A6A}">
      <dsp:nvSpPr>
        <dsp:cNvPr id="0" name=""/>
        <dsp:cNvSpPr/>
      </dsp:nvSpPr>
      <dsp:spPr>
        <a:xfrm>
          <a:off x="4157591" y="375495"/>
          <a:ext cx="925938" cy="9259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生猪存栏量</a:t>
          </a:r>
        </a:p>
      </dsp:txBody>
      <dsp:txXfrm>
        <a:off x="4293191" y="511095"/>
        <a:ext cx="654738" cy="654738"/>
      </dsp:txXfrm>
    </dsp:sp>
    <dsp:sp modelId="{09D39D4D-2993-460F-947C-9F25C695669C}">
      <dsp:nvSpPr>
        <dsp:cNvPr id="0" name=""/>
        <dsp:cNvSpPr/>
      </dsp:nvSpPr>
      <dsp:spPr>
        <a:xfrm rot="20520000">
          <a:off x="4203892" y="1902880"/>
          <a:ext cx="480249" cy="3935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/>
        </a:p>
      </dsp:txBody>
      <dsp:txXfrm>
        <a:off x="4206781" y="1999826"/>
        <a:ext cx="362192" cy="236114"/>
      </dsp:txXfrm>
    </dsp:sp>
    <dsp:sp modelId="{379E3C95-BF1A-4FBE-A984-68118EFC695E}">
      <dsp:nvSpPr>
        <dsp:cNvPr id="0" name=""/>
        <dsp:cNvSpPr/>
      </dsp:nvSpPr>
      <dsp:spPr>
        <a:xfrm>
          <a:off x="4865175" y="1349402"/>
          <a:ext cx="925938" cy="9259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能繁母猪存栏量</a:t>
          </a:r>
        </a:p>
      </dsp:txBody>
      <dsp:txXfrm>
        <a:off x="5000775" y="1485002"/>
        <a:ext cx="654738" cy="654738"/>
      </dsp:txXfrm>
    </dsp:sp>
    <dsp:sp modelId="{EDC08919-4812-461A-A020-2C98E209C174}">
      <dsp:nvSpPr>
        <dsp:cNvPr id="0" name=""/>
        <dsp:cNvSpPr/>
      </dsp:nvSpPr>
      <dsp:spPr>
        <a:xfrm rot="1080000">
          <a:off x="4203892" y="2532153"/>
          <a:ext cx="480249" cy="3935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/>
        </a:p>
      </dsp:txBody>
      <dsp:txXfrm>
        <a:off x="4206781" y="2592617"/>
        <a:ext cx="362192" cy="236114"/>
      </dsp:txXfrm>
    </dsp:sp>
    <dsp:sp modelId="{151C0307-F4E1-4413-A447-33486524C80A}">
      <dsp:nvSpPr>
        <dsp:cNvPr id="0" name=""/>
        <dsp:cNvSpPr/>
      </dsp:nvSpPr>
      <dsp:spPr>
        <a:xfrm>
          <a:off x="4865175" y="2553216"/>
          <a:ext cx="925938" cy="9259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猪病疫情</a:t>
          </a:r>
        </a:p>
      </dsp:txBody>
      <dsp:txXfrm>
        <a:off x="5000775" y="2688816"/>
        <a:ext cx="654738" cy="654738"/>
      </dsp:txXfrm>
    </dsp:sp>
    <dsp:sp modelId="{39F20286-4818-47D1-BF44-021706B228C4}">
      <dsp:nvSpPr>
        <dsp:cNvPr id="0" name=""/>
        <dsp:cNvSpPr/>
      </dsp:nvSpPr>
      <dsp:spPr>
        <a:xfrm rot="3240000">
          <a:off x="3834014" y="3041246"/>
          <a:ext cx="480249" cy="3935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/>
        </a:p>
      </dsp:txBody>
      <dsp:txXfrm>
        <a:off x="3858346" y="3072196"/>
        <a:ext cx="362192" cy="236114"/>
      </dsp:txXfrm>
    </dsp:sp>
    <dsp:sp modelId="{8233BA32-E4FC-4B64-98DB-AEA986002078}">
      <dsp:nvSpPr>
        <dsp:cNvPr id="0" name=""/>
        <dsp:cNvSpPr/>
      </dsp:nvSpPr>
      <dsp:spPr>
        <a:xfrm>
          <a:off x="4157591" y="3527123"/>
          <a:ext cx="925938" cy="9259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饲料价格和生猪价格</a:t>
          </a:r>
        </a:p>
      </dsp:txBody>
      <dsp:txXfrm>
        <a:off x="4293191" y="3662723"/>
        <a:ext cx="654738" cy="654738"/>
      </dsp:txXfrm>
    </dsp:sp>
    <dsp:sp modelId="{17E3D7A1-4011-4AC9-907E-B8BCC29F36C3}">
      <dsp:nvSpPr>
        <dsp:cNvPr id="0" name=""/>
        <dsp:cNvSpPr/>
      </dsp:nvSpPr>
      <dsp:spPr>
        <a:xfrm rot="5400000">
          <a:off x="3235540" y="3235702"/>
          <a:ext cx="480249" cy="3935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/>
        </a:p>
      </dsp:txBody>
      <dsp:txXfrm>
        <a:off x="3294569" y="3255379"/>
        <a:ext cx="362192" cy="236114"/>
      </dsp:txXfrm>
    </dsp:sp>
    <dsp:sp modelId="{8F434D9C-845F-4164-97B8-28E5DA840A29}">
      <dsp:nvSpPr>
        <dsp:cNvPr id="0" name=""/>
        <dsp:cNvSpPr/>
      </dsp:nvSpPr>
      <dsp:spPr>
        <a:xfrm>
          <a:off x="3012695" y="3899122"/>
          <a:ext cx="925938" cy="9259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节假日和季节因素</a:t>
          </a:r>
        </a:p>
      </dsp:txBody>
      <dsp:txXfrm>
        <a:off x="3148295" y="4034722"/>
        <a:ext cx="654738" cy="654738"/>
      </dsp:txXfrm>
    </dsp:sp>
    <dsp:sp modelId="{FB50CB92-233F-495F-A3D0-4EAD211B2E3C}">
      <dsp:nvSpPr>
        <dsp:cNvPr id="0" name=""/>
        <dsp:cNvSpPr/>
      </dsp:nvSpPr>
      <dsp:spPr>
        <a:xfrm rot="7560000">
          <a:off x="2637065" y="3041246"/>
          <a:ext cx="480249" cy="3935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/>
        </a:p>
      </dsp:txBody>
      <dsp:txXfrm rot="10800000">
        <a:off x="2730790" y="3072196"/>
        <a:ext cx="362192" cy="236114"/>
      </dsp:txXfrm>
    </dsp:sp>
    <dsp:sp modelId="{807A3420-1455-4349-BAC2-4F86A3AB77DD}">
      <dsp:nvSpPr>
        <dsp:cNvPr id="0" name=""/>
        <dsp:cNvSpPr/>
      </dsp:nvSpPr>
      <dsp:spPr>
        <a:xfrm>
          <a:off x="1867799" y="3527123"/>
          <a:ext cx="925938" cy="9259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/>
            <a:t>饮食文化和宗教制度</a:t>
          </a:r>
          <a:endParaRPr lang="zh-CN" altLang="en-US" sz="1400" kern="1200" dirty="0"/>
        </a:p>
      </dsp:txBody>
      <dsp:txXfrm>
        <a:off x="2003399" y="3662723"/>
        <a:ext cx="654738" cy="654738"/>
      </dsp:txXfrm>
    </dsp:sp>
    <dsp:sp modelId="{9D8916B9-3F87-4A26-8114-C8D71B7F4BA3}">
      <dsp:nvSpPr>
        <dsp:cNvPr id="0" name=""/>
        <dsp:cNvSpPr/>
      </dsp:nvSpPr>
      <dsp:spPr>
        <a:xfrm rot="9720000">
          <a:off x="2267187" y="2532153"/>
          <a:ext cx="480249" cy="3935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/>
        </a:p>
      </dsp:txBody>
      <dsp:txXfrm rot="10800000">
        <a:off x="2382355" y="2592617"/>
        <a:ext cx="362192" cy="236114"/>
      </dsp:txXfrm>
    </dsp:sp>
    <dsp:sp modelId="{99FCE35A-77BD-4996-9331-ABB70E591DAF}">
      <dsp:nvSpPr>
        <dsp:cNvPr id="0" name=""/>
        <dsp:cNvSpPr/>
      </dsp:nvSpPr>
      <dsp:spPr>
        <a:xfrm>
          <a:off x="1160215" y="2553216"/>
          <a:ext cx="925938" cy="9259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/>
            <a:t>政府政策</a:t>
          </a:r>
          <a:endParaRPr lang="zh-CN" altLang="en-US" sz="1400" kern="1200" dirty="0"/>
        </a:p>
      </dsp:txBody>
      <dsp:txXfrm>
        <a:off x="1295815" y="2688816"/>
        <a:ext cx="654738" cy="654738"/>
      </dsp:txXfrm>
    </dsp:sp>
    <dsp:sp modelId="{8403E571-C48B-44E4-84A9-130BCE34B402}">
      <dsp:nvSpPr>
        <dsp:cNvPr id="0" name=""/>
        <dsp:cNvSpPr/>
      </dsp:nvSpPr>
      <dsp:spPr>
        <a:xfrm rot="11880000">
          <a:off x="2267187" y="1902880"/>
          <a:ext cx="480249" cy="3935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/>
        </a:p>
      </dsp:txBody>
      <dsp:txXfrm rot="10800000">
        <a:off x="2382355" y="1999826"/>
        <a:ext cx="362192" cy="236114"/>
      </dsp:txXfrm>
    </dsp:sp>
    <dsp:sp modelId="{AFD5FD54-5C33-41BB-86D2-0E6E14AC2384}">
      <dsp:nvSpPr>
        <dsp:cNvPr id="0" name=""/>
        <dsp:cNvSpPr/>
      </dsp:nvSpPr>
      <dsp:spPr>
        <a:xfrm>
          <a:off x="1160215" y="1349402"/>
          <a:ext cx="925938" cy="9259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肉品安全事件</a:t>
          </a:r>
        </a:p>
      </dsp:txBody>
      <dsp:txXfrm>
        <a:off x="1295815" y="1485002"/>
        <a:ext cx="654738" cy="654738"/>
      </dsp:txXfrm>
    </dsp:sp>
    <dsp:sp modelId="{F2DC3510-A987-42E3-9B80-0C27F36A9ED2}">
      <dsp:nvSpPr>
        <dsp:cNvPr id="0" name=""/>
        <dsp:cNvSpPr/>
      </dsp:nvSpPr>
      <dsp:spPr>
        <a:xfrm rot="14040000">
          <a:off x="2637065" y="1393787"/>
          <a:ext cx="480249" cy="3935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/>
        </a:p>
      </dsp:txBody>
      <dsp:txXfrm rot="10800000">
        <a:off x="2730790" y="1520247"/>
        <a:ext cx="362192" cy="236114"/>
      </dsp:txXfrm>
    </dsp:sp>
    <dsp:sp modelId="{E2DEF359-3A40-4963-9367-B71AC9F8D9D9}">
      <dsp:nvSpPr>
        <dsp:cNvPr id="0" name=""/>
        <dsp:cNvSpPr/>
      </dsp:nvSpPr>
      <dsp:spPr>
        <a:xfrm>
          <a:off x="1867799" y="375495"/>
          <a:ext cx="925938" cy="9259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热钱投机炒作</a:t>
          </a:r>
        </a:p>
      </dsp:txBody>
      <dsp:txXfrm>
        <a:off x="2003399" y="511095"/>
        <a:ext cx="654738" cy="654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1BBBA-2969-4DD9-84AA-A340FF93BB1F}" type="datetimeFigureOut">
              <a:rPr lang="zh-CN" altLang="en-US" smtClean="0"/>
              <a:t>2022/10/16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5C67F-3D28-45BC-9B2D-26E98065ED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13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5C67F-3D28-45BC-9B2D-26E98065ED9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6694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C67F-3D28-45BC-9B2D-26E98065ED9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858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C67F-3D28-45BC-9B2D-26E98065ED9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86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猪鼻部位，其次眼睛部位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C67F-3D28-45BC-9B2D-26E98065ED9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8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C67F-3D28-45BC-9B2D-26E98065ED9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282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C67F-3D28-45BC-9B2D-26E98065ED91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057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RFID</a:t>
            </a:r>
            <a:r>
              <a:rPr lang="zh-CN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是一种无线射频自动识别技术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其电子标签信号经射频天线接收传送至读写器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并存储于后端数据库。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C67F-3D28-45BC-9B2D-26E98065ED91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212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猪的正常体温为</a:t>
            </a:r>
            <a:r>
              <a:rPr lang="en-US" altLang="zh-CN" dirty="0"/>
              <a:t>38℃</a:t>
            </a:r>
            <a:r>
              <a:rPr lang="zh-CN" altLang="en-US" dirty="0"/>
              <a:t>～</a:t>
            </a:r>
            <a:r>
              <a:rPr lang="en-US" altLang="zh-CN" dirty="0"/>
              <a:t>39.5℃(</a:t>
            </a:r>
            <a:r>
              <a:rPr lang="zh-CN" altLang="en-US" dirty="0"/>
              <a:t>直肠温度</a:t>
            </a:r>
            <a:r>
              <a:rPr lang="en-US" altLang="zh-CN" dirty="0"/>
              <a:t>)</a:t>
            </a:r>
            <a:r>
              <a:rPr lang="zh-CN" altLang="en-US" dirty="0"/>
              <a:t>。</a:t>
            </a:r>
          </a:p>
          <a:p>
            <a:r>
              <a:rPr lang="zh-CN" altLang="en-US" dirty="0"/>
              <a:t>不同年龄的猪体温略有差别，如刚初生的猪体温为</a:t>
            </a:r>
            <a:r>
              <a:rPr lang="en-US" altLang="zh-CN" dirty="0"/>
              <a:t>39.0℃;</a:t>
            </a:r>
            <a:r>
              <a:rPr lang="zh-CN" altLang="en-US" dirty="0"/>
              <a:t>哺乳仔猪</a:t>
            </a:r>
            <a:r>
              <a:rPr lang="en-US" altLang="zh-CN" dirty="0"/>
              <a:t>39.3℃;</a:t>
            </a:r>
            <a:r>
              <a:rPr lang="zh-CN" altLang="en-US" dirty="0"/>
              <a:t>中猪</a:t>
            </a:r>
            <a:r>
              <a:rPr lang="en-US" altLang="zh-CN" dirty="0"/>
              <a:t>39.0℃;</a:t>
            </a:r>
            <a:r>
              <a:rPr lang="zh-CN" altLang="en-US" dirty="0"/>
              <a:t>肥猪</a:t>
            </a:r>
            <a:r>
              <a:rPr lang="en-US" altLang="zh-CN" dirty="0"/>
              <a:t>38.8℃;</a:t>
            </a:r>
            <a:r>
              <a:rPr lang="zh-CN" altLang="en-US" dirty="0"/>
              <a:t>妊娠母猪</a:t>
            </a:r>
            <a:r>
              <a:rPr lang="en-US" altLang="zh-CN" dirty="0"/>
              <a:t>38.7℃;</a:t>
            </a:r>
            <a:r>
              <a:rPr lang="zh-CN" altLang="en-US" dirty="0"/>
              <a:t>公猪</a:t>
            </a:r>
            <a:r>
              <a:rPr lang="en-US" altLang="zh-CN" dirty="0"/>
              <a:t>38.4℃</a:t>
            </a:r>
            <a:r>
              <a:rPr lang="zh-CN" altLang="en-US" dirty="0"/>
              <a:t>。</a:t>
            </a:r>
          </a:p>
          <a:p>
            <a:r>
              <a:rPr lang="zh-CN" altLang="en-US" dirty="0"/>
              <a:t>一般傍晚猪的正常体温比上午猪的正常体温高</a:t>
            </a:r>
            <a:r>
              <a:rPr lang="en-US" altLang="zh-CN" dirty="0"/>
              <a:t>0.5℃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C67F-3D28-45BC-9B2D-26E98065ED91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9639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猪的正常体温为</a:t>
            </a:r>
            <a:r>
              <a:rPr lang="en-US" altLang="zh-CN" dirty="0"/>
              <a:t>38℃</a:t>
            </a:r>
            <a:r>
              <a:rPr lang="zh-CN" altLang="en-US" dirty="0"/>
              <a:t>～</a:t>
            </a:r>
            <a:r>
              <a:rPr lang="en-US" altLang="zh-CN" dirty="0"/>
              <a:t>39.5℃(</a:t>
            </a:r>
            <a:r>
              <a:rPr lang="zh-CN" altLang="en-US" dirty="0"/>
              <a:t>直肠温度</a:t>
            </a:r>
            <a:r>
              <a:rPr lang="en-US" altLang="zh-CN" dirty="0"/>
              <a:t>)</a:t>
            </a:r>
            <a:r>
              <a:rPr lang="zh-CN" altLang="en-US" dirty="0"/>
              <a:t>。</a:t>
            </a:r>
          </a:p>
          <a:p>
            <a:r>
              <a:rPr lang="zh-CN" altLang="en-US" dirty="0"/>
              <a:t>不同年龄的猪体温略有差别，如刚初生的猪体温为</a:t>
            </a:r>
            <a:r>
              <a:rPr lang="en-US" altLang="zh-CN" dirty="0"/>
              <a:t>39.0℃;</a:t>
            </a:r>
            <a:r>
              <a:rPr lang="zh-CN" altLang="en-US" dirty="0"/>
              <a:t>哺乳仔猪</a:t>
            </a:r>
            <a:r>
              <a:rPr lang="en-US" altLang="zh-CN" dirty="0"/>
              <a:t>39.3℃;</a:t>
            </a:r>
            <a:r>
              <a:rPr lang="zh-CN" altLang="en-US" dirty="0"/>
              <a:t>中猪</a:t>
            </a:r>
            <a:r>
              <a:rPr lang="en-US" altLang="zh-CN" dirty="0"/>
              <a:t>39.0℃;</a:t>
            </a:r>
            <a:r>
              <a:rPr lang="zh-CN" altLang="en-US" dirty="0"/>
              <a:t>肥猪</a:t>
            </a:r>
            <a:r>
              <a:rPr lang="en-US" altLang="zh-CN" dirty="0"/>
              <a:t>38.8℃;</a:t>
            </a:r>
            <a:r>
              <a:rPr lang="zh-CN" altLang="en-US" dirty="0"/>
              <a:t>妊娠母猪</a:t>
            </a:r>
            <a:r>
              <a:rPr lang="en-US" altLang="zh-CN" dirty="0"/>
              <a:t>38.7℃;</a:t>
            </a:r>
            <a:r>
              <a:rPr lang="zh-CN" altLang="en-US" dirty="0"/>
              <a:t>公猪</a:t>
            </a:r>
            <a:r>
              <a:rPr lang="en-US" altLang="zh-CN" dirty="0"/>
              <a:t>38.4℃</a:t>
            </a:r>
            <a:r>
              <a:rPr lang="zh-CN" altLang="en-US" dirty="0"/>
              <a:t>。</a:t>
            </a:r>
          </a:p>
          <a:p>
            <a:r>
              <a:rPr lang="zh-CN" altLang="en-US" dirty="0"/>
              <a:t>一般傍晚猪的正常体温比上午猪的正常体温高</a:t>
            </a:r>
            <a:r>
              <a:rPr lang="en-US" altLang="zh-CN" dirty="0"/>
              <a:t>0.5℃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C67F-3D28-45BC-9B2D-26E98065ED91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8957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C67F-3D28-45BC-9B2D-26E98065ED91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2119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https://www.pc6.com/az/902470.html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C67F-3D28-45BC-9B2D-26E98065ED91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4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5C67F-3D28-45BC-9B2D-26E98065ED9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979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C67F-3D28-45BC-9B2D-26E98065ED91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4624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C67F-3D28-45BC-9B2D-26E98065ED91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926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可综合考虑动物形态、行为、声音、体温、心率、排泄物、呼吸等生理特征中的几个和多个特征对自动诊断结果的影响，并在各特征耦合的情况下，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C67F-3D28-45BC-9B2D-26E98065ED91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932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C67F-3D28-45BC-9B2D-26E98065ED91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6090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5C67F-3D28-45BC-9B2D-26E98065ED91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99612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1200" dirty="0" err="1"/>
              <a:t>NEm</a:t>
            </a:r>
            <a:r>
              <a:rPr lang="zh-CN" altLang="en-US" sz="1200" dirty="0"/>
              <a:t>：维持净能（</a:t>
            </a:r>
            <a:r>
              <a:rPr lang="en-US" altLang="zh-CN" sz="1200" dirty="0"/>
              <a:t>kJ/kg</a:t>
            </a:r>
            <a:r>
              <a:rPr lang="zh-CN" altLang="en-US" sz="1200" dirty="0"/>
              <a:t>）</a:t>
            </a:r>
            <a:endParaRPr lang="en-US" altLang="zh-CN" sz="1200" dirty="0"/>
          </a:p>
          <a:p>
            <a:pPr marL="0" indent="0">
              <a:buNone/>
            </a:pPr>
            <a:r>
              <a:rPr lang="en-US" altLang="zh-CN" sz="1200" dirty="0" err="1"/>
              <a:t>NEg</a:t>
            </a:r>
            <a:r>
              <a:rPr lang="zh-CN" altLang="en-US" sz="1200" dirty="0"/>
              <a:t>：增重净能（</a:t>
            </a:r>
            <a:r>
              <a:rPr lang="en-US" altLang="zh-CN" sz="1200" dirty="0"/>
              <a:t>kJ/kg</a:t>
            </a:r>
            <a:r>
              <a:rPr lang="zh-CN" altLang="en-US" sz="1200" dirty="0"/>
              <a:t>）</a:t>
            </a:r>
            <a:endParaRPr lang="en-US" altLang="zh-CN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err="1"/>
              <a:t>AMEn</a:t>
            </a:r>
            <a:r>
              <a:rPr lang="zh-CN" altLang="en-US" sz="1200" dirty="0"/>
              <a:t>：氮校正表观代谢能</a:t>
            </a:r>
            <a:endParaRPr lang="en-US" altLang="zh-CN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err="1"/>
              <a:t>TMEn</a:t>
            </a:r>
            <a:r>
              <a:rPr lang="zh-CN" altLang="en-US" sz="1200" dirty="0"/>
              <a:t>：氮校正真代谢能</a:t>
            </a:r>
          </a:p>
          <a:p>
            <a:pPr marL="0" indent="0">
              <a:buNone/>
            </a:pPr>
            <a:endParaRPr lang="en-US" altLang="zh-CN" sz="120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C67F-3D28-45BC-9B2D-26E98065ED91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5033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1200" dirty="0" err="1"/>
              <a:t>NEm</a:t>
            </a:r>
            <a:r>
              <a:rPr lang="zh-CN" altLang="en-US" sz="1200" dirty="0"/>
              <a:t>：维持净能（</a:t>
            </a:r>
            <a:r>
              <a:rPr lang="en-US" altLang="zh-CN" sz="1200" dirty="0"/>
              <a:t>kJ/kg</a:t>
            </a:r>
            <a:r>
              <a:rPr lang="zh-CN" altLang="en-US" sz="1200" dirty="0"/>
              <a:t>）</a:t>
            </a:r>
            <a:endParaRPr lang="en-US" altLang="zh-CN" sz="1200" dirty="0"/>
          </a:p>
          <a:p>
            <a:pPr marL="0" indent="0">
              <a:buNone/>
            </a:pPr>
            <a:r>
              <a:rPr lang="en-US" altLang="zh-CN" sz="1200" dirty="0" err="1"/>
              <a:t>NEg</a:t>
            </a:r>
            <a:r>
              <a:rPr lang="zh-CN" altLang="en-US" sz="1200" dirty="0"/>
              <a:t>：增重净能（</a:t>
            </a:r>
            <a:r>
              <a:rPr lang="en-US" altLang="zh-CN" sz="1200" dirty="0"/>
              <a:t>kJ/kg</a:t>
            </a:r>
            <a:r>
              <a:rPr lang="zh-CN" altLang="en-US" sz="1200" dirty="0"/>
              <a:t>）</a:t>
            </a:r>
            <a:endParaRPr lang="en-US" altLang="zh-CN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err="1"/>
              <a:t>AMEn</a:t>
            </a:r>
            <a:r>
              <a:rPr lang="zh-CN" altLang="en-US" sz="1200" dirty="0"/>
              <a:t>：氮校正表观代谢能</a:t>
            </a:r>
            <a:endParaRPr lang="en-US" altLang="zh-CN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err="1"/>
              <a:t>TMEn</a:t>
            </a:r>
            <a:r>
              <a:rPr lang="zh-CN" altLang="en-US" sz="1200" dirty="0"/>
              <a:t>：氮校正真代谢能</a:t>
            </a:r>
          </a:p>
          <a:p>
            <a:pPr marL="0" indent="0">
              <a:buNone/>
            </a:pPr>
            <a:endParaRPr lang="en-US" altLang="zh-CN" sz="120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C67F-3D28-45BC-9B2D-26E98065ED91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51950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1200" dirty="0" err="1"/>
              <a:t>NEm</a:t>
            </a:r>
            <a:r>
              <a:rPr lang="zh-CN" altLang="en-US" sz="1200" dirty="0"/>
              <a:t>：维持净能（</a:t>
            </a:r>
            <a:r>
              <a:rPr lang="en-US" altLang="zh-CN" sz="1200" dirty="0"/>
              <a:t>kJ/kg</a:t>
            </a:r>
            <a:r>
              <a:rPr lang="zh-CN" altLang="en-US" sz="1200" dirty="0"/>
              <a:t>）</a:t>
            </a:r>
            <a:endParaRPr lang="en-US" altLang="zh-CN" sz="1200" dirty="0"/>
          </a:p>
          <a:p>
            <a:pPr marL="0" indent="0">
              <a:buNone/>
            </a:pPr>
            <a:r>
              <a:rPr lang="en-US" altLang="zh-CN" sz="1200" dirty="0" err="1"/>
              <a:t>NEg</a:t>
            </a:r>
            <a:r>
              <a:rPr lang="zh-CN" altLang="en-US" sz="1200" dirty="0"/>
              <a:t>：增重净能（</a:t>
            </a:r>
            <a:r>
              <a:rPr lang="en-US" altLang="zh-CN" sz="1200" dirty="0"/>
              <a:t>kJ/kg</a:t>
            </a:r>
            <a:r>
              <a:rPr lang="zh-CN" altLang="en-US" sz="1200" dirty="0"/>
              <a:t>）</a:t>
            </a:r>
            <a:endParaRPr lang="en-US" altLang="zh-CN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err="1"/>
              <a:t>AMEn</a:t>
            </a:r>
            <a:r>
              <a:rPr lang="zh-CN" altLang="en-US" sz="1200" dirty="0"/>
              <a:t>：氮校正表观代谢能</a:t>
            </a:r>
            <a:endParaRPr lang="en-US" altLang="zh-CN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err="1"/>
              <a:t>TMEn</a:t>
            </a:r>
            <a:r>
              <a:rPr lang="zh-CN" altLang="en-US" sz="1200" dirty="0"/>
              <a:t>：氮校正真代谢能</a:t>
            </a:r>
          </a:p>
          <a:p>
            <a:pPr marL="0" indent="0">
              <a:buNone/>
            </a:pPr>
            <a:endParaRPr lang="en-US" altLang="zh-CN" sz="120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C67F-3D28-45BC-9B2D-26E98065ED91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47698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1200" dirty="0" err="1"/>
              <a:t>NEm</a:t>
            </a:r>
            <a:r>
              <a:rPr lang="zh-CN" altLang="en-US" sz="1200" dirty="0"/>
              <a:t>：维持净能（</a:t>
            </a:r>
            <a:r>
              <a:rPr lang="en-US" altLang="zh-CN" sz="1200" dirty="0"/>
              <a:t>kJ/kg</a:t>
            </a:r>
            <a:r>
              <a:rPr lang="zh-CN" altLang="en-US" sz="1200" dirty="0"/>
              <a:t>）</a:t>
            </a:r>
            <a:endParaRPr lang="en-US" altLang="zh-CN" sz="1200" dirty="0"/>
          </a:p>
          <a:p>
            <a:pPr marL="0" indent="0">
              <a:buNone/>
            </a:pPr>
            <a:r>
              <a:rPr lang="en-US" altLang="zh-CN" sz="1200" dirty="0" err="1"/>
              <a:t>NEg</a:t>
            </a:r>
            <a:r>
              <a:rPr lang="zh-CN" altLang="en-US" sz="1200" dirty="0"/>
              <a:t>：增重净能（</a:t>
            </a:r>
            <a:r>
              <a:rPr lang="en-US" altLang="zh-CN" sz="1200" dirty="0"/>
              <a:t>kJ/kg</a:t>
            </a:r>
            <a:r>
              <a:rPr lang="zh-CN" altLang="en-US" sz="1200" dirty="0"/>
              <a:t>）</a:t>
            </a:r>
            <a:endParaRPr lang="en-US" altLang="zh-CN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err="1"/>
              <a:t>AMEn</a:t>
            </a:r>
            <a:r>
              <a:rPr lang="zh-CN" altLang="en-US" sz="1200" dirty="0"/>
              <a:t>：氮校正表观代谢能</a:t>
            </a:r>
            <a:endParaRPr lang="en-US" altLang="zh-CN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err="1"/>
              <a:t>TMEn</a:t>
            </a:r>
            <a:r>
              <a:rPr lang="zh-CN" altLang="en-US" sz="1200" dirty="0"/>
              <a:t>：氮校正真代谢能</a:t>
            </a:r>
          </a:p>
          <a:p>
            <a:pPr marL="0" indent="0">
              <a:buNone/>
            </a:pPr>
            <a:endParaRPr lang="en-US" altLang="zh-CN" sz="120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C67F-3D28-45BC-9B2D-26E98065ED91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1976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sz="120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C67F-3D28-45BC-9B2D-26E98065ED91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7871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C67F-3D28-45BC-9B2D-26E98065ED9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53800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sz="120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C67F-3D28-45BC-9B2D-26E98065ED91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1394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sz="120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C67F-3D28-45BC-9B2D-26E98065ED91}" type="slidenum">
              <a:rPr lang="zh-CN" altLang="en-US" smtClean="0"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7836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sz="120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C67F-3D28-45BC-9B2D-26E98065ED91}" type="slidenum">
              <a:rPr lang="zh-CN" altLang="en-US" smtClean="0"/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84530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sz="120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C67F-3D28-45BC-9B2D-26E98065ED91}" type="slidenum">
              <a:rPr lang="zh-CN" altLang="en-US" smtClean="0"/>
              <a:t>58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78066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sz="120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C67F-3D28-45BC-9B2D-26E98065ED91}" type="slidenum">
              <a:rPr lang="zh-CN" altLang="en-US" smtClean="0"/>
              <a:t>59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6396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sz="120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C67F-3D28-45BC-9B2D-26E98065ED91}" type="slidenum">
              <a:rPr lang="zh-CN" altLang="en-US" smtClean="0"/>
              <a:t>60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7101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sz="120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C67F-3D28-45BC-9B2D-26E98065ED91}" type="slidenum">
              <a:rPr lang="zh-CN" altLang="en-US" smtClean="0"/>
              <a:t>61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9917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5C67F-3D28-45BC-9B2D-26E98065ED91}" type="slidenum">
              <a:rPr lang="zh-CN" altLang="en-US" smtClean="0"/>
              <a:t>62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3980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sz="120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C67F-3D28-45BC-9B2D-26E98065ED91}" type="slidenum">
              <a:rPr lang="zh-CN" altLang="en-US" smtClean="0"/>
              <a:t>63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6673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sz="120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C67F-3D28-45BC-9B2D-26E98065ED91}" type="slidenum">
              <a:rPr lang="zh-CN" altLang="en-US" smtClean="0"/>
              <a:t>66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0930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C67F-3D28-45BC-9B2D-26E98065ED9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7750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sz="120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C67F-3D28-45BC-9B2D-26E98065ED91}" type="slidenum">
              <a:rPr lang="zh-CN" altLang="en-US" smtClean="0"/>
              <a:t>67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28184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sz="120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C67F-3D28-45BC-9B2D-26E98065ED91}" type="slidenum">
              <a:rPr lang="zh-CN" altLang="en-US" smtClean="0"/>
              <a:t>68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7879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sz="120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C67F-3D28-45BC-9B2D-26E98065ED91}" type="slidenum">
              <a:rPr lang="zh-CN" altLang="en-US" smtClean="0"/>
              <a:t>69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1402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C67F-3D28-45BC-9B2D-26E98065ED91}" type="slidenum">
              <a:rPr lang="zh-CN" altLang="en-US" smtClean="0"/>
              <a:t>70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03190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C67F-3D28-45BC-9B2D-26E98065ED91}" type="slidenum">
              <a:rPr lang="zh-CN" altLang="en-US" smtClean="0"/>
              <a:t>71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24169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C67F-3D28-45BC-9B2D-26E98065ED91}" type="slidenum">
              <a:rPr lang="zh-CN" altLang="en-US" smtClean="0"/>
              <a:t>72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66470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C67F-3D28-45BC-9B2D-26E98065ED91}" type="slidenum">
              <a:rPr lang="zh-CN" altLang="en-US" smtClean="0"/>
              <a:t>73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799726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C67F-3D28-45BC-9B2D-26E98065ED91}" type="slidenum">
              <a:rPr lang="zh-CN" altLang="en-US" smtClean="0"/>
              <a:t>79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80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C67F-3D28-45BC-9B2D-26E98065ED9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264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C67F-3D28-45BC-9B2D-26E98065ED9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921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C67F-3D28-45BC-9B2D-26E98065ED9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7168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C67F-3D28-45BC-9B2D-26E98065ED9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4949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5C67F-3D28-45BC-9B2D-26E98065ED9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499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78F3BE-9215-4420-916A-8C4FED588E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9"/>
            <a:ext cx="12194152" cy="685679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90CD5-E9C7-474D-A70E-B3000E1A20A3}" type="datetimeFigureOut">
              <a:rPr lang="zh-CN" altLang="en-US" smtClean="0"/>
              <a:t>2022/10/16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B4DA-81C5-4DA0-A2EE-A1F23E88B12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A6C16231-75CB-4DC3-B404-F572E7D20B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90738" y="2047875"/>
            <a:ext cx="8010525" cy="2495550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5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en-US" altLang="zh-CN" dirty="0"/>
          </a:p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1095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01943E9-A34E-4AFA-83AA-0BDB93C003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5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939" y="2412802"/>
            <a:ext cx="10879200" cy="2032397"/>
          </a:xfrm>
          <a:solidFill>
            <a:srgbClr val="689C2F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90CD5-E9C7-474D-A70E-B3000E1A20A3}" type="datetimeFigureOut">
              <a:rPr lang="zh-CN" altLang="en-US" smtClean="0"/>
              <a:t>2022/10/16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B4DA-81C5-4DA0-A2EE-A1F23E88B1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394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8EBAFB1-7410-477A-94E3-45514501D7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0"/>
            <a:ext cx="12192000" cy="68555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1097" y="265418"/>
            <a:ext cx="9952703" cy="648000"/>
          </a:xfrm>
        </p:spPr>
        <p:txBody>
          <a:bodyPr>
            <a:normAutofit/>
          </a:bodyPr>
          <a:lstStyle>
            <a:lvl1pPr>
              <a:defRPr sz="2800" b="1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7626"/>
            <a:ext cx="10515600" cy="4896000"/>
          </a:xfrm>
        </p:spPr>
        <p:txBody>
          <a:bodyPr>
            <a:normAutofit/>
          </a:bodyPr>
          <a:lstStyle>
            <a:lvl1pPr algn="just">
              <a:lnSpc>
                <a:spcPct val="120000"/>
              </a:lnSpc>
              <a:defRPr sz="2400" b="0"/>
            </a:lvl1pPr>
            <a:lvl2pPr algn="just">
              <a:lnSpc>
                <a:spcPct val="120000"/>
              </a:lnSpc>
              <a:defRPr sz="2400"/>
            </a:lvl2pPr>
            <a:lvl3pPr algn="just">
              <a:lnSpc>
                <a:spcPct val="120000"/>
              </a:lnSpc>
              <a:defRPr sz="2400"/>
            </a:lvl3pPr>
            <a:lvl4pPr algn="just">
              <a:lnSpc>
                <a:spcPct val="120000"/>
              </a:lnSpc>
              <a:defRPr sz="2400"/>
            </a:lvl4pPr>
            <a:lvl5pPr algn="just">
              <a:lnSpc>
                <a:spcPct val="120000"/>
              </a:lnSpc>
              <a:defRPr sz="2400"/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90CD5-E9C7-474D-A70E-B3000E1A20A3}" type="datetimeFigureOut">
              <a:rPr lang="zh-CN" altLang="en-US" smtClean="0"/>
              <a:t>2022/10/16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B4DA-81C5-4DA0-A2EE-A1F23E88B1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898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5CC1D421-B281-40B7-9390-075EDBDB9B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0"/>
            <a:ext cx="12192000" cy="685558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90CD5-E9C7-474D-A70E-B3000E1A20A3}" type="datetimeFigureOut">
              <a:rPr lang="zh-CN" altLang="en-US" smtClean="0"/>
              <a:t>2022/10/16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B4DA-81C5-4DA0-A2EE-A1F23E88B12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37D87C8-79A3-5202-A164-44003BDCB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097" y="265418"/>
            <a:ext cx="9952703" cy="648000"/>
          </a:xfrm>
        </p:spPr>
        <p:txBody>
          <a:bodyPr>
            <a:normAutofit/>
          </a:bodyPr>
          <a:lstStyle>
            <a:lvl1pPr>
              <a:defRPr sz="2800" b="1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4062394-9632-5694-B93A-117055F7E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175657"/>
            <a:ext cx="5157787" cy="72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8D3B447-BBFB-D55F-63C2-8ECC93247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95656"/>
            <a:ext cx="5157787" cy="4177969"/>
          </a:xfrm>
        </p:spPr>
        <p:txBody>
          <a:bodyPr>
            <a:normAutofit/>
          </a:bodyPr>
          <a:lstStyle>
            <a:lvl1pPr algn="just">
              <a:lnSpc>
                <a:spcPct val="120000"/>
              </a:lnSpc>
              <a:defRPr sz="2400"/>
            </a:lvl1pPr>
            <a:lvl2pPr algn="just">
              <a:lnSpc>
                <a:spcPct val="120000"/>
              </a:lnSpc>
              <a:defRPr sz="2000"/>
            </a:lvl2pPr>
            <a:lvl3pPr algn="just">
              <a:lnSpc>
                <a:spcPct val="120000"/>
              </a:lnSpc>
              <a:defRPr sz="1800"/>
            </a:lvl3pPr>
            <a:lvl4pPr algn="just">
              <a:lnSpc>
                <a:spcPct val="120000"/>
              </a:lnSpc>
              <a:defRPr sz="1600"/>
            </a:lvl4pPr>
            <a:lvl5pPr algn="just">
              <a:lnSpc>
                <a:spcPct val="120000"/>
              </a:lnSpc>
              <a:defRPr sz="1600"/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3689535-7A82-464D-8E6A-10F190BA66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75657"/>
            <a:ext cx="5183188" cy="72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8D3F99D3-DAE7-649B-A022-1C81346F6B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95656"/>
            <a:ext cx="5183188" cy="4177968"/>
          </a:xfrm>
        </p:spPr>
        <p:txBody>
          <a:bodyPr>
            <a:normAutofit/>
          </a:bodyPr>
          <a:lstStyle>
            <a:lvl1pPr algn="just">
              <a:lnSpc>
                <a:spcPct val="120000"/>
              </a:lnSpc>
              <a:defRPr sz="2400"/>
            </a:lvl1pPr>
            <a:lvl2pPr algn="just">
              <a:lnSpc>
                <a:spcPct val="120000"/>
              </a:lnSpc>
              <a:defRPr sz="2000"/>
            </a:lvl2pPr>
            <a:lvl3pPr algn="just">
              <a:lnSpc>
                <a:spcPct val="120000"/>
              </a:lnSpc>
              <a:defRPr sz="1800"/>
            </a:lvl3pPr>
            <a:lvl4pPr algn="just">
              <a:lnSpc>
                <a:spcPct val="120000"/>
              </a:lnSpc>
              <a:defRPr sz="1600"/>
            </a:lvl4pPr>
            <a:lvl5pPr algn="just">
              <a:lnSpc>
                <a:spcPct val="120000"/>
              </a:lnSpc>
              <a:defRPr sz="1600"/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11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5407CD5-1F49-4A43-94EF-31CE0EF7B1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0"/>
            <a:ext cx="12192000" cy="685558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75657"/>
            <a:ext cx="5181600" cy="4896000"/>
          </a:xfrm>
        </p:spPr>
        <p:txBody>
          <a:bodyPr>
            <a:normAutofit/>
          </a:bodyPr>
          <a:lstStyle>
            <a:lvl1pPr algn="just">
              <a:lnSpc>
                <a:spcPct val="120000"/>
              </a:lnSpc>
              <a:defRPr sz="2400">
                <a:latin typeface="+mn-ea"/>
                <a:ea typeface="+mn-ea"/>
              </a:defRPr>
            </a:lvl1pPr>
            <a:lvl2pPr algn="just">
              <a:lnSpc>
                <a:spcPct val="120000"/>
              </a:lnSpc>
              <a:defRPr sz="2000">
                <a:latin typeface="+mn-ea"/>
                <a:ea typeface="+mn-ea"/>
              </a:defRPr>
            </a:lvl2pPr>
            <a:lvl3pPr algn="just">
              <a:lnSpc>
                <a:spcPct val="120000"/>
              </a:lnSpc>
              <a:defRPr sz="1800">
                <a:latin typeface="+mn-ea"/>
                <a:ea typeface="+mn-ea"/>
              </a:defRPr>
            </a:lvl3pPr>
            <a:lvl4pPr algn="just">
              <a:lnSpc>
                <a:spcPct val="120000"/>
              </a:lnSpc>
              <a:defRPr sz="1600">
                <a:latin typeface="+mn-ea"/>
                <a:ea typeface="+mn-ea"/>
              </a:defRPr>
            </a:lvl4pPr>
            <a:lvl5pPr algn="just">
              <a:lnSpc>
                <a:spcPct val="120000"/>
              </a:lnSpc>
              <a:defRPr sz="1600">
                <a:latin typeface="+mn-ea"/>
                <a:ea typeface="+mn-ea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75657"/>
            <a:ext cx="5181600" cy="4896000"/>
          </a:xfrm>
        </p:spPr>
        <p:txBody>
          <a:bodyPr>
            <a:normAutofit/>
          </a:bodyPr>
          <a:lstStyle>
            <a:lvl1pPr algn="just">
              <a:lnSpc>
                <a:spcPct val="120000"/>
              </a:lnSpc>
              <a:defRPr sz="2400">
                <a:latin typeface="+mn-ea"/>
                <a:ea typeface="+mn-ea"/>
              </a:defRPr>
            </a:lvl1pPr>
            <a:lvl2pPr algn="just">
              <a:lnSpc>
                <a:spcPct val="120000"/>
              </a:lnSpc>
              <a:defRPr sz="2000">
                <a:latin typeface="+mn-ea"/>
                <a:ea typeface="+mn-ea"/>
              </a:defRPr>
            </a:lvl2pPr>
            <a:lvl3pPr algn="just">
              <a:lnSpc>
                <a:spcPct val="120000"/>
              </a:lnSpc>
              <a:defRPr sz="1800">
                <a:latin typeface="+mn-ea"/>
                <a:ea typeface="+mn-ea"/>
              </a:defRPr>
            </a:lvl3pPr>
            <a:lvl4pPr algn="just">
              <a:lnSpc>
                <a:spcPct val="120000"/>
              </a:lnSpc>
              <a:defRPr sz="1600">
                <a:latin typeface="+mn-ea"/>
                <a:ea typeface="+mn-ea"/>
              </a:defRPr>
            </a:lvl4pPr>
            <a:lvl5pPr algn="just">
              <a:lnSpc>
                <a:spcPct val="120000"/>
              </a:lnSpc>
              <a:defRPr sz="1600">
                <a:latin typeface="+mn-ea"/>
                <a:ea typeface="+mn-ea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90CD5-E9C7-474D-A70E-B3000E1A20A3}" type="datetimeFigureOut">
              <a:rPr lang="zh-CN" altLang="en-US" smtClean="0"/>
              <a:t>2022/10/16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B4DA-81C5-4DA0-A2EE-A1F23E88B12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E2A4C6-970F-A4F3-39C7-36A5B3B79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097" y="265418"/>
            <a:ext cx="9952703" cy="648000"/>
          </a:xfrm>
        </p:spPr>
        <p:txBody>
          <a:bodyPr>
            <a:normAutofit/>
          </a:bodyPr>
          <a:lstStyle>
            <a:lvl1pPr>
              <a:defRPr sz="2800" b="1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231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84FC193-4FFD-418C-AB5F-B1D5187F5E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0"/>
            <a:ext cx="12192000" cy="685558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90CD5-E9C7-474D-A70E-B3000E1A20A3}" type="datetimeFigureOut">
              <a:rPr lang="zh-CN" altLang="en-US" smtClean="0"/>
              <a:t>2022/10/16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B4DA-81C5-4DA0-A2EE-A1F23E88B12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E09D022-84C6-C6AA-56A2-AD9E2B92E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097" y="265418"/>
            <a:ext cx="9952703" cy="648000"/>
          </a:xfrm>
        </p:spPr>
        <p:txBody>
          <a:bodyPr>
            <a:normAutofit/>
          </a:bodyPr>
          <a:lstStyle>
            <a:lvl1pPr>
              <a:defRPr sz="2800" b="1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935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90CD5-E9C7-474D-A70E-B3000E1A20A3}" type="datetimeFigureOut">
              <a:rPr lang="zh-CN" altLang="en-US" smtClean="0"/>
              <a:t>2022/10/16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AB4DA-81C5-4DA0-A2EE-A1F23E88B1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00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4" r:id="rId3"/>
    <p:sldLayoutId id="2147483678" r:id="rId4"/>
    <p:sldLayoutId id="2147483664" r:id="rId5"/>
    <p:sldLayoutId id="214748367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h.ag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4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mailto:hang.xiong@outlook.com" TargetMode="External"/><Relationship Id="rId2" Type="http://schemas.openxmlformats.org/officeDocument/2006/relationships/hyperlink" Target="http://www.zh.a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FE4244F-16CA-3B79-FF1A-46743E488A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智慧农业概论</a:t>
            </a:r>
            <a:endParaRPr lang="en-US" altLang="zh-CN" dirty="0"/>
          </a:p>
          <a:p>
            <a:r>
              <a:rPr lang="en-US" altLang="zh-CN" sz="4000" dirty="0">
                <a:solidFill>
                  <a:srgbClr val="689C2F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Introduction to Smart Agriculture</a:t>
            </a:r>
          </a:p>
        </p:txBody>
      </p:sp>
    </p:spTree>
    <p:extLst>
      <p:ext uri="{BB962C8B-B14F-4D97-AF65-F5344CB8AC3E}">
        <p14:creationId xmlns:p14="http://schemas.microsoft.com/office/powerpoint/2010/main" val="800597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>
            <a:extLst>
              <a:ext uri="{FF2B5EF4-FFF2-40B4-BE49-F238E27FC236}">
                <a16:creationId xmlns:a16="http://schemas.microsoft.com/office/drawing/2014/main" id="{8576E038-EF47-40F8-B55E-815809612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二、智慧畜牧的关键技术</a:t>
            </a:r>
          </a:p>
        </p:txBody>
      </p:sp>
      <p:sp>
        <p:nvSpPr>
          <p:cNvPr id="11" name="内容占位符 10">
            <a:extLst>
              <a:ext uri="{FF2B5EF4-FFF2-40B4-BE49-F238E27FC236}">
                <a16:creationId xmlns:a16="http://schemas.microsoft.com/office/drawing/2014/main" id="{21A370C9-4FFE-4DB6-ADAC-21FA46530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773" y="1177626"/>
            <a:ext cx="10515600" cy="4896000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/>
              <a:t>5G</a:t>
            </a:r>
            <a:r>
              <a:rPr lang="zh-CN" altLang="en-US" dirty="0"/>
              <a:t>：通讯网络</a:t>
            </a:r>
            <a:endParaRPr lang="en-US" altLang="zh-CN" dirty="0"/>
          </a:p>
          <a:p>
            <a:r>
              <a:rPr lang="zh-CN" altLang="zh-CN" dirty="0"/>
              <a:t>移动互联网</a:t>
            </a:r>
            <a:r>
              <a:rPr lang="zh-CN" altLang="en-US" dirty="0"/>
              <a:t>：通讯互动</a:t>
            </a:r>
            <a:endParaRPr lang="en-US" altLang="zh-CN" dirty="0"/>
          </a:p>
          <a:p>
            <a:r>
              <a:rPr lang="zh-CN" altLang="zh-CN" dirty="0"/>
              <a:t>物联网</a:t>
            </a:r>
            <a:r>
              <a:rPr lang="zh-CN" altLang="en-US" dirty="0"/>
              <a:t>：数据采集</a:t>
            </a:r>
            <a:endParaRPr lang="en-US" altLang="zh-CN" dirty="0"/>
          </a:p>
          <a:p>
            <a:r>
              <a:rPr lang="zh-CN" altLang="zh-CN" dirty="0"/>
              <a:t>大数据</a:t>
            </a:r>
            <a:r>
              <a:rPr lang="zh-CN" altLang="en-US" dirty="0"/>
              <a:t>：数据分析和处理</a:t>
            </a:r>
            <a:endParaRPr lang="en-US" altLang="zh-CN" dirty="0"/>
          </a:p>
          <a:p>
            <a:r>
              <a:rPr lang="zh-CN" altLang="zh-CN" dirty="0"/>
              <a:t>云计算</a:t>
            </a:r>
            <a:r>
              <a:rPr lang="zh-CN" altLang="en-US" dirty="0"/>
              <a:t>：算力</a:t>
            </a:r>
            <a:endParaRPr lang="en-US" altLang="zh-CN" dirty="0"/>
          </a:p>
          <a:p>
            <a:r>
              <a:rPr lang="zh-CN" altLang="zh-CN" dirty="0"/>
              <a:t>区块链</a:t>
            </a:r>
            <a:r>
              <a:rPr lang="zh-CN" altLang="en-US" dirty="0"/>
              <a:t>：数据通讯安全，可追溯</a:t>
            </a:r>
            <a:endParaRPr lang="en-US" altLang="zh-CN" dirty="0"/>
          </a:p>
          <a:p>
            <a:r>
              <a:rPr lang="zh-CN" altLang="zh-CN" dirty="0"/>
              <a:t>人工智能</a:t>
            </a:r>
            <a:r>
              <a:rPr lang="zh-CN" altLang="en-US" dirty="0"/>
              <a:t>（深度学习）：算法</a:t>
            </a:r>
            <a:endParaRPr lang="en-US" altLang="zh-CN" dirty="0"/>
          </a:p>
          <a:p>
            <a:r>
              <a:rPr lang="zh-CN" altLang="zh-CN" dirty="0"/>
              <a:t>知识图谱</a:t>
            </a:r>
            <a:r>
              <a:rPr lang="zh-CN" altLang="en-US" dirty="0"/>
              <a:t>：知识问答</a:t>
            </a:r>
            <a:endParaRPr lang="en-US" altLang="zh-CN" dirty="0"/>
          </a:p>
          <a:p>
            <a:r>
              <a:rPr lang="zh-CN" altLang="en-US" dirty="0">
                <a:latin typeface="+mn-ea"/>
              </a:rPr>
              <a:t>人机交互：</a:t>
            </a:r>
            <a:r>
              <a:rPr lang="zh-CN" altLang="zh-CN" dirty="0"/>
              <a:t>语音</a:t>
            </a:r>
            <a:r>
              <a:rPr lang="zh-CN" altLang="en-US" dirty="0"/>
              <a:t>、视频互动</a:t>
            </a:r>
            <a:endParaRPr lang="en-US" altLang="zh-CN" dirty="0"/>
          </a:p>
          <a:p>
            <a:r>
              <a:rPr lang="zh-CN" altLang="en-US" dirty="0">
                <a:latin typeface="+mn-ea"/>
              </a:rPr>
              <a:t>数字孪生：现实和数字世界融合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5809627-B974-4F3C-A48C-E43147440CB8}"/>
              </a:ext>
            </a:extLst>
          </p:cNvPr>
          <p:cNvSpPr/>
          <p:nvPr/>
        </p:nvSpPr>
        <p:spPr>
          <a:xfrm>
            <a:off x="7263352" y="5482108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FZSSK--GBK1-0"/>
              </a:rPr>
              <a:t>图</a:t>
            </a:r>
            <a:r>
              <a:rPr lang="en-US" altLang="zh-CN" dirty="0">
                <a:latin typeface="E-BZ"/>
              </a:rPr>
              <a:t>7-3 </a:t>
            </a:r>
            <a:r>
              <a:rPr lang="zh-CN" altLang="zh-CN" dirty="0"/>
              <a:t>智慧养殖监测系统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654" y="1423850"/>
            <a:ext cx="5818146" cy="392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64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>
            <a:extLst>
              <a:ext uri="{FF2B5EF4-FFF2-40B4-BE49-F238E27FC236}">
                <a16:creationId xmlns:a16="http://schemas.microsoft.com/office/drawing/2014/main" id="{8576E038-EF47-40F8-B55E-815809612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二、智慧畜牧的关键技术</a:t>
            </a:r>
          </a:p>
        </p:txBody>
      </p:sp>
      <p:sp>
        <p:nvSpPr>
          <p:cNvPr id="11" name="内容占位符 10">
            <a:extLst>
              <a:ext uri="{FF2B5EF4-FFF2-40B4-BE49-F238E27FC236}">
                <a16:creationId xmlns:a16="http://schemas.microsoft.com/office/drawing/2014/main" id="{21A370C9-4FFE-4DB6-ADAC-21FA46530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773" y="1177626"/>
            <a:ext cx="10515600" cy="4896000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/>
              <a:t>5G</a:t>
            </a:r>
            <a:r>
              <a:rPr lang="zh-CN" altLang="en-US" dirty="0"/>
              <a:t>：通讯网络</a:t>
            </a:r>
            <a:endParaRPr lang="en-US" altLang="zh-CN" dirty="0"/>
          </a:p>
          <a:p>
            <a:r>
              <a:rPr lang="zh-CN" altLang="zh-CN" dirty="0"/>
              <a:t>移动互联网</a:t>
            </a:r>
            <a:r>
              <a:rPr lang="zh-CN" altLang="en-US" dirty="0"/>
              <a:t>：通讯互动</a:t>
            </a:r>
            <a:endParaRPr lang="en-US" altLang="zh-CN" dirty="0"/>
          </a:p>
          <a:p>
            <a:r>
              <a:rPr lang="zh-CN" altLang="zh-CN" dirty="0"/>
              <a:t>物联网</a:t>
            </a:r>
            <a:r>
              <a:rPr lang="zh-CN" altLang="en-US" dirty="0"/>
              <a:t>：数据采集</a:t>
            </a:r>
            <a:endParaRPr lang="en-US" altLang="zh-CN" dirty="0"/>
          </a:p>
          <a:p>
            <a:r>
              <a:rPr lang="zh-CN" altLang="zh-CN" dirty="0"/>
              <a:t>大数据</a:t>
            </a:r>
            <a:r>
              <a:rPr lang="zh-CN" altLang="en-US" dirty="0"/>
              <a:t>：数据分析和处理</a:t>
            </a:r>
            <a:endParaRPr lang="en-US" altLang="zh-CN" dirty="0"/>
          </a:p>
          <a:p>
            <a:r>
              <a:rPr lang="zh-CN" altLang="zh-CN" dirty="0"/>
              <a:t>云计算</a:t>
            </a:r>
            <a:r>
              <a:rPr lang="zh-CN" altLang="en-US" dirty="0"/>
              <a:t>：算力</a:t>
            </a:r>
            <a:endParaRPr lang="en-US" altLang="zh-CN" dirty="0"/>
          </a:p>
          <a:p>
            <a:r>
              <a:rPr lang="zh-CN" altLang="zh-CN" dirty="0"/>
              <a:t>区块链</a:t>
            </a:r>
            <a:r>
              <a:rPr lang="zh-CN" altLang="en-US" dirty="0"/>
              <a:t>：数据通讯安全，可追溯</a:t>
            </a:r>
            <a:endParaRPr lang="en-US" altLang="zh-CN" dirty="0"/>
          </a:p>
          <a:p>
            <a:r>
              <a:rPr lang="zh-CN" altLang="zh-CN" dirty="0"/>
              <a:t>人工智能</a:t>
            </a:r>
            <a:r>
              <a:rPr lang="zh-CN" altLang="en-US" dirty="0"/>
              <a:t>（深度学习）：算法</a:t>
            </a:r>
            <a:endParaRPr lang="en-US" altLang="zh-CN" dirty="0"/>
          </a:p>
          <a:p>
            <a:r>
              <a:rPr lang="zh-CN" altLang="zh-CN" dirty="0"/>
              <a:t>知识图谱</a:t>
            </a:r>
            <a:r>
              <a:rPr lang="zh-CN" altLang="en-US" dirty="0"/>
              <a:t>：知识问答</a:t>
            </a:r>
            <a:endParaRPr lang="en-US" altLang="zh-CN" dirty="0"/>
          </a:p>
          <a:p>
            <a:r>
              <a:rPr lang="zh-CN" altLang="en-US" dirty="0">
                <a:latin typeface="+mn-ea"/>
              </a:rPr>
              <a:t>人机交互：</a:t>
            </a:r>
            <a:r>
              <a:rPr lang="zh-CN" altLang="zh-CN" dirty="0"/>
              <a:t>语音</a:t>
            </a:r>
            <a:r>
              <a:rPr lang="zh-CN" altLang="en-US" dirty="0"/>
              <a:t>、视频互动</a:t>
            </a:r>
            <a:endParaRPr lang="en-US" altLang="zh-CN" dirty="0"/>
          </a:p>
          <a:p>
            <a:r>
              <a:rPr lang="zh-CN" altLang="en-US" dirty="0">
                <a:latin typeface="+mn-ea"/>
              </a:rPr>
              <a:t>数字孪生：现实和数字世界融合</a:t>
            </a:r>
          </a:p>
        </p:txBody>
      </p:sp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5400474" y="2331108"/>
            <a:ext cx="5887904" cy="233111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84356" y="4993976"/>
            <a:ext cx="3376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+mn-ea"/>
                <a:cs typeface="Times New Roman" panose="02020603050405020304" pitchFamily="18" charset="0"/>
              </a:rPr>
              <a:t>图</a:t>
            </a:r>
            <a:r>
              <a:rPr lang="en-US" altLang="zh-CN" dirty="0">
                <a:latin typeface="+mn-ea"/>
              </a:rPr>
              <a:t>7-4 </a:t>
            </a:r>
            <a:r>
              <a:rPr lang="zh-CN" altLang="en-US" dirty="0">
                <a:latin typeface="+mn-ea"/>
              </a:rPr>
              <a:t>农业</a:t>
            </a:r>
            <a:r>
              <a:rPr lang="zh-CN" altLang="zh-CN" dirty="0">
                <a:latin typeface="+mn-ea"/>
                <a:cs typeface="Times New Roman" panose="02020603050405020304" pitchFamily="18" charset="0"/>
              </a:rPr>
              <a:t>大数据分析流程简图</a:t>
            </a:r>
            <a:endParaRPr lang="zh-CN" altLang="en-US" dirty="0">
              <a:latin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  <p:sp>
        <p:nvSpPr>
          <p:cNvPr id="4" name="矩形 3"/>
          <p:cNvSpPr/>
          <p:nvPr/>
        </p:nvSpPr>
        <p:spPr>
          <a:xfrm>
            <a:off x="6684356" y="1961776"/>
            <a:ext cx="3434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多源、异构、跨平台、跨系统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583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>
            <a:extLst>
              <a:ext uri="{FF2B5EF4-FFF2-40B4-BE49-F238E27FC236}">
                <a16:creationId xmlns:a16="http://schemas.microsoft.com/office/drawing/2014/main" id="{8576E038-EF47-40F8-B55E-815809612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二、智慧畜牧的关键技术</a:t>
            </a:r>
          </a:p>
        </p:txBody>
      </p:sp>
      <p:sp>
        <p:nvSpPr>
          <p:cNvPr id="11" name="内容占位符 10">
            <a:extLst>
              <a:ext uri="{FF2B5EF4-FFF2-40B4-BE49-F238E27FC236}">
                <a16:creationId xmlns:a16="http://schemas.microsoft.com/office/drawing/2014/main" id="{21A370C9-4FFE-4DB6-ADAC-21FA46530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773" y="1177626"/>
            <a:ext cx="10515600" cy="4896000"/>
          </a:xfrm>
        </p:spPr>
        <p:txBody>
          <a:bodyPr>
            <a:normAutofit/>
          </a:bodyPr>
          <a:lstStyle/>
          <a:p>
            <a:r>
              <a:rPr lang="zh-CN" altLang="en-US" b="1" dirty="0"/>
              <a:t>技术的典型应用</a:t>
            </a:r>
            <a:endParaRPr lang="en-US" altLang="zh-CN" b="1" dirty="0"/>
          </a:p>
          <a:p>
            <a:pPr lvl="1"/>
            <a:r>
              <a:rPr lang="zh-CN" altLang="zh-CN" dirty="0"/>
              <a:t>物联网</a:t>
            </a:r>
            <a:r>
              <a:rPr lang="zh-CN" altLang="en-US" dirty="0"/>
              <a:t>，</a:t>
            </a:r>
            <a:r>
              <a:rPr lang="zh-CN" altLang="zh-CN" dirty="0"/>
              <a:t>畜禽个体生长状况、养殖环境</a:t>
            </a:r>
            <a:r>
              <a:rPr lang="zh-CN" altLang="en-US" dirty="0"/>
              <a:t>，数据采集</a:t>
            </a:r>
            <a:endParaRPr lang="en-US" altLang="zh-CN" dirty="0"/>
          </a:p>
          <a:p>
            <a:pPr lvl="1"/>
            <a:r>
              <a:rPr lang="zh-CN" altLang="zh-CN" dirty="0"/>
              <a:t>区块链技术</a:t>
            </a:r>
            <a:r>
              <a:rPr lang="zh-CN" altLang="en-US" dirty="0"/>
              <a:t>，</a:t>
            </a:r>
            <a:r>
              <a:rPr lang="zh-CN" altLang="zh-CN" dirty="0"/>
              <a:t>农产品追溯系统</a:t>
            </a:r>
            <a:r>
              <a:rPr lang="zh-CN" altLang="en-US" dirty="0"/>
              <a:t>，食品安全</a:t>
            </a:r>
            <a:endParaRPr lang="en-US" altLang="zh-CN" dirty="0"/>
          </a:p>
          <a:p>
            <a:pPr lvl="1"/>
            <a:r>
              <a:rPr lang="zh-CN" altLang="zh-CN" dirty="0"/>
              <a:t>神经网络与深度学习</a:t>
            </a:r>
            <a:r>
              <a:rPr lang="zh-CN" altLang="en-US" dirty="0"/>
              <a:t>，</a:t>
            </a:r>
            <a:r>
              <a:rPr lang="zh-CN" altLang="zh-CN" dirty="0"/>
              <a:t>发情识别、怀孕识别、疾病诊断、精子检测、行为检测、个体监测、群体数量识别、声音识别猪的生长和健康状况如情绪、饥饿、发情和咳嗽等</a:t>
            </a:r>
            <a:r>
              <a:rPr lang="zh-CN" altLang="en-US" dirty="0"/>
              <a:t>，智能化判断和决策</a:t>
            </a:r>
            <a:endParaRPr lang="en-US" altLang="zh-CN" dirty="0"/>
          </a:p>
          <a:p>
            <a:pPr lvl="1"/>
            <a:r>
              <a:rPr lang="zh-CN" altLang="en-US" dirty="0"/>
              <a:t>知识图谱，</a:t>
            </a:r>
            <a:r>
              <a:rPr lang="zh-CN" altLang="zh-CN" dirty="0"/>
              <a:t>养殖知识问答、猪病百科全书等、猪病在线诊断等</a:t>
            </a:r>
            <a:r>
              <a:rPr lang="zh-CN" altLang="en-US" dirty="0"/>
              <a:t>，知识地图</a:t>
            </a:r>
            <a:endParaRPr lang="en-US" altLang="zh-CN" dirty="0"/>
          </a:p>
          <a:p>
            <a:pPr lvl="1"/>
            <a:r>
              <a:rPr lang="zh-CN" altLang="en-US" dirty="0">
                <a:latin typeface="+mn-ea"/>
              </a:rPr>
              <a:t>人机交互，</a:t>
            </a:r>
            <a:r>
              <a:rPr lang="zh-CN" altLang="zh-CN" dirty="0"/>
              <a:t>语音智能交互问答</a:t>
            </a:r>
            <a:r>
              <a:rPr lang="zh-CN" altLang="en-US" dirty="0"/>
              <a:t>，</a:t>
            </a:r>
            <a:r>
              <a:rPr lang="zh-CN" altLang="zh-CN" dirty="0"/>
              <a:t>语音控制和录入数据等</a:t>
            </a:r>
            <a:endParaRPr lang="zh-CN" altLang="en-US" dirty="0">
              <a:latin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</p:spTree>
    <p:extLst>
      <p:ext uri="{BB962C8B-B14F-4D97-AF65-F5344CB8AC3E}">
        <p14:creationId xmlns:p14="http://schemas.microsoft.com/office/powerpoint/2010/main" val="2036537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>
            <a:extLst>
              <a:ext uri="{FF2B5EF4-FFF2-40B4-BE49-F238E27FC236}">
                <a16:creationId xmlns:a16="http://schemas.microsoft.com/office/drawing/2014/main" id="{8576E038-EF47-40F8-B55E-815809612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三、</a:t>
            </a:r>
            <a:r>
              <a:rPr lang="zh-CN" altLang="zh-CN" dirty="0"/>
              <a:t>智慧畜牧的应用示例</a:t>
            </a:r>
            <a:r>
              <a:rPr lang="en-US" altLang="zh-CN" dirty="0"/>
              <a:t>-</a:t>
            </a:r>
            <a:r>
              <a:rPr lang="zh-CN" altLang="zh-CN" dirty="0"/>
              <a:t>智慧养殖监测系统</a:t>
            </a:r>
            <a:endParaRPr lang="zh-CN" altLang="en-US" dirty="0"/>
          </a:p>
        </p:txBody>
      </p:sp>
      <p:sp>
        <p:nvSpPr>
          <p:cNvPr id="11" name="内容占位符 10">
            <a:extLst>
              <a:ext uri="{FF2B5EF4-FFF2-40B4-BE49-F238E27FC236}">
                <a16:creationId xmlns:a16="http://schemas.microsoft.com/office/drawing/2014/main" id="{21A370C9-4FFE-4DB6-ADAC-21FA46530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773" y="1177626"/>
            <a:ext cx="10515600" cy="48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zh-CN" b="1" dirty="0"/>
              <a:t>以未来智慧养殖监测系统为例</a:t>
            </a:r>
            <a:r>
              <a:rPr lang="zh-CN" altLang="en-US" b="1" dirty="0"/>
              <a:t>，包括</a:t>
            </a:r>
            <a:r>
              <a:rPr lang="zh-CN" altLang="en-US" dirty="0"/>
              <a:t>：</a:t>
            </a:r>
            <a:endParaRPr lang="en-US" altLang="zh-CN" dirty="0"/>
          </a:p>
          <a:p>
            <a:pPr lvl="1"/>
            <a:r>
              <a:rPr lang="zh-CN" altLang="zh-CN" dirty="0">
                <a:solidFill>
                  <a:srgbClr val="0000FF"/>
                </a:solidFill>
                <a:latin typeface="+mn-ea"/>
              </a:rPr>
              <a:t>畜禽养殖监测系统</a:t>
            </a:r>
            <a:r>
              <a:rPr lang="zh-CN" altLang="en-US" dirty="0">
                <a:latin typeface="+mn-ea"/>
              </a:rPr>
              <a:t>，</a:t>
            </a:r>
            <a:r>
              <a:rPr lang="zh-CN" altLang="zh-CN" dirty="0">
                <a:latin typeface="+mn-ea"/>
              </a:rPr>
              <a:t>环境信息（二氧化碳、氨气、硫化氢、温度、空气湿度、噪音、粉尘、压力、水质等）和畜禽生长行为（如进食、饮水、排泄、疾病、发情等）。</a:t>
            </a:r>
            <a:endParaRPr lang="en-US" altLang="zh-CN" dirty="0">
              <a:latin typeface="+mn-ea"/>
            </a:endParaRPr>
          </a:p>
          <a:p>
            <a:pPr lvl="1"/>
            <a:r>
              <a:rPr lang="zh-CN" altLang="zh-CN" dirty="0">
                <a:solidFill>
                  <a:srgbClr val="0000FF"/>
                </a:solidFill>
                <a:latin typeface="+mn-ea"/>
              </a:rPr>
              <a:t>畜禽养殖视频监控系统</a:t>
            </a:r>
            <a:r>
              <a:rPr lang="zh-CN" altLang="en-US" dirty="0">
                <a:latin typeface="+mn-ea"/>
              </a:rPr>
              <a:t>，</a:t>
            </a:r>
            <a:r>
              <a:rPr lang="zh-CN" altLang="zh-CN" dirty="0">
                <a:latin typeface="+mn-ea"/>
              </a:rPr>
              <a:t>畜禽的在线实时身份识别和状态感知</a:t>
            </a:r>
            <a:endParaRPr lang="en-US" altLang="zh-CN" dirty="0">
              <a:latin typeface="+mn-ea"/>
            </a:endParaRPr>
          </a:p>
          <a:p>
            <a:pPr lvl="1"/>
            <a:r>
              <a:rPr lang="zh-CN" altLang="zh-CN" dirty="0">
                <a:solidFill>
                  <a:srgbClr val="0000FF"/>
                </a:solidFill>
                <a:latin typeface="+mn-ea"/>
              </a:rPr>
              <a:t>畜禽养殖智能控制系统</a:t>
            </a:r>
            <a:r>
              <a:rPr lang="zh-CN" altLang="en-US" dirty="0">
                <a:latin typeface="+mn-ea"/>
              </a:rPr>
              <a:t>，</a:t>
            </a:r>
            <a:r>
              <a:rPr lang="zh-CN" altLang="zh-CN" dirty="0">
                <a:latin typeface="+mn-ea"/>
              </a:rPr>
              <a:t>舍内光照、温度、湿度、舍内压力、通风、电、水和饲料添加等功能的智能化控制</a:t>
            </a:r>
            <a:r>
              <a:rPr lang="zh-CN" altLang="en-US" dirty="0">
                <a:latin typeface="+mn-ea"/>
              </a:rPr>
              <a:t>，</a:t>
            </a:r>
            <a:r>
              <a:rPr lang="zh-CN" altLang="zh-CN" dirty="0">
                <a:latin typeface="+mn-ea"/>
              </a:rPr>
              <a:t>实现精准化实时管理</a:t>
            </a:r>
            <a:endParaRPr lang="en-US" altLang="zh-CN" dirty="0">
              <a:latin typeface="+mn-ea"/>
            </a:endParaRPr>
          </a:p>
          <a:p>
            <a:pPr lvl="1"/>
            <a:r>
              <a:rPr lang="zh-CN" altLang="zh-CN" dirty="0">
                <a:solidFill>
                  <a:srgbClr val="0000FF"/>
                </a:solidFill>
                <a:latin typeface="+mn-ea"/>
              </a:rPr>
              <a:t>数据库系统</a:t>
            </a:r>
            <a:r>
              <a:rPr lang="zh-CN" altLang="en-US" dirty="0">
                <a:latin typeface="+mn-ea"/>
              </a:rPr>
              <a:t>，</a:t>
            </a:r>
            <a:r>
              <a:rPr lang="zh-CN" altLang="zh-CN" dirty="0">
                <a:latin typeface="+mn-ea"/>
              </a:rPr>
              <a:t>实时在线监控指标</a:t>
            </a:r>
            <a:endParaRPr lang="zh-CN" altLang="en-US" dirty="0">
              <a:latin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</p:spTree>
    <p:extLst>
      <p:ext uri="{BB962C8B-B14F-4D97-AF65-F5344CB8AC3E}">
        <p14:creationId xmlns:p14="http://schemas.microsoft.com/office/powerpoint/2010/main" val="3709837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10">
            <a:extLst>
              <a:ext uri="{FF2B5EF4-FFF2-40B4-BE49-F238E27FC236}">
                <a16:creationId xmlns:a16="http://schemas.microsoft.com/office/drawing/2014/main" id="{21A370C9-4FFE-4DB6-ADAC-21FA465309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zh-CN" b="1" dirty="0"/>
              <a:t>以未来智慧养殖监测系统为例</a:t>
            </a:r>
            <a:r>
              <a:rPr lang="zh-CN" altLang="en-US" b="1" dirty="0"/>
              <a:t>，包括：</a:t>
            </a:r>
            <a:endParaRPr lang="en-US" altLang="zh-CN" b="1" dirty="0"/>
          </a:p>
          <a:p>
            <a:pPr lvl="1"/>
            <a:r>
              <a:rPr lang="zh-CN" altLang="zh-CN" sz="2400" dirty="0">
                <a:solidFill>
                  <a:srgbClr val="0000FF"/>
                </a:solidFill>
              </a:rPr>
              <a:t>智能电子耳标</a:t>
            </a:r>
            <a:r>
              <a:rPr lang="zh-CN" altLang="en-US" sz="2400" dirty="0"/>
              <a:t>，</a:t>
            </a:r>
            <a:r>
              <a:rPr lang="zh-CN" altLang="zh-CN" sz="2400" dirty="0"/>
              <a:t>身份</a:t>
            </a:r>
            <a:r>
              <a:rPr lang="zh-CN" altLang="en-US" sz="2400" dirty="0"/>
              <a:t>识别</a:t>
            </a:r>
            <a:endParaRPr lang="en-US" altLang="zh-CN" sz="2400" dirty="0"/>
          </a:p>
          <a:p>
            <a:pPr lvl="1"/>
            <a:r>
              <a:rPr lang="zh-CN" altLang="zh-CN" sz="2400" dirty="0">
                <a:solidFill>
                  <a:srgbClr val="0000FF"/>
                </a:solidFill>
              </a:rPr>
              <a:t>终端远程管理系统</a:t>
            </a:r>
            <a:r>
              <a:rPr lang="zh-CN" altLang="en-US" sz="2400" dirty="0"/>
              <a:t>，</a:t>
            </a:r>
            <a:r>
              <a:rPr lang="zh-CN" altLang="zh-CN" sz="2400" dirty="0"/>
              <a:t>手机等终端设备控制生产管理</a:t>
            </a:r>
            <a:endParaRPr lang="en-US" altLang="zh-CN" sz="2400" dirty="0"/>
          </a:p>
          <a:p>
            <a:pPr lvl="1"/>
            <a:r>
              <a:rPr lang="zh-CN" altLang="zh-CN" sz="2400" dirty="0">
                <a:solidFill>
                  <a:srgbClr val="0000FF"/>
                </a:solidFill>
              </a:rPr>
              <a:t>信息管理平台</a:t>
            </a:r>
            <a:r>
              <a:rPr lang="zh-CN" altLang="en-US" sz="2400" dirty="0"/>
              <a:t>，统一信息平台</a:t>
            </a:r>
            <a:endParaRPr lang="en-US" altLang="zh-CN" sz="2400" dirty="0"/>
          </a:p>
        </p:txBody>
      </p:sp>
      <p:sp>
        <p:nvSpPr>
          <p:cNvPr id="10" name="标题 9">
            <a:extLst>
              <a:ext uri="{FF2B5EF4-FFF2-40B4-BE49-F238E27FC236}">
                <a16:creationId xmlns:a16="http://schemas.microsoft.com/office/drawing/2014/main" id="{8576E038-EF47-40F8-B55E-815809612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三、</a:t>
            </a:r>
            <a:r>
              <a:rPr lang="zh-CN" altLang="zh-CN" dirty="0"/>
              <a:t>智慧畜牧的应用示例</a:t>
            </a:r>
            <a:r>
              <a:rPr lang="en-US" altLang="zh-CN" dirty="0"/>
              <a:t>-</a:t>
            </a:r>
            <a:r>
              <a:rPr lang="zh-CN" altLang="zh-CN" dirty="0"/>
              <a:t>智慧养殖监测系统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6098348" y="1848119"/>
            <a:ext cx="5274310" cy="290449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591366" y="4908498"/>
            <a:ext cx="2683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+mn-ea"/>
                <a:cs typeface="Times New Roman" panose="02020603050405020304" pitchFamily="18" charset="0"/>
              </a:rPr>
              <a:t>图</a:t>
            </a:r>
            <a:r>
              <a:rPr lang="en-US" altLang="zh-CN" dirty="0">
                <a:latin typeface="+mn-ea"/>
              </a:rPr>
              <a:t>7-5 </a:t>
            </a:r>
            <a:r>
              <a:rPr lang="zh-CN" altLang="zh-CN" dirty="0">
                <a:latin typeface="+mn-ea"/>
                <a:cs typeface="Times New Roman" panose="02020603050405020304" pitchFamily="18" charset="0"/>
              </a:rPr>
              <a:t>智慧养殖监测系统</a:t>
            </a:r>
            <a:endParaRPr lang="zh-CN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63190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562ED4BB-9AEF-434F-B7C7-2B5DF8098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第二节 基于计算视觉的</a:t>
            </a:r>
            <a:br>
              <a:rPr lang="en-US" altLang="zh-CN" dirty="0"/>
            </a:br>
            <a:r>
              <a:rPr lang="zh-CN" altLang="en-US" dirty="0"/>
              <a:t>动物个体识别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</p:spTree>
    <p:extLst>
      <p:ext uri="{BB962C8B-B14F-4D97-AF65-F5344CB8AC3E}">
        <p14:creationId xmlns:p14="http://schemas.microsoft.com/office/powerpoint/2010/main" val="3699503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C29DE0E-4D39-42D1-93AC-6CD5E4B1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一、</a:t>
            </a:r>
            <a:r>
              <a:rPr lang="zh-CN" altLang="zh-CN" dirty="0"/>
              <a:t>猪脸识别</a:t>
            </a:r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65B147C-897D-47AC-8A8B-4A8B575DE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b="1" dirty="0">
                <a:latin typeface="+mn-ea"/>
              </a:rPr>
              <a:t>（一）</a:t>
            </a:r>
            <a:r>
              <a:rPr lang="zh-CN" altLang="zh-CN" b="1" dirty="0">
                <a:latin typeface="+mn-ea"/>
              </a:rPr>
              <a:t>猪脸识别</a:t>
            </a:r>
            <a:endParaRPr lang="en-US" altLang="zh-CN" b="1" dirty="0">
              <a:latin typeface="+mn-ea"/>
            </a:endParaRPr>
          </a:p>
          <a:p>
            <a:pPr lvl="1"/>
            <a:r>
              <a:rPr lang="zh-CN" altLang="en-US" dirty="0">
                <a:solidFill>
                  <a:srgbClr val="0000FF"/>
                </a:solidFill>
                <a:latin typeface="+mn-ea"/>
              </a:rPr>
              <a:t>定义</a:t>
            </a:r>
            <a:r>
              <a:rPr lang="zh-CN" altLang="en-US" dirty="0">
                <a:latin typeface="+mn-ea"/>
              </a:rPr>
              <a:t>：</a:t>
            </a:r>
            <a:r>
              <a:rPr lang="zh-CN" altLang="zh-CN" dirty="0">
                <a:latin typeface="+mn-ea"/>
              </a:rPr>
              <a:t>猪</a:t>
            </a:r>
            <a:r>
              <a:rPr lang="zh-CN" altLang="en-US" dirty="0">
                <a:latin typeface="+mn-ea"/>
              </a:rPr>
              <a:t>只</a:t>
            </a:r>
            <a:r>
              <a:rPr lang="zh-CN" altLang="zh-CN" dirty="0">
                <a:latin typeface="+mn-ea"/>
              </a:rPr>
              <a:t>个体识别是指通过猪只体型、外貌、纹理、面部特征等细节的识别</a:t>
            </a:r>
            <a:r>
              <a:rPr lang="zh-CN" altLang="en-US" dirty="0">
                <a:latin typeface="+mn-ea"/>
              </a:rPr>
              <a:t>，</a:t>
            </a:r>
            <a:r>
              <a:rPr lang="zh-CN" altLang="zh-CN" dirty="0">
                <a:latin typeface="+mn-ea"/>
              </a:rPr>
              <a:t>精准</a:t>
            </a:r>
            <a:r>
              <a:rPr lang="zh-CN" altLang="en-US" dirty="0">
                <a:latin typeface="+mn-ea"/>
              </a:rPr>
              <a:t>识别</a:t>
            </a:r>
            <a:r>
              <a:rPr lang="zh-CN" altLang="zh-CN" dirty="0">
                <a:latin typeface="+mn-ea"/>
              </a:rPr>
              <a:t>定位每一头猪</a:t>
            </a:r>
            <a:r>
              <a:rPr lang="zh-CN" altLang="en-US" dirty="0">
                <a:latin typeface="+mn-ea"/>
              </a:rPr>
              <a:t>。</a:t>
            </a:r>
            <a:endParaRPr lang="en-US" altLang="zh-CN" dirty="0">
              <a:latin typeface="+mn-ea"/>
            </a:endParaRPr>
          </a:p>
          <a:p>
            <a:pPr lvl="1"/>
            <a:r>
              <a:rPr lang="zh-CN" altLang="en-US" dirty="0">
                <a:solidFill>
                  <a:srgbClr val="0000FF"/>
                </a:solidFill>
                <a:latin typeface="+mn-ea"/>
              </a:rPr>
              <a:t>作用</a:t>
            </a:r>
            <a:r>
              <a:rPr lang="zh-CN" altLang="en-US" dirty="0">
                <a:latin typeface="+mn-ea"/>
              </a:rPr>
              <a:t>：</a:t>
            </a:r>
            <a:r>
              <a:rPr lang="zh-CN" altLang="zh-CN" dirty="0">
                <a:latin typeface="+mn-ea"/>
              </a:rPr>
              <a:t>协助猪场实现自动化管理</a:t>
            </a:r>
            <a:r>
              <a:rPr lang="zh-CN" altLang="en-US" dirty="0">
                <a:latin typeface="+mn-ea"/>
              </a:rPr>
              <a:t>，</a:t>
            </a:r>
            <a:r>
              <a:rPr lang="zh-CN" altLang="zh-CN" dirty="0">
                <a:latin typeface="+mn-ea"/>
              </a:rPr>
              <a:t>记录猪个体的成长资料</a:t>
            </a:r>
            <a:r>
              <a:rPr lang="zh-CN" altLang="en-US" dirty="0">
                <a:latin typeface="+mn-ea"/>
              </a:rPr>
              <a:t>；</a:t>
            </a:r>
            <a:r>
              <a:rPr lang="zh-CN" altLang="en-US" dirty="0">
                <a:latin typeface="+mn-ea"/>
                <a:cs typeface="Times New Roman" panose="02020603050405020304" pitchFamily="18" charset="0"/>
              </a:rPr>
              <a:t>保险理赔；产品溯源</a:t>
            </a:r>
            <a:endParaRPr lang="en-US" altLang="zh-CN" dirty="0">
              <a:latin typeface="+mn-ea"/>
            </a:endParaRPr>
          </a:p>
          <a:p>
            <a:pPr lvl="1"/>
            <a:r>
              <a:rPr lang="zh-CN" altLang="en-US" dirty="0">
                <a:solidFill>
                  <a:srgbClr val="0000FF"/>
                </a:solidFill>
                <a:latin typeface="+mn-ea"/>
              </a:rPr>
              <a:t>分类</a:t>
            </a:r>
            <a:r>
              <a:rPr lang="zh-CN" altLang="en-US" dirty="0">
                <a:latin typeface="+mn-ea"/>
              </a:rPr>
              <a:t>：</a:t>
            </a:r>
            <a:endParaRPr lang="en-US" altLang="zh-CN" dirty="0">
              <a:latin typeface="+mn-ea"/>
            </a:endParaRPr>
          </a:p>
          <a:p>
            <a:pPr marL="914400" lvl="2" indent="0">
              <a:buNone/>
            </a:pPr>
            <a:r>
              <a:rPr lang="zh-CN" altLang="zh-CN" dirty="0">
                <a:latin typeface="+mn-ea"/>
              </a:rPr>
              <a:t>一是</a:t>
            </a:r>
            <a:r>
              <a:rPr lang="zh-CN" altLang="zh-CN" dirty="0">
                <a:solidFill>
                  <a:srgbClr val="0000FF"/>
                </a:solidFill>
                <a:latin typeface="+mn-ea"/>
              </a:rPr>
              <a:t>数量识别</a:t>
            </a:r>
            <a:r>
              <a:rPr lang="zh-CN" altLang="en-US" dirty="0">
                <a:latin typeface="+mn-ea"/>
              </a:rPr>
              <a:t>，</a:t>
            </a:r>
            <a:r>
              <a:rPr lang="zh-CN" altLang="zh-CN" dirty="0">
                <a:latin typeface="+mn-ea"/>
              </a:rPr>
              <a:t>识别出视场内猪只的数量</a:t>
            </a:r>
            <a:endParaRPr lang="en-US" altLang="zh-CN" dirty="0">
              <a:latin typeface="+mn-ea"/>
            </a:endParaRPr>
          </a:p>
          <a:p>
            <a:pPr marL="914400" lvl="2" indent="0">
              <a:buNone/>
            </a:pPr>
            <a:r>
              <a:rPr lang="zh-CN" altLang="en-US" dirty="0">
                <a:latin typeface="+mn-ea"/>
              </a:rPr>
              <a:t>二</a:t>
            </a:r>
            <a:r>
              <a:rPr lang="zh-CN" altLang="zh-CN" dirty="0">
                <a:latin typeface="+mn-ea"/>
              </a:rPr>
              <a:t>是</a:t>
            </a:r>
            <a:r>
              <a:rPr lang="zh-CN" altLang="zh-CN" dirty="0">
                <a:solidFill>
                  <a:srgbClr val="0000FF"/>
                </a:solidFill>
                <a:latin typeface="+mn-ea"/>
              </a:rPr>
              <a:t>猪只个体识别</a:t>
            </a:r>
            <a:r>
              <a:rPr lang="zh-CN" altLang="en-US" dirty="0">
                <a:latin typeface="+mn-ea"/>
              </a:rPr>
              <a:t>，</a:t>
            </a:r>
            <a:r>
              <a:rPr lang="zh-CN" altLang="zh-CN" dirty="0">
                <a:latin typeface="+mn-ea"/>
              </a:rPr>
              <a:t>对猪只个体身份进行核验</a:t>
            </a:r>
            <a:endParaRPr lang="zh-CN" altLang="en-US" b="1" dirty="0">
              <a:latin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</p:spTree>
    <p:extLst>
      <p:ext uri="{BB962C8B-B14F-4D97-AF65-F5344CB8AC3E}">
        <p14:creationId xmlns:p14="http://schemas.microsoft.com/office/powerpoint/2010/main" val="159190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43931" y="1283134"/>
            <a:ext cx="5099576" cy="4300295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b="1" dirty="0"/>
              <a:t>常用猪只个体识别技术</a:t>
            </a:r>
            <a:endParaRPr lang="en-US" altLang="zh-CN" b="1" dirty="0"/>
          </a:p>
          <a:p>
            <a:pPr lvl="1"/>
            <a:r>
              <a:rPr lang="zh-CN" altLang="en-US" sz="2600" dirty="0"/>
              <a:t>接触式识别</a:t>
            </a:r>
            <a:r>
              <a:rPr lang="en-US" altLang="zh-CN" sz="2600" dirty="0"/>
              <a:t>: </a:t>
            </a:r>
            <a:r>
              <a:rPr lang="zh-CN" altLang="en-US" sz="2600" dirty="0"/>
              <a:t>编号标记</a:t>
            </a:r>
            <a:endParaRPr lang="en-US" altLang="zh-CN" sz="2600" dirty="0"/>
          </a:p>
          <a:p>
            <a:pPr lvl="1"/>
            <a:r>
              <a:rPr lang="zh-CN" altLang="en-US" sz="2600" dirty="0"/>
              <a:t>非接触式识别</a:t>
            </a:r>
            <a:r>
              <a:rPr lang="zh-CN" altLang="en-US" dirty="0"/>
              <a:t>：</a:t>
            </a:r>
            <a:endParaRPr lang="en-US" altLang="zh-CN" dirty="0"/>
          </a:p>
          <a:p>
            <a:pPr lvl="2"/>
            <a:r>
              <a:rPr lang="zh-CN" altLang="en-US" sz="2600" dirty="0"/>
              <a:t>智能设备，</a:t>
            </a:r>
            <a:r>
              <a:rPr lang="en-US" altLang="zh-CN" sz="2600" dirty="0"/>
              <a:t>RFID</a:t>
            </a:r>
            <a:r>
              <a:rPr lang="zh-CN" altLang="en-US" sz="2600" dirty="0"/>
              <a:t>耳标技术</a:t>
            </a:r>
            <a:endParaRPr lang="en-US" altLang="zh-CN" sz="2600" dirty="0"/>
          </a:p>
          <a:p>
            <a:pPr lvl="2"/>
            <a:r>
              <a:rPr lang="zh-CN" altLang="en-US" sz="2600" dirty="0"/>
              <a:t>生物特征，如</a:t>
            </a:r>
            <a:r>
              <a:rPr lang="en-US" altLang="zh-CN" sz="2600" dirty="0"/>
              <a:t>DNA</a:t>
            </a:r>
            <a:r>
              <a:rPr lang="zh-CN" altLang="en-US" sz="2600" dirty="0"/>
              <a:t>、虹膜等</a:t>
            </a:r>
            <a:endParaRPr lang="en-US" altLang="zh-CN" sz="2600" dirty="0"/>
          </a:p>
          <a:p>
            <a:pPr lvl="2" algn="l"/>
            <a:r>
              <a:rPr lang="zh-CN" altLang="en-US" sz="2600" dirty="0"/>
              <a:t>计算机视觉，机器学习，</a:t>
            </a:r>
            <a:r>
              <a:rPr lang="en-US" altLang="zh-CN" sz="2600" dirty="0"/>
              <a:t> </a:t>
            </a:r>
            <a:r>
              <a:rPr lang="zh-CN" altLang="en-US" sz="2600" dirty="0"/>
              <a:t>深度学习，</a:t>
            </a:r>
            <a:r>
              <a:rPr lang="en-US" altLang="zh-CN" sz="2600" dirty="0"/>
              <a:t> </a:t>
            </a:r>
            <a:r>
              <a:rPr lang="en-US" altLang="zh-CN" sz="2600" dirty="0" err="1"/>
              <a:t>DenseNet</a:t>
            </a:r>
            <a:r>
              <a:rPr lang="zh-CN" altLang="en-US" sz="2600" dirty="0"/>
              <a:t>，</a:t>
            </a:r>
            <a:r>
              <a:rPr lang="en-US" altLang="zh-CN" sz="2600" dirty="0"/>
              <a:t> </a:t>
            </a:r>
            <a:r>
              <a:rPr lang="en-US" altLang="zh-CN" sz="2600" dirty="0" err="1"/>
              <a:t>MobileNet</a:t>
            </a:r>
            <a:r>
              <a:rPr lang="zh-CN" altLang="en-US" sz="2600" dirty="0"/>
              <a:t>，</a:t>
            </a:r>
            <a:r>
              <a:rPr lang="en-US" altLang="zh-CN" sz="2600" dirty="0"/>
              <a:t> </a:t>
            </a:r>
            <a:r>
              <a:rPr lang="en-US" altLang="zh-CN" sz="2600" dirty="0" err="1"/>
              <a:t>SeNet</a:t>
            </a:r>
            <a:r>
              <a:rPr lang="zh-CN" altLang="en-US" sz="2600" dirty="0"/>
              <a:t>，</a:t>
            </a:r>
            <a:r>
              <a:rPr lang="en-US" altLang="zh-CN" sz="2600" dirty="0"/>
              <a:t> </a:t>
            </a:r>
            <a:r>
              <a:rPr lang="en-US" altLang="zh-CN" sz="2600" dirty="0" err="1"/>
              <a:t>Xception</a:t>
            </a:r>
            <a:r>
              <a:rPr lang="zh-CN" altLang="en-US" sz="2600" dirty="0"/>
              <a:t>，</a:t>
            </a:r>
            <a:r>
              <a:rPr lang="en-US" altLang="zh-CN" sz="2600" dirty="0"/>
              <a:t> </a:t>
            </a:r>
            <a:r>
              <a:rPr lang="en-US" altLang="zh-CN" sz="2600" dirty="0" err="1"/>
              <a:t>ResNet</a:t>
            </a:r>
            <a:r>
              <a:rPr lang="zh-CN" altLang="en-US" sz="2600" dirty="0"/>
              <a:t>和</a:t>
            </a:r>
            <a:r>
              <a:rPr lang="en-US" altLang="zh-CN" sz="2600" dirty="0" err="1"/>
              <a:t>GoogLeNet</a:t>
            </a:r>
            <a:r>
              <a:rPr lang="zh-CN" altLang="en-US" sz="2600" dirty="0"/>
              <a:t>等</a:t>
            </a:r>
          </a:p>
        </p:txBody>
      </p:sp>
      <p:sp>
        <p:nvSpPr>
          <p:cNvPr id="4" name="矩形 3"/>
          <p:cNvSpPr/>
          <p:nvPr/>
        </p:nvSpPr>
        <p:spPr>
          <a:xfrm>
            <a:off x="6530323" y="2873800"/>
            <a:ext cx="4070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7-6  </a:t>
            </a:r>
            <a:r>
              <a:rPr lang="zh-CN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猪个体身份识别模型的实现方法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5956303" y="981729"/>
            <a:ext cx="5274945" cy="1852295"/>
          </a:xfrm>
          <a:prstGeom prst="rect">
            <a:avLst/>
          </a:prstGeom>
        </p:spPr>
      </p:pic>
      <p:sp>
        <p:nvSpPr>
          <p:cNvPr id="10" name="标题 3">
            <a:extLst>
              <a:ext uri="{FF2B5EF4-FFF2-40B4-BE49-F238E27FC236}">
                <a16:creationId xmlns:a16="http://schemas.microsoft.com/office/drawing/2014/main" id="{8C29DE0E-4D39-42D1-93AC-6CD5E4B13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097" y="265418"/>
            <a:ext cx="9952703" cy="648000"/>
          </a:xfrm>
        </p:spPr>
        <p:txBody>
          <a:bodyPr>
            <a:normAutofit/>
          </a:bodyPr>
          <a:lstStyle/>
          <a:p>
            <a:r>
              <a:rPr lang="zh-CN" altLang="en-US" dirty="0"/>
              <a:t>一、</a:t>
            </a:r>
            <a:r>
              <a:rPr lang="zh-CN" altLang="zh-CN" dirty="0"/>
              <a:t>猪脸识别</a:t>
            </a:r>
            <a:endParaRPr lang="zh-CN" altLang="en-US" dirty="0"/>
          </a:p>
        </p:txBody>
      </p:sp>
      <p:pic>
        <p:nvPicPr>
          <p:cNvPr id="11" name="图片 10"/>
          <p:cNvPicPr/>
          <p:nvPr/>
        </p:nvPicPr>
        <p:blipFill>
          <a:blip r:embed="rId4"/>
          <a:stretch>
            <a:fillRect/>
          </a:stretch>
        </p:blipFill>
        <p:spPr>
          <a:xfrm>
            <a:off x="5871788" y="3216461"/>
            <a:ext cx="5356788" cy="237551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847266" y="5461948"/>
            <a:ext cx="3417602" cy="4552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7970">
              <a:lnSpc>
                <a:spcPct val="150000"/>
              </a:lnSpc>
              <a:spcAft>
                <a:spcPts val="0"/>
              </a:spcAft>
            </a:pPr>
            <a:r>
              <a:rPr lang="zh-CN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7-7 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深度卷积神经网络模型</a:t>
            </a:r>
            <a:endParaRPr lang="zh-CN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52150" y="5839274"/>
            <a:ext cx="517642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图注：图中</a:t>
            </a:r>
            <a:r>
              <a:rPr lang="en-US" altLang="zh-CN" sz="1100" dirty="0">
                <a:latin typeface="Times New Roman" panose="02020603050405020304" pitchFamily="18" charset="0"/>
              </a:rPr>
              <a:t>299</a:t>
            </a:r>
            <a:r>
              <a:rPr lang="zh-CN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zh-CN" sz="1100" dirty="0">
                <a:latin typeface="Times New Roman" panose="02020603050405020304" pitchFamily="18" charset="0"/>
              </a:rPr>
              <a:t>299</a:t>
            </a:r>
            <a:r>
              <a:rPr lang="zh-CN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zh-CN" sz="1100" dirty="0">
                <a:latin typeface="Times New Roman" panose="02020603050405020304" pitchFamily="18" charset="0"/>
              </a:rPr>
              <a:t>3</a:t>
            </a:r>
            <a:r>
              <a:rPr lang="zh-CN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代表图片的尺寸大小</a:t>
            </a:r>
            <a:r>
              <a:rPr lang="zh-CN" alt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100" dirty="0">
                <a:latin typeface="Times New Roman" panose="02020603050405020304" pitchFamily="18" charset="0"/>
              </a:rPr>
              <a:t>3</a:t>
            </a:r>
            <a:r>
              <a:rPr lang="zh-CN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zh-CN" sz="1100" dirty="0">
                <a:latin typeface="Times New Roman" panose="02020603050405020304" pitchFamily="18" charset="0"/>
              </a:rPr>
              <a:t>3</a:t>
            </a:r>
            <a:r>
              <a:rPr lang="zh-CN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卷积</a:t>
            </a:r>
            <a:r>
              <a:rPr lang="en-US" altLang="zh-CN" sz="1100" dirty="0">
                <a:latin typeface="Times New Roman" panose="02020603050405020304" pitchFamily="18" charset="0"/>
              </a:rPr>
              <a:t>*3</a:t>
            </a:r>
            <a:r>
              <a:rPr lang="zh-CN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代表</a:t>
            </a:r>
            <a:r>
              <a:rPr lang="en-US" altLang="zh-CN" sz="1100" dirty="0">
                <a:latin typeface="Times New Roman" panose="02020603050405020304" pitchFamily="18" charset="0"/>
              </a:rPr>
              <a:t>3</a:t>
            </a:r>
            <a:r>
              <a:rPr lang="zh-CN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r>
              <a:rPr lang="en-US" altLang="zh-CN" sz="1100" dirty="0">
                <a:latin typeface="Times New Roman" panose="02020603050405020304" pitchFamily="18" charset="0"/>
              </a:rPr>
              <a:t>3</a:t>
            </a:r>
            <a:r>
              <a:rPr lang="zh-CN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zh-CN" sz="1100" dirty="0">
                <a:latin typeface="Times New Roman" panose="02020603050405020304" pitchFamily="18" charset="0"/>
              </a:rPr>
              <a:t>3</a:t>
            </a:r>
            <a:r>
              <a:rPr lang="zh-CN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小卷积核</a:t>
            </a:r>
            <a:r>
              <a:rPr lang="zh-CN" alt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100" dirty="0">
                <a:latin typeface="Times New Roman" panose="02020603050405020304" pitchFamily="18" charset="0"/>
              </a:rPr>
              <a:t>S1</a:t>
            </a:r>
            <a:r>
              <a:rPr lang="zh-CN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代表两路卷积层特征提取模块</a:t>
            </a:r>
            <a:endParaRPr lang="zh-CN" altLang="en-US" sz="11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</p:spTree>
    <p:extLst>
      <p:ext uri="{BB962C8B-B14F-4D97-AF65-F5344CB8AC3E}">
        <p14:creationId xmlns:p14="http://schemas.microsoft.com/office/powerpoint/2010/main" val="2705682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177626"/>
            <a:ext cx="5099576" cy="4896000"/>
          </a:xfrm>
        </p:spPr>
        <p:txBody>
          <a:bodyPr>
            <a:normAutofit lnSpcReduction="10000"/>
          </a:bodyPr>
          <a:lstStyle/>
          <a:p>
            <a:r>
              <a:rPr lang="zh-CN" altLang="zh-CN" b="1" dirty="0"/>
              <a:t>猪脸</a:t>
            </a:r>
            <a:r>
              <a:rPr lang="zh-CN" altLang="en-US" b="1" dirty="0"/>
              <a:t>识别步骤：</a:t>
            </a:r>
            <a:endParaRPr lang="en-US" altLang="zh-CN" b="1" dirty="0"/>
          </a:p>
          <a:p>
            <a:pPr lvl="1"/>
            <a:r>
              <a:rPr lang="en-US" altLang="zh-CN" dirty="0"/>
              <a:t>1.</a:t>
            </a:r>
            <a:r>
              <a:rPr lang="zh-CN" altLang="zh-CN" dirty="0"/>
              <a:t>猪脸</a:t>
            </a:r>
            <a:r>
              <a:rPr lang="zh-CN" altLang="en-US" dirty="0"/>
              <a:t>视频数据采集</a:t>
            </a:r>
            <a:endParaRPr lang="en-US" altLang="zh-CN" dirty="0"/>
          </a:p>
          <a:p>
            <a:pPr lvl="1"/>
            <a:r>
              <a:rPr lang="en-US" altLang="zh-CN" dirty="0"/>
              <a:t>2.</a:t>
            </a:r>
            <a:r>
              <a:rPr lang="zh-CN" altLang="zh-CN" dirty="0"/>
              <a:t>猪脸图像</a:t>
            </a:r>
            <a:r>
              <a:rPr lang="zh-CN" altLang="en-US" dirty="0"/>
              <a:t>分割截取</a:t>
            </a:r>
            <a:endParaRPr lang="en-US" altLang="zh-CN" dirty="0"/>
          </a:p>
          <a:p>
            <a:pPr lvl="1"/>
            <a:r>
              <a:rPr lang="en-US" altLang="zh-CN" dirty="0"/>
              <a:t>3.</a:t>
            </a:r>
            <a:r>
              <a:rPr lang="zh-CN" altLang="zh-CN" dirty="0"/>
              <a:t>猪脸图像标注</a:t>
            </a:r>
            <a:endParaRPr lang="zh-CN" altLang="en-US" dirty="0"/>
          </a:p>
          <a:p>
            <a:pPr lvl="1"/>
            <a:r>
              <a:rPr lang="en-US" altLang="zh-CN" dirty="0"/>
              <a:t>4.</a:t>
            </a:r>
            <a:r>
              <a:rPr lang="zh-CN" altLang="zh-CN" dirty="0"/>
              <a:t>猪脸图像</a:t>
            </a:r>
            <a:r>
              <a:rPr lang="zh-CN" altLang="en-US" dirty="0"/>
              <a:t>预处理，筛选，</a:t>
            </a:r>
            <a:endParaRPr lang="en-US" altLang="zh-CN" dirty="0"/>
          </a:p>
          <a:p>
            <a:pPr marL="457200" lvl="1" indent="0">
              <a:buNone/>
            </a:pPr>
            <a:r>
              <a:rPr lang="zh-CN" altLang="en-US" dirty="0"/>
              <a:t>  增强含提高亮度，改变颜色，</a:t>
            </a:r>
            <a:endParaRPr lang="en-US" altLang="zh-CN" dirty="0"/>
          </a:p>
          <a:p>
            <a:pPr marL="457200" lvl="1" indent="0">
              <a:buNone/>
            </a:pPr>
            <a:r>
              <a:rPr lang="zh-CN" altLang="en-US" dirty="0"/>
              <a:t>  添加遮挡，旋转和加噪等</a:t>
            </a:r>
            <a:endParaRPr lang="en-US" altLang="zh-CN" dirty="0"/>
          </a:p>
          <a:p>
            <a:pPr lvl="1"/>
            <a:r>
              <a:rPr lang="en-US" altLang="zh-CN" dirty="0"/>
              <a:t>5.</a:t>
            </a:r>
            <a:r>
              <a:rPr lang="zh-CN" altLang="en-US" dirty="0"/>
              <a:t>数据集划分</a:t>
            </a:r>
            <a:endParaRPr lang="en-US" altLang="zh-CN" dirty="0"/>
          </a:p>
          <a:p>
            <a:pPr lvl="1"/>
            <a:r>
              <a:rPr lang="en-US" altLang="zh-CN" dirty="0"/>
              <a:t>6.</a:t>
            </a:r>
            <a:r>
              <a:rPr lang="zh-CN" altLang="en-US" dirty="0"/>
              <a:t>方法和模型构建</a:t>
            </a:r>
            <a:endParaRPr lang="en-US" altLang="zh-CN" dirty="0"/>
          </a:p>
          <a:p>
            <a:pPr lvl="1"/>
            <a:r>
              <a:rPr lang="en-US" altLang="zh-CN" dirty="0"/>
              <a:t>7.</a:t>
            </a:r>
            <a:r>
              <a:rPr lang="zh-CN" altLang="en-US" dirty="0"/>
              <a:t>评价分析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304" y="1177626"/>
            <a:ext cx="6408429" cy="3444215"/>
          </a:xfrm>
          <a:prstGeom prst="rect">
            <a:avLst/>
          </a:prstGeom>
        </p:spPr>
      </p:pic>
      <p:sp>
        <p:nvSpPr>
          <p:cNvPr id="11" name="标题 3">
            <a:extLst>
              <a:ext uri="{FF2B5EF4-FFF2-40B4-BE49-F238E27FC236}">
                <a16:creationId xmlns:a16="http://schemas.microsoft.com/office/drawing/2014/main" id="{8C29DE0E-4D39-42D1-93AC-6CD5E4B13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097" y="265418"/>
            <a:ext cx="9952703" cy="648000"/>
          </a:xfrm>
        </p:spPr>
        <p:txBody>
          <a:bodyPr>
            <a:normAutofit/>
          </a:bodyPr>
          <a:lstStyle/>
          <a:p>
            <a:r>
              <a:rPr lang="zh-CN" altLang="en-US" dirty="0"/>
              <a:t>一、</a:t>
            </a:r>
            <a:r>
              <a:rPr lang="zh-CN" altLang="zh-CN" dirty="0"/>
              <a:t>猪脸识别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6452862" y="4758612"/>
            <a:ext cx="3440783" cy="455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7970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7-8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猪正脸数据集制作过程</a:t>
            </a:r>
            <a:endParaRPr lang="zh-CN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  <p:sp>
        <p:nvSpPr>
          <p:cNvPr id="15" name="矩形 14"/>
          <p:cNvSpPr/>
          <p:nvPr/>
        </p:nvSpPr>
        <p:spPr>
          <a:xfrm>
            <a:off x="4971067" y="53506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图片处理：(1) 图像翻转、(2)调整亮度、(3) 调整色度、(4)调整对比度、(5)调整清晰度、(6)  随机遮挡、(7) 随机剪裁</a:t>
            </a:r>
          </a:p>
        </p:txBody>
      </p:sp>
    </p:spTree>
    <p:extLst>
      <p:ext uri="{BB962C8B-B14F-4D97-AF65-F5344CB8AC3E}">
        <p14:creationId xmlns:p14="http://schemas.microsoft.com/office/powerpoint/2010/main" val="2549245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8773" y="1149345"/>
            <a:ext cx="10455112" cy="4896000"/>
          </a:xfrm>
        </p:spPr>
        <p:txBody>
          <a:bodyPr>
            <a:normAutofit lnSpcReduction="10000"/>
          </a:bodyPr>
          <a:lstStyle/>
          <a:p>
            <a:r>
              <a:rPr lang="zh-CN" altLang="zh-CN" sz="2600" b="1" dirty="0"/>
              <a:t>猪脸</a:t>
            </a:r>
            <a:r>
              <a:rPr lang="zh-CN" altLang="en-US" sz="2600" b="1" dirty="0"/>
              <a:t>识别挑战：</a:t>
            </a:r>
            <a:endParaRPr lang="en-US" altLang="zh-CN" sz="2600" b="1" dirty="0"/>
          </a:p>
          <a:p>
            <a:pPr marL="457200" lvl="1" indent="0">
              <a:buNone/>
            </a:pPr>
            <a:r>
              <a:rPr lang="en-US" altLang="zh-CN" dirty="0"/>
              <a:t>1.</a:t>
            </a:r>
            <a:r>
              <a:rPr lang="zh-CN" altLang="zh-CN" dirty="0"/>
              <a:t>猪的生长周期短</a:t>
            </a:r>
            <a:r>
              <a:rPr lang="zh-CN" altLang="en-US" dirty="0"/>
              <a:t>，</a:t>
            </a:r>
            <a:r>
              <a:rPr lang="zh-CN" altLang="zh-CN" dirty="0"/>
              <a:t>外貌变化快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/>
              <a:t>2.</a:t>
            </a:r>
            <a:r>
              <a:rPr lang="zh-CN" altLang="zh-CN" dirty="0"/>
              <a:t>缺少</a:t>
            </a:r>
            <a:r>
              <a:rPr lang="zh-CN" altLang="en-US" dirty="0"/>
              <a:t>代表性的多样化</a:t>
            </a:r>
            <a:r>
              <a:rPr lang="zh-CN" altLang="zh-CN" dirty="0"/>
              <a:t>数据集；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/>
              <a:t>3.</a:t>
            </a:r>
            <a:r>
              <a:rPr lang="zh-CN" altLang="en-US" dirty="0"/>
              <a:t>猪脸</a:t>
            </a:r>
            <a:r>
              <a:rPr lang="zh-CN" altLang="zh-CN" dirty="0"/>
              <a:t>面部污垢</a:t>
            </a:r>
            <a:r>
              <a:rPr lang="zh-CN" altLang="en-US" dirty="0"/>
              <a:t>，</a:t>
            </a:r>
            <a:r>
              <a:rPr lang="zh-CN" altLang="zh-CN" dirty="0"/>
              <a:t>耳朵对猪脸的遮挡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/>
              <a:t>4.</a:t>
            </a:r>
            <a:r>
              <a:rPr lang="zh-CN" altLang="en-US" dirty="0"/>
              <a:t>高质量猪脸</a:t>
            </a:r>
            <a:r>
              <a:rPr lang="zh-CN" altLang="zh-CN" dirty="0"/>
              <a:t>数据采集难度高；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/>
              <a:t>5.</a:t>
            </a:r>
            <a:r>
              <a:rPr lang="zh-CN" altLang="zh-CN" dirty="0"/>
              <a:t>猪舍环境复杂多变</a:t>
            </a:r>
            <a:r>
              <a:rPr lang="zh-CN" altLang="en-US" dirty="0"/>
              <a:t>，</a:t>
            </a:r>
            <a:r>
              <a:rPr lang="zh-CN" altLang="zh-CN" dirty="0"/>
              <a:t>不同猪舍的猪的光照等条件不一致</a:t>
            </a:r>
            <a:endParaRPr lang="en-US" altLang="zh-CN" dirty="0"/>
          </a:p>
          <a:p>
            <a:r>
              <a:rPr lang="zh-CN" altLang="en-US" b="1" dirty="0"/>
              <a:t>此外</a:t>
            </a:r>
            <a:r>
              <a:rPr lang="zh-CN" altLang="en-US" dirty="0"/>
              <a:t>：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/>
              <a:t>1.</a:t>
            </a:r>
            <a:r>
              <a:rPr lang="zh-CN" altLang="zh-CN" dirty="0"/>
              <a:t>面临着现有成熟技术的竞争（例如智能耳标就是目前行业里最为成熟的技术之一）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/>
              <a:t>2.</a:t>
            </a:r>
            <a:r>
              <a:rPr lang="zh-CN" altLang="zh-CN" dirty="0"/>
              <a:t>养殖户还不能充分地理解新技术的实用价值</a:t>
            </a:r>
            <a:r>
              <a:rPr lang="zh-CN" altLang="en-US" dirty="0"/>
              <a:t>，推广困难</a:t>
            </a:r>
            <a:endParaRPr lang="zh-CN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11" name="标题 3">
            <a:extLst>
              <a:ext uri="{FF2B5EF4-FFF2-40B4-BE49-F238E27FC236}">
                <a16:creationId xmlns:a16="http://schemas.microsoft.com/office/drawing/2014/main" id="{8C29DE0E-4D39-42D1-93AC-6CD5E4B13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097" y="265418"/>
            <a:ext cx="9952703" cy="648000"/>
          </a:xfrm>
        </p:spPr>
        <p:txBody>
          <a:bodyPr>
            <a:normAutofit/>
          </a:bodyPr>
          <a:lstStyle/>
          <a:p>
            <a:r>
              <a:rPr lang="zh-CN" altLang="en-US" dirty="0"/>
              <a:t>一、</a:t>
            </a:r>
            <a:r>
              <a:rPr lang="zh-CN" altLang="zh-CN" dirty="0"/>
              <a:t>猪脸识别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</p:spTree>
    <p:extLst>
      <p:ext uri="{BB962C8B-B14F-4D97-AF65-F5344CB8AC3E}">
        <p14:creationId xmlns:p14="http://schemas.microsoft.com/office/powerpoint/2010/main" val="2261177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>
            <a:extLst>
              <a:ext uri="{FF2B5EF4-FFF2-40B4-BE49-F238E27FC236}">
                <a16:creationId xmlns:a16="http://schemas.microsoft.com/office/drawing/2014/main" id="{16656813-DB99-4555-89D5-37A3B513A4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第七章</a:t>
            </a:r>
            <a:br>
              <a:rPr lang="en-US" altLang="zh-CN" dirty="0"/>
            </a:br>
            <a:r>
              <a:rPr lang="zh-CN" altLang="en-US" dirty="0"/>
              <a:t>智慧畜牧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A8546C4-5546-AB2F-7559-0BE44D6724F6}"/>
              </a:ext>
            </a:extLst>
          </p:cNvPr>
          <p:cNvSpPr/>
          <p:nvPr/>
        </p:nvSpPr>
        <p:spPr>
          <a:xfrm>
            <a:off x="4564143" y="5316718"/>
            <a:ext cx="3240000" cy="43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教材配套网站 </a:t>
            </a:r>
            <a:r>
              <a:rPr lang="en-US" altLang="zh-CN" sz="2000" dirty="0">
                <a:solidFill>
                  <a:schemeClr val="bg1"/>
                </a:solidFill>
                <a:latin typeface="+mn-ea"/>
                <a:hlinkClick r:id="rId2"/>
              </a:rPr>
              <a:t>www.zh.ag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49360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C29DE0E-4D39-42D1-93AC-6CD5E4B1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二、牛脸</a:t>
            </a:r>
            <a:r>
              <a:rPr lang="zh-CN" altLang="zh-CN" dirty="0"/>
              <a:t>识别</a:t>
            </a:r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65B147C-897D-47AC-8A8B-4A8B575DE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/>
              <a:t>（一）牛脸识别</a:t>
            </a:r>
            <a:endParaRPr lang="en-US" altLang="zh-CN" b="1" dirty="0"/>
          </a:p>
          <a:p>
            <a:pPr lvl="1"/>
            <a:r>
              <a:rPr lang="zh-CN" altLang="en-US" dirty="0">
                <a:solidFill>
                  <a:srgbClr val="0000FF"/>
                </a:solidFill>
              </a:rPr>
              <a:t>定义</a:t>
            </a:r>
            <a:r>
              <a:rPr lang="zh-CN" altLang="en-US" dirty="0"/>
              <a:t>：牛脸识别主要也是通过牛的五官、轮廓、花纹和纹理、面部特征等细节的识别，精准定位每一头牛。</a:t>
            </a:r>
            <a:endParaRPr lang="en-US" altLang="zh-CN" dirty="0"/>
          </a:p>
          <a:p>
            <a:pPr lvl="1"/>
            <a:r>
              <a:rPr lang="zh-CN" altLang="en-US" dirty="0">
                <a:solidFill>
                  <a:srgbClr val="0000FF"/>
                </a:solidFill>
              </a:rPr>
              <a:t>作用</a:t>
            </a:r>
            <a:r>
              <a:rPr lang="zh-CN" altLang="en-US" dirty="0"/>
              <a:t>：协助牛场实现自动化管理，记录牛个体的详细信息如牛的年龄、性别、健康状况、过往疾病史、每天饲喂量、出奶量和牛的质量等。</a:t>
            </a:r>
            <a:endParaRPr lang="en-US" altLang="zh-CN" dirty="0"/>
          </a:p>
          <a:p>
            <a:pPr marL="0" indent="0">
              <a:buNone/>
            </a:pPr>
            <a:endParaRPr lang="zh-CN" altLang="en-US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</p:spTree>
    <p:extLst>
      <p:ext uri="{BB962C8B-B14F-4D97-AF65-F5344CB8AC3E}">
        <p14:creationId xmlns:p14="http://schemas.microsoft.com/office/powerpoint/2010/main" val="2484750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C29DE0E-4D39-42D1-93AC-6CD5E4B1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二、牛脸</a:t>
            </a:r>
            <a:r>
              <a:rPr lang="zh-CN" altLang="zh-CN" dirty="0"/>
              <a:t>识别</a:t>
            </a:r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65B147C-897D-47AC-8A8B-4A8B575DE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/>
              <a:t>（一）牛脸识别</a:t>
            </a:r>
            <a:endParaRPr lang="en-US" altLang="zh-CN" b="1" dirty="0"/>
          </a:p>
          <a:p>
            <a:pPr lvl="1"/>
            <a:r>
              <a:rPr lang="zh-CN" altLang="en-US" b="1" dirty="0"/>
              <a:t>奶牛个体识别技术：</a:t>
            </a:r>
            <a:endParaRPr lang="en-US" altLang="zh-CN" b="1" dirty="0"/>
          </a:p>
          <a:p>
            <a:pPr lvl="2"/>
            <a:r>
              <a:rPr lang="zh-CN" altLang="en-US" dirty="0"/>
              <a:t>标识法，接触式识别方法：</a:t>
            </a:r>
            <a:endParaRPr lang="en-US" altLang="zh-CN" dirty="0"/>
          </a:p>
          <a:p>
            <a:pPr lvl="3"/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）耳标、耳纹、耳槽（</a:t>
            </a:r>
            <a:r>
              <a:rPr lang="en-US" altLang="zh-CN" dirty="0"/>
              <a:t>2</a:t>
            </a:r>
            <a:r>
              <a:rPr lang="zh-CN" altLang="en-US" dirty="0"/>
              <a:t>）皮肤烙号</a:t>
            </a:r>
            <a:endParaRPr lang="en-US" altLang="zh-CN" dirty="0"/>
          </a:p>
          <a:p>
            <a:pPr lvl="3"/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）颈环如颈链或颈夹（</a:t>
            </a:r>
            <a:r>
              <a:rPr lang="en-US" altLang="zh-CN" dirty="0"/>
              <a:t>4</a:t>
            </a:r>
            <a:r>
              <a:rPr lang="zh-CN" altLang="en-US" dirty="0"/>
              <a:t>）刺墨</a:t>
            </a:r>
            <a:endParaRPr lang="en-US" altLang="zh-CN" dirty="0"/>
          </a:p>
          <a:p>
            <a:pPr lvl="2"/>
            <a:r>
              <a:rPr lang="zh-CN" altLang="en-US" dirty="0"/>
              <a:t>自动方法，非接触式识别方法： </a:t>
            </a:r>
            <a:endParaRPr lang="en-US" altLang="zh-CN" dirty="0"/>
          </a:p>
          <a:p>
            <a:pPr lvl="3"/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）智能设备，</a:t>
            </a:r>
            <a:r>
              <a:rPr lang="en-US" altLang="zh-CN" dirty="0"/>
              <a:t>RFID</a:t>
            </a:r>
            <a:r>
              <a:rPr lang="zh-CN" altLang="en-US" dirty="0"/>
              <a:t>耳标等</a:t>
            </a:r>
            <a:endParaRPr lang="en-US" altLang="zh-CN" dirty="0"/>
          </a:p>
          <a:p>
            <a:pPr lvl="3"/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）生物特征，如</a:t>
            </a:r>
            <a:r>
              <a:rPr lang="en-US" altLang="zh-CN" dirty="0"/>
              <a:t>DNA</a:t>
            </a:r>
            <a:r>
              <a:rPr lang="zh-CN" altLang="en-US" dirty="0"/>
              <a:t>、鼻纹、虹膜等</a:t>
            </a:r>
            <a:endParaRPr lang="en-US" altLang="zh-CN" dirty="0"/>
          </a:p>
          <a:p>
            <a:pPr lvl="3"/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）计算机视觉，机器学习，</a:t>
            </a:r>
            <a:r>
              <a:rPr lang="en-US" altLang="zh-CN" dirty="0"/>
              <a:t> </a:t>
            </a:r>
            <a:r>
              <a:rPr lang="zh-CN" altLang="en-US" dirty="0"/>
              <a:t>深度学习等</a:t>
            </a:r>
            <a:endParaRPr lang="en-US" altLang="zh-CN" dirty="0"/>
          </a:p>
          <a:p>
            <a:pPr marL="0" indent="0">
              <a:buNone/>
            </a:pPr>
            <a:endParaRPr lang="zh-CN" altLang="en-US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</p:spTree>
    <p:extLst>
      <p:ext uri="{BB962C8B-B14F-4D97-AF65-F5344CB8AC3E}">
        <p14:creationId xmlns:p14="http://schemas.microsoft.com/office/powerpoint/2010/main" val="1133766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二、牛脸</a:t>
            </a:r>
            <a:r>
              <a:rPr lang="zh-CN" altLang="zh-CN" dirty="0"/>
              <a:t>识别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/>
              <a:t>常见模型：</a:t>
            </a:r>
            <a:endParaRPr lang="en-US" altLang="zh-CN" b="1" dirty="0"/>
          </a:p>
          <a:p>
            <a:pPr lvl="1"/>
            <a:r>
              <a:rPr lang="zh-CN" altLang="en-US" dirty="0">
                <a:solidFill>
                  <a:srgbClr val="0000FF"/>
                </a:solidFill>
              </a:rPr>
              <a:t>牛脸检测</a:t>
            </a:r>
            <a:r>
              <a:rPr lang="zh-CN" altLang="en-US" dirty="0"/>
              <a:t>：</a:t>
            </a:r>
            <a:r>
              <a:rPr lang="en-US" altLang="zh-CN" dirty="0"/>
              <a:t>Faster R-CNN</a:t>
            </a:r>
            <a:r>
              <a:rPr lang="zh-CN" altLang="en-US" dirty="0"/>
              <a:t>、</a:t>
            </a:r>
            <a:r>
              <a:rPr lang="en-US" altLang="zh-CN" dirty="0"/>
              <a:t>SSD</a:t>
            </a:r>
            <a:r>
              <a:rPr lang="zh-CN" altLang="en-US" dirty="0"/>
              <a:t>、</a:t>
            </a:r>
            <a:r>
              <a:rPr lang="en-US" altLang="zh-CN" dirty="0"/>
              <a:t>YOLO</a:t>
            </a:r>
            <a:r>
              <a:rPr lang="zh-CN" altLang="en-US" dirty="0"/>
              <a:t>等</a:t>
            </a:r>
            <a:endParaRPr lang="en-US" altLang="zh-CN" dirty="0"/>
          </a:p>
          <a:p>
            <a:pPr lvl="1"/>
            <a:r>
              <a:rPr lang="zh-CN" altLang="en-US" dirty="0">
                <a:solidFill>
                  <a:srgbClr val="0000FF"/>
                </a:solidFill>
              </a:rPr>
              <a:t>牛脸识别</a:t>
            </a:r>
            <a:r>
              <a:rPr lang="zh-CN" altLang="en-US" dirty="0"/>
              <a:t>：</a:t>
            </a:r>
            <a:r>
              <a:rPr lang="en-US" altLang="zh-CN" dirty="0"/>
              <a:t>LeNet-5</a:t>
            </a:r>
            <a:r>
              <a:rPr lang="zh-CN" altLang="en-US" dirty="0"/>
              <a:t>、</a:t>
            </a:r>
            <a:r>
              <a:rPr lang="en-US" altLang="zh-CN" dirty="0" err="1"/>
              <a:t>AlexNet</a:t>
            </a:r>
            <a:r>
              <a:rPr lang="zh-CN" altLang="en-US" dirty="0"/>
              <a:t>、</a:t>
            </a:r>
            <a:r>
              <a:rPr lang="en-US" altLang="zh-CN" dirty="0" err="1"/>
              <a:t>VGGNet</a:t>
            </a:r>
            <a:r>
              <a:rPr lang="zh-CN" altLang="en-US" dirty="0"/>
              <a:t>、</a:t>
            </a:r>
            <a:r>
              <a:rPr lang="en-US" altLang="zh-CN" dirty="0"/>
              <a:t>ResNet50</a:t>
            </a:r>
            <a:r>
              <a:rPr lang="zh-CN" altLang="en-US" dirty="0"/>
              <a:t>、</a:t>
            </a:r>
            <a:r>
              <a:rPr lang="en-US" altLang="zh-CN" dirty="0"/>
              <a:t>PnasNet-5</a:t>
            </a:r>
            <a:r>
              <a:rPr lang="zh-CN" altLang="en-US" dirty="0"/>
              <a:t>等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108023" y="5172897"/>
            <a:ext cx="5808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7-9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基于CNN和LSTM结合的牛脸识别方案流程示意图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346" y="3239183"/>
            <a:ext cx="8848725" cy="177165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</p:spTree>
    <p:extLst>
      <p:ext uri="{BB962C8B-B14F-4D97-AF65-F5344CB8AC3E}">
        <p14:creationId xmlns:p14="http://schemas.microsoft.com/office/powerpoint/2010/main" val="880864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二、牛脸</a:t>
            </a:r>
            <a:r>
              <a:rPr lang="zh-CN" altLang="zh-CN" dirty="0"/>
              <a:t>识别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/>
              <a:t>常用特征模型：</a:t>
            </a:r>
            <a:endParaRPr lang="en-US" altLang="zh-CN" b="1" dirty="0"/>
          </a:p>
          <a:p>
            <a:pPr lvl="1"/>
            <a:r>
              <a:rPr lang="zh-CN" altLang="en-US" dirty="0">
                <a:solidFill>
                  <a:srgbClr val="0000FF"/>
                </a:solidFill>
              </a:rPr>
              <a:t>口鼻特征</a:t>
            </a:r>
            <a:r>
              <a:rPr lang="zh-CN" altLang="en-US" dirty="0"/>
              <a:t>：皮肤纹理</a:t>
            </a:r>
            <a:endParaRPr lang="en-US" altLang="zh-CN" dirty="0"/>
          </a:p>
          <a:p>
            <a:pPr lvl="1"/>
            <a:r>
              <a:rPr lang="zh-CN" altLang="en-US" dirty="0">
                <a:solidFill>
                  <a:srgbClr val="0000FF"/>
                </a:solidFill>
              </a:rPr>
              <a:t>脸特征</a:t>
            </a:r>
            <a:r>
              <a:rPr lang="zh-CN" altLang="en-US" dirty="0"/>
              <a:t>：牛只的五官、面部花纹，纹理和面部姿态特征等</a:t>
            </a:r>
            <a:endParaRPr lang="en-US" altLang="zh-CN" dirty="0"/>
          </a:p>
          <a:p>
            <a:pPr lvl="1"/>
            <a:r>
              <a:rPr lang="zh-CN" altLang="en-US" dirty="0">
                <a:solidFill>
                  <a:srgbClr val="0000FF"/>
                </a:solidFill>
              </a:rPr>
              <a:t>躯干特征</a:t>
            </a:r>
            <a:r>
              <a:rPr lang="zh-CN" altLang="en-US" dirty="0"/>
              <a:t>：躯干的体态轮廓和花纹特征等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097" y="3451200"/>
            <a:ext cx="9363075" cy="233362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005918" y="5837990"/>
            <a:ext cx="2743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7-10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牛脸数据采集流程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</p:spTree>
    <p:extLst>
      <p:ext uri="{BB962C8B-B14F-4D97-AF65-F5344CB8AC3E}">
        <p14:creationId xmlns:p14="http://schemas.microsoft.com/office/powerpoint/2010/main" val="1365599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二、牛脸</a:t>
            </a:r>
            <a:r>
              <a:rPr lang="zh-CN" altLang="zh-CN" dirty="0"/>
              <a:t>识别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牛脸识别系统</a:t>
            </a:r>
            <a:r>
              <a:rPr lang="zh-CN" altLang="en-US" dirty="0">
                <a:latin typeface="+mn-ea"/>
                <a:cs typeface="Times New Roman" panose="02020603050405020304" pitchFamily="18" charset="0"/>
              </a:rPr>
              <a:t>：主要由牛脸检测和牛个体识别两部分组成</a:t>
            </a:r>
            <a:endParaRPr lang="en-US" altLang="zh-CN" dirty="0">
              <a:latin typeface="+mn-ea"/>
              <a:cs typeface="Times New Roman" panose="02020603050405020304" pitchFamily="18" charset="0"/>
            </a:endParaRPr>
          </a:p>
          <a:p>
            <a:r>
              <a:rPr lang="zh-CN" altLang="en-US" dirty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用途</a:t>
            </a:r>
            <a:r>
              <a:rPr lang="zh-CN" altLang="en-US" dirty="0">
                <a:latin typeface="+mn-ea"/>
                <a:cs typeface="Times New Roman" panose="02020603050405020304" pitchFamily="18" charset="0"/>
              </a:rPr>
              <a:t>：健康状况监测、保险理赔、产品溯源</a:t>
            </a:r>
            <a:r>
              <a:rPr lang="zh-CN" altLang="en-US" dirty="0">
                <a:latin typeface="+mn-ea"/>
              </a:rPr>
              <a:t>等</a:t>
            </a:r>
          </a:p>
        </p:txBody>
      </p:sp>
      <p:sp>
        <p:nvSpPr>
          <p:cNvPr id="7" name="矩形 6"/>
          <p:cNvSpPr/>
          <p:nvPr/>
        </p:nvSpPr>
        <p:spPr>
          <a:xfrm>
            <a:off x="5005918" y="5784825"/>
            <a:ext cx="2272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7-11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牛脸识别系统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097" y="2670150"/>
            <a:ext cx="9753600" cy="31146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402460" y="233608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牛脸检测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727810" y="233336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牛个体识别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</p:spTree>
    <p:extLst>
      <p:ext uri="{BB962C8B-B14F-4D97-AF65-F5344CB8AC3E}">
        <p14:creationId xmlns:p14="http://schemas.microsoft.com/office/powerpoint/2010/main" val="4270822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二、牛脸</a:t>
            </a:r>
            <a:r>
              <a:rPr lang="zh-CN" altLang="zh-CN" dirty="0"/>
              <a:t>识别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+mn-ea"/>
                <a:cs typeface="Times New Roman" panose="02020603050405020304" pitchFamily="18" charset="0"/>
              </a:rPr>
              <a:t>挑战</a:t>
            </a:r>
            <a:endParaRPr lang="en-US" altLang="zh-CN" b="1" dirty="0">
              <a:latin typeface="+mn-ea"/>
              <a:cs typeface="Times New Roman" panose="02020603050405020304" pitchFamily="18" charset="0"/>
            </a:endParaRPr>
          </a:p>
          <a:p>
            <a:pPr lvl="1"/>
            <a:r>
              <a:rPr lang="en-US" altLang="zh-CN" dirty="0">
                <a:latin typeface="+mn-ea"/>
              </a:rPr>
              <a:t>1.</a:t>
            </a:r>
            <a:r>
              <a:rPr lang="zh-CN" altLang="zh-CN" dirty="0">
                <a:latin typeface="+mn-ea"/>
              </a:rPr>
              <a:t>背景混乱、光照差异大、图像中个体的位置、姿态随机和面部污垢等；</a:t>
            </a:r>
            <a:endParaRPr lang="en-US" altLang="zh-CN" dirty="0">
              <a:latin typeface="+mn-ea"/>
            </a:endParaRPr>
          </a:p>
          <a:p>
            <a:pPr lvl="1"/>
            <a:r>
              <a:rPr lang="en-US" altLang="zh-CN" dirty="0">
                <a:latin typeface="+mn-ea"/>
              </a:rPr>
              <a:t>2.</a:t>
            </a:r>
            <a:r>
              <a:rPr lang="zh-CN" altLang="zh-CN" dirty="0">
                <a:latin typeface="+mn-ea"/>
              </a:rPr>
              <a:t>个体处处在运动的状态</a:t>
            </a:r>
            <a:r>
              <a:rPr lang="zh-CN" altLang="en-US" dirty="0">
                <a:latin typeface="+mn-ea"/>
              </a:rPr>
              <a:t>，</a:t>
            </a:r>
            <a:r>
              <a:rPr lang="zh-CN" altLang="zh-CN" dirty="0">
                <a:latin typeface="+mn-ea"/>
              </a:rPr>
              <a:t>很少正对镜头</a:t>
            </a:r>
            <a:r>
              <a:rPr lang="zh-CN" altLang="en-US" dirty="0">
                <a:latin typeface="+mn-ea"/>
              </a:rPr>
              <a:t>，</a:t>
            </a:r>
            <a:r>
              <a:rPr lang="zh-CN" altLang="zh-CN" dirty="0">
                <a:latin typeface="+mn-ea"/>
              </a:rPr>
              <a:t>数据采集难度高；</a:t>
            </a:r>
            <a:endParaRPr lang="en-US" altLang="zh-CN" dirty="0">
              <a:latin typeface="+mn-ea"/>
            </a:endParaRPr>
          </a:p>
          <a:p>
            <a:pPr lvl="1"/>
            <a:r>
              <a:rPr lang="en-US" altLang="zh-CN" dirty="0">
                <a:latin typeface="+mn-ea"/>
              </a:rPr>
              <a:t>3.</a:t>
            </a:r>
            <a:r>
              <a:rPr lang="zh-CN" altLang="zh-CN" dirty="0">
                <a:latin typeface="+mn-ea"/>
              </a:rPr>
              <a:t>缺少各个不同品种和生理状态下的脸部变化标准数据集</a:t>
            </a:r>
            <a:endParaRPr lang="en-US" altLang="zh-CN" dirty="0">
              <a:latin typeface="+mn-ea"/>
            </a:endParaRPr>
          </a:p>
          <a:p>
            <a:r>
              <a:rPr lang="zh-CN" altLang="en-US" b="1" dirty="0">
                <a:latin typeface="+mn-ea"/>
              </a:rPr>
              <a:t>发展趋势</a:t>
            </a:r>
          </a:p>
          <a:p>
            <a:pPr lvl="1"/>
            <a:r>
              <a:rPr lang="en-US" altLang="zh-CN" dirty="0">
                <a:latin typeface="+mn-ea"/>
              </a:rPr>
              <a:t>1.</a:t>
            </a:r>
            <a:r>
              <a:rPr lang="zh-CN" altLang="en-US" dirty="0">
                <a:latin typeface="+mn-ea"/>
              </a:rPr>
              <a:t>研发嵌入式设备</a:t>
            </a:r>
          </a:p>
          <a:p>
            <a:pPr lvl="1"/>
            <a:r>
              <a:rPr lang="en-US" altLang="zh-CN" dirty="0">
                <a:latin typeface="+mn-ea"/>
              </a:rPr>
              <a:t>2.</a:t>
            </a:r>
            <a:r>
              <a:rPr lang="zh-CN" altLang="en-US" dirty="0">
                <a:latin typeface="+mn-ea"/>
              </a:rPr>
              <a:t>数据自动采集、标注</a:t>
            </a:r>
          </a:p>
          <a:p>
            <a:pPr lvl="1"/>
            <a:r>
              <a:rPr lang="en-US" altLang="zh-CN" dirty="0">
                <a:latin typeface="+mn-ea"/>
              </a:rPr>
              <a:t>3.</a:t>
            </a:r>
            <a:r>
              <a:rPr lang="zh-CN" altLang="en-US" dirty="0">
                <a:latin typeface="+mn-ea"/>
              </a:rPr>
              <a:t>开发增量识别模型</a:t>
            </a:r>
          </a:p>
          <a:p>
            <a:pPr lvl="1"/>
            <a:r>
              <a:rPr lang="en-US" altLang="zh-CN" dirty="0">
                <a:latin typeface="+mn-ea"/>
              </a:rPr>
              <a:t>4.</a:t>
            </a:r>
            <a:r>
              <a:rPr lang="zh-CN" altLang="en-US" dirty="0">
                <a:latin typeface="+mn-ea"/>
              </a:rPr>
              <a:t>智能化养殖系统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</p:spTree>
    <p:extLst>
      <p:ext uri="{BB962C8B-B14F-4D97-AF65-F5344CB8AC3E}">
        <p14:creationId xmlns:p14="http://schemas.microsoft.com/office/powerpoint/2010/main" val="2564274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562ED4BB-9AEF-434F-B7C7-2B5DF8098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第三节 动物行为识别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</p:spTree>
    <p:extLst>
      <p:ext uri="{BB962C8B-B14F-4D97-AF65-F5344CB8AC3E}">
        <p14:creationId xmlns:p14="http://schemas.microsoft.com/office/powerpoint/2010/main" val="23589874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C29DE0E-4D39-42D1-93AC-6CD5E4B1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</a:t>
            </a:r>
            <a:r>
              <a:rPr lang="zh-CN" altLang="zh-CN" dirty="0"/>
              <a:t>动物行为识别</a:t>
            </a:r>
            <a:endParaRPr lang="en-US" altLang="zh-CN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65B147C-897D-47AC-8A8B-4A8B575DE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rgbClr val="0000FF"/>
                </a:solidFill>
              </a:rPr>
              <a:t>定义</a:t>
            </a:r>
            <a:r>
              <a:rPr lang="zh-CN" altLang="en-US" dirty="0"/>
              <a:t>：</a:t>
            </a:r>
            <a:r>
              <a:rPr lang="zh-CN" altLang="zh-CN" dirty="0"/>
              <a:t>动物行为通常是指动物的活动方式、饮食形式、声音情况以及表面上可以辨认的变化</a:t>
            </a:r>
            <a:endParaRPr lang="en-US" altLang="zh-CN" b="1" dirty="0"/>
          </a:p>
          <a:p>
            <a:r>
              <a:rPr lang="zh-CN" altLang="en-US" dirty="0">
                <a:solidFill>
                  <a:srgbClr val="0000FF"/>
                </a:solidFill>
              </a:rPr>
              <a:t>技术</a:t>
            </a:r>
            <a:r>
              <a:rPr lang="zh-CN" altLang="en-US" dirty="0"/>
              <a:t>：</a:t>
            </a:r>
            <a:r>
              <a:rPr lang="en-US" altLang="zh-CN" dirty="0"/>
              <a:t>RFID+</a:t>
            </a:r>
            <a:r>
              <a:rPr lang="zh-CN" altLang="en-US" dirty="0"/>
              <a:t>计算机视觉、听觉技术</a:t>
            </a:r>
            <a:r>
              <a:rPr lang="en-US" altLang="zh-CN" dirty="0"/>
              <a:t>+</a:t>
            </a:r>
            <a:r>
              <a:rPr lang="zh-CN" altLang="zh-CN" dirty="0"/>
              <a:t>动物个体信息</a:t>
            </a:r>
            <a:endParaRPr lang="en-US" altLang="zh-CN" dirty="0"/>
          </a:p>
          <a:p>
            <a:r>
              <a:rPr lang="zh-CN" altLang="en-US" dirty="0">
                <a:solidFill>
                  <a:srgbClr val="0000FF"/>
                </a:solidFill>
              </a:rPr>
              <a:t>应用</a:t>
            </a:r>
            <a:r>
              <a:rPr lang="zh-CN" altLang="en-US" dirty="0"/>
              <a:t>：</a:t>
            </a:r>
            <a:endParaRPr lang="en-US" altLang="zh-CN" dirty="0"/>
          </a:p>
          <a:p>
            <a:pPr lvl="1"/>
            <a:r>
              <a:rPr lang="en-US" altLang="zh-CN" dirty="0"/>
              <a:t>1.</a:t>
            </a:r>
            <a:r>
              <a:rPr lang="zh-CN" altLang="en-US" dirty="0"/>
              <a:t>简单行为识别，</a:t>
            </a:r>
            <a:r>
              <a:rPr lang="zh-CN" altLang="zh-CN" dirty="0"/>
              <a:t>动物个体采食、饮水、活动</a:t>
            </a:r>
            <a:r>
              <a:rPr lang="zh-CN" altLang="en-US" dirty="0"/>
              <a:t>、</a:t>
            </a:r>
            <a:r>
              <a:rPr lang="zh-CN" altLang="zh-CN" dirty="0"/>
              <a:t>休息、</a:t>
            </a:r>
            <a:r>
              <a:rPr lang="zh-CN" altLang="en-US" dirty="0"/>
              <a:t>呼吸、</a:t>
            </a:r>
            <a:r>
              <a:rPr lang="zh-CN" altLang="zh-CN" dirty="0"/>
              <a:t>排泄</a:t>
            </a:r>
            <a:r>
              <a:rPr lang="zh-CN" altLang="en-US" dirty="0"/>
              <a:t>、体温</a:t>
            </a:r>
            <a:r>
              <a:rPr lang="zh-CN" altLang="zh-CN" dirty="0"/>
              <a:t>以及个体运动轨迹等行为识别监测</a:t>
            </a:r>
            <a:endParaRPr lang="en-US" altLang="zh-CN" dirty="0"/>
          </a:p>
          <a:p>
            <a:pPr lvl="1"/>
            <a:r>
              <a:rPr lang="en-US" altLang="zh-CN" dirty="0"/>
              <a:t>2.</a:t>
            </a:r>
            <a:r>
              <a:rPr lang="zh-CN" altLang="en-US" dirty="0"/>
              <a:t>复杂行为识别，发情</a:t>
            </a:r>
            <a:r>
              <a:rPr lang="zh-CN" altLang="zh-CN" dirty="0"/>
              <a:t>监测</a:t>
            </a:r>
            <a:endParaRPr lang="en-US" altLang="zh-CN" dirty="0"/>
          </a:p>
          <a:p>
            <a:pPr lvl="1"/>
            <a:r>
              <a:rPr lang="en-US" altLang="zh-CN" dirty="0"/>
              <a:t>3.</a:t>
            </a:r>
            <a:r>
              <a:rPr lang="zh-CN" altLang="zh-CN" dirty="0"/>
              <a:t> </a:t>
            </a:r>
            <a:r>
              <a:rPr lang="zh-CN" altLang="en-US" dirty="0"/>
              <a:t>异常</a:t>
            </a:r>
            <a:r>
              <a:rPr lang="zh-CN" altLang="zh-CN" dirty="0"/>
              <a:t>行为</a:t>
            </a:r>
            <a:r>
              <a:rPr lang="zh-CN" altLang="en-US" dirty="0"/>
              <a:t>识别</a:t>
            </a:r>
            <a:r>
              <a:rPr lang="zh-CN" altLang="zh-CN" dirty="0"/>
              <a:t>如生病、行为暴躁等</a:t>
            </a:r>
            <a:endParaRPr lang="zh-CN" altLang="en-US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</p:spTree>
    <p:extLst>
      <p:ext uri="{BB962C8B-B14F-4D97-AF65-F5344CB8AC3E}">
        <p14:creationId xmlns:p14="http://schemas.microsoft.com/office/powerpoint/2010/main" val="3201678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</a:t>
            </a:r>
            <a:r>
              <a:rPr lang="zh-CN" altLang="zh-CN" dirty="0"/>
              <a:t>动物行为识别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177626"/>
            <a:ext cx="5339080" cy="4896000"/>
          </a:xfrm>
        </p:spPr>
        <p:txBody>
          <a:bodyPr>
            <a:normAutofit/>
          </a:bodyPr>
          <a:lstStyle/>
          <a:p>
            <a:r>
              <a:rPr lang="en-US" altLang="zh-CN" b="1" dirty="0"/>
              <a:t>RFID</a:t>
            </a:r>
            <a:r>
              <a:rPr lang="zh-CN" altLang="en-US" b="1" dirty="0"/>
              <a:t>分类方式</a:t>
            </a:r>
            <a:endParaRPr lang="en-US" altLang="zh-CN" b="1" dirty="0"/>
          </a:p>
          <a:p>
            <a:pPr lvl="1"/>
            <a:r>
              <a:rPr lang="zh-CN" altLang="zh-CN" dirty="0"/>
              <a:t>能量</a:t>
            </a:r>
            <a:r>
              <a:rPr lang="zh-CN" altLang="en-US" dirty="0"/>
              <a:t>：</a:t>
            </a:r>
            <a:r>
              <a:rPr lang="zh-CN" altLang="zh-CN" dirty="0"/>
              <a:t>有源、半有源、无源</a:t>
            </a:r>
            <a:endParaRPr lang="en-US" altLang="zh-CN" dirty="0"/>
          </a:p>
          <a:p>
            <a:pPr lvl="1"/>
            <a:r>
              <a:rPr lang="zh-CN" altLang="zh-CN" dirty="0"/>
              <a:t>通讯方式</a:t>
            </a:r>
            <a:r>
              <a:rPr lang="zh-CN" altLang="en-US" dirty="0"/>
              <a:t>：</a:t>
            </a:r>
            <a:r>
              <a:rPr lang="zh-CN" altLang="zh-CN" dirty="0"/>
              <a:t>主动、半主动、被动</a:t>
            </a:r>
            <a:endParaRPr lang="en-US" altLang="zh-CN" dirty="0"/>
          </a:p>
          <a:p>
            <a:pPr lvl="1"/>
            <a:r>
              <a:rPr lang="en-US" altLang="zh-CN" dirty="0"/>
              <a:t>RFID</a:t>
            </a:r>
            <a:r>
              <a:rPr lang="zh-CN" altLang="en-US" dirty="0"/>
              <a:t>频率：</a:t>
            </a:r>
            <a:endParaRPr lang="en-US" altLang="zh-CN" dirty="0"/>
          </a:p>
          <a:p>
            <a:pPr marL="914400" lvl="2" indent="0">
              <a:buNone/>
            </a:pPr>
            <a:r>
              <a:rPr lang="en-US" altLang="zh-CN" dirty="0"/>
              <a:t>  </a:t>
            </a:r>
            <a:r>
              <a:rPr lang="zh-CN" altLang="zh-CN" dirty="0"/>
              <a:t>低频（</a:t>
            </a:r>
            <a:r>
              <a:rPr lang="en-US" altLang="zh-CN" dirty="0"/>
              <a:t>125kHz</a:t>
            </a:r>
            <a:r>
              <a:rPr lang="zh-CN" altLang="zh-CN" dirty="0"/>
              <a:t>）、</a:t>
            </a:r>
            <a:endParaRPr lang="en-US" altLang="zh-CN" dirty="0"/>
          </a:p>
          <a:p>
            <a:pPr marL="914400" lvl="2" indent="0">
              <a:buNone/>
            </a:pPr>
            <a:r>
              <a:rPr lang="en-US" altLang="zh-CN" dirty="0"/>
              <a:t>  </a:t>
            </a:r>
            <a:r>
              <a:rPr lang="zh-CN" altLang="zh-CN" dirty="0"/>
              <a:t>高频（</a:t>
            </a:r>
            <a:r>
              <a:rPr lang="en-US" altLang="zh-CN" dirty="0"/>
              <a:t>13.56MHz</a:t>
            </a:r>
            <a:r>
              <a:rPr lang="zh-CN" altLang="zh-CN" dirty="0"/>
              <a:t>）、</a:t>
            </a:r>
            <a:endParaRPr lang="en-US" altLang="zh-CN" dirty="0"/>
          </a:p>
          <a:p>
            <a:pPr marL="914400" lvl="2" indent="0">
              <a:buNone/>
            </a:pPr>
            <a:r>
              <a:rPr lang="en-US" altLang="zh-CN" dirty="0"/>
              <a:t>  </a:t>
            </a:r>
            <a:r>
              <a:rPr lang="zh-CN" altLang="zh-CN" dirty="0"/>
              <a:t>超高频（</a:t>
            </a:r>
            <a:r>
              <a:rPr lang="en-US" altLang="zh-CN" dirty="0"/>
              <a:t>860~960MHz</a:t>
            </a:r>
            <a:r>
              <a:rPr lang="zh-CN" altLang="zh-CN" dirty="0"/>
              <a:t>）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108" y="3248246"/>
            <a:ext cx="6025692" cy="178321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168197" y="5183210"/>
            <a:ext cx="2345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7-12 RFID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系统组成</a:t>
            </a:r>
          </a:p>
        </p:txBody>
      </p:sp>
      <p:sp>
        <p:nvSpPr>
          <p:cNvPr id="7" name="矩形 6"/>
          <p:cNvSpPr/>
          <p:nvPr/>
        </p:nvSpPr>
        <p:spPr>
          <a:xfrm>
            <a:off x="6147235" y="2202874"/>
            <a:ext cx="42869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系统部件：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RFID</a:t>
            </a:r>
            <a:r>
              <a:rPr lang="zh-CN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电子标签、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RFID</a:t>
            </a:r>
            <a:r>
              <a:rPr lang="zh-CN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读写器、</a:t>
            </a:r>
            <a:endParaRPr lang="en-US" altLang="zh-CN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读写器天线、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PC</a:t>
            </a:r>
            <a:r>
              <a:rPr lang="zh-CN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端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245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C29DE0E-4D39-42D1-93AC-6CD5E4B1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</a:t>
            </a:r>
            <a:r>
              <a:rPr lang="zh-CN" altLang="zh-CN" dirty="0"/>
              <a:t>动物行为识别</a:t>
            </a:r>
            <a:endParaRPr lang="en-US" altLang="zh-CN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65B147C-897D-47AC-8A8B-4A8B575DE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b="1" dirty="0">
                <a:latin typeface="+mn-ea"/>
              </a:rPr>
              <a:t>基于计算机视觉的行为识别：</a:t>
            </a:r>
            <a:endParaRPr lang="en-US" altLang="zh-CN" b="1" dirty="0">
              <a:latin typeface="+mn-ea"/>
            </a:endParaRPr>
          </a:p>
          <a:p>
            <a:pPr marL="0" indent="0">
              <a:buNone/>
            </a:pPr>
            <a:r>
              <a:rPr lang="zh-CN" altLang="en-US" dirty="0"/>
              <a:t>利用</a:t>
            </a:r>
            <a:r>
              <a:rPr lang="en-US" altLang="zh-CN" dirty="0"/>
              <a:t>RFID</a:t>
            </a:r>
            <a:r>
              <a:rPr lang="zh-CN" altLang="en-US" dirty="0"/>
              <a:t>、传感器、摄像头等设备采集动物的信息，提取特征分析动物行为：</a:t>
            </a:r>
            <a:endParaRPr lang="en-US" altLang="zh-CN" dirty="0"/>
          </a:p>
          <a:p>
            <a:pPr lvl="1"/>
            <a:r>
              <a:rPr lang="zh-CN" altLang="en-US" dirty="0">
                <a:latin typeface="+mn-ea"/>
              </a:rPr>
              <a:t>进食特征行为，进食时间、进食习惯、进食量、余料量、进食频率、饮水量、饮水频率，以及体长、体高、体宽、背膘厚度和体重等</a:t>
            </a:r>
            <a:endParaRPr lang="en-US" altLang="zh-CN" dirty="0">
              <a:latin typeface="+mn-ea"/>
            </a:endParaRPr>
          </a:p>
          <a:p>
            <a:pPr lvl="1"/>
            <a:r>
              <a:rPr lang="zh-CN" altLang="zh-CN" dirty="0">
                <a:latin typeface="+mn-ea"/>
              </a:rPr>
              <a:t>运动</a:t>
            </a:r>
            <a:r>
              <a:rPr lang="zh-CN" altLang="en-US" dirty="0">
                <a:latin typeface="+mn-ea"/>
              </a:rPr>
              <a:t>特征行为，</a:t>
            </a:r>
            <a:r>
              <a:rPr lang="zh-CN" altLang="zh-CN" dirty="0">
                <a:latin typeface="+mn-ea"/>
              </a:rPr>
              <a:t>活动</a:t>
            </a:r>
            <a:r>
              <a:rPr lang="zh-CN" altLang="en-US" dirty="0">
                <a:latin typeface="+mn-ea"/>
              </a:rPr>
              <a:t>时长、</a:t>
            </a:r>
            <a:r>
              <a:rPr lang="zh-CN" altLang="zh-CN" dirty="0">
                <a:latin typeface="+mn-ea"/>
              </a:rPr>
              <a:t>休息</a:t>
            </a:r>
            <a:r>
              <a:rPr lang="zh-CN" altLang="en-US" dirty="0">
                <a:latin typeface="+mn-ea"/>
              </a:rPr>
              <a:t>时长</a:t>
            </a:r>
            <a:r>
              <a:rPr lang="zh-CN" altLang="zh-CN" dirty="0">
                <a:latin typeface="+mn-ea"/>
              </a:rPr>
              <a:t>、</a:t>
            </a:r>
            <a:r>
              <a:rPr lang="zh-CN" altLang="en-US" dirty="0">
                <a:latin typeface="+mn-ea"/>
              </a:rPr>
              <a:t>呼吸频率、舒适度等，躺卧行为、静立行为、攻击行为等</a:t>
            </a:r>
            <a:endParaRPr lang="en-US" altLang="zh-CN" dirty="0">
              <a:latin typeface="+mn-ea"/>
            </a:endParaRPr>
          </a:p>
          <a:p>
            <a:pPr lvl="1"/>
            <a:r>
              <a:rPr lang="zh-CN" altLang="zh-CN" dirty="0">
                <a:latin typeface="+mn-ea"/>
              </a:rPr>
              <a:t>排泄</a:t>
            </a:r>
            <a:r>
              <a:rPr lang="zh-CN" altLang="en-US" dirty="0">
                <a:latin typeface="+mn-ea"/>
              </a:rPr>
              <a:t>特征行为，排泄量、排泄形状等</a:t>
            </a:r>
            <a:endParaRPr lang="en-US" altLang="zh-CN" dirty="0">
              <a:latin typeface="+mn-ea"/>
            </a:endParaRPr>
          </a:p>
          <a:p>
            <a:pPr lvl="1"/>
            <a:r>
              <a:rPr lang="zh-CN" altLang="en-US" dirty="0">
                <a:latin typeface="+mn-ea"/>
              </a:rPr>
              <a:t>体温特征行为，体温感知曲线和体温异常</a:t>
            </a:r>
            <a:endParaRPr lang="en-US" altLang="zh-CN" dirty="0">
              <a:latin typeface="+mn-ea"/>
            </a:endParaRPr>
          </a:p>
          <a:p>
            <a:pPr lvl="1"/>
            <a:r>
              <a:rPr lang="zh-CN" altLang="en-US" dirty="0">
                <a:latin typeface="+mn-ea"/>
              </a:rPr>
              <a:t>发情特征行为：发情时间、发情时长、发情习惯</a:t>
            </a:r>
            <a:endParaRPr lang="en-US" altLang="zh-CN" dirty="0">
              <a:latin typeface="+mn-ea"/>
            </a:endParaRPr>
          </a:p>
          <a:p>
            <a:pPr lvl="1"/>
            <a:r>
              <a:rPr lang="zh-CN" altLang="zh-CN" dirty="0">
                <a:latin typeface="+mn-ea"/>
              </a:rPr>
              <a:t>动物个体</a:t>
            </a:r>
            <a:r>
              <a:rPr lang="zh-CN" altLang="en-US" dirty="0">
                <a:latin typeface="+mn-ea"/>
              </a:rPr>
              <a:t>异常</a:t>
            </a:r>
            <a:r>
              <a:rPr lang="zh-CN" altLang="zh-CN" dirty="0">
                <a:latin typeface="+mn-ea"/>
              </a:rPr>
              <a:t>行为如生病、</a:t>
            </a:r>
            <a:r>
              <a:rPr lang="zh-CN" altLang="en-US" dirty="0">
                <a:latin typeface="+mn-ea"/>
              </a:rPr>
              <a:t>跛行、</a:t>
            </a:r>
            <a:r>
              <a:rPr lang="zh-CN" altLang="zh-CN" dirty="0">
                <a:latin typeface="+mn-ea"/>
              </a:rPr>
              <a:t>行为暴躁等</a:t>
            </a:r>
            <a:endParaRPr lang="zh-CN" altLang="en-US" b="1" dirty="0">
              <a:latin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</p:spTree>
    <p:extLst>
      <p:ext uri="{BB962C8B-B14F-4D97-AF65-F5344CB8AC3E}">
        <p14:creationId xmlns:p14="http://schemas.microsoft.com/office/powerpoint/2010/main" val="2374763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87A3A0-8807-4E68-8050-AD2292CF7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本章目录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230549-1EAD-40B1-8D32-CB12309E0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dirty="0"/>
              <a:t>第一节 智慧畜牧概述</a:t>
            </a:r>
            <a:endParaRPr lang="en-US" altLang="zh-CN" dirty="0"/>
          </a:p>
          <a:p>
            <a:pPr algn="l">
              <a:lnSpc>
                <a:spcPct val="150000"/>
              </a:lnSpc>
            </a:pPr>
            <a:r>
              <a:rPr lang="zh-CN" altLang="en-US" dirty="0"/>
              <a:t>第二节 基于计算视觉的动物个体识别</a:t>
            </a:r>
            <a:endParaRPr lang="en-US" altLang="zh-CN" dirty="0"/>
          </a:p>
          <a:p>
            <a:pPr algn="l">
              <a:lnSpc>
                <a:spcPct val="150000"/>
              </a:lnSpc>
            </a:pPr>
            <a:r>
              <a:rPr lang="zh-CN" altLang="en-US" dirty="0"/>
              <a:t>第三节 动物行为识别</a:t>
            </a:r>
            <a:endParaRPr lang="en-US" altLang="zh-CN" dirty="0"/>
          </a:p>
          <a:p>
            <a:pPr algn="l">
              <a:lnSpc>
                <a:spcPct val="150000"/>
              </a:lnSpc>
            </a:pPr>
            <a:r>
              <a:rPr lang="zh-CN" altLang="en-US" dirty="0"/>
              <a:t>第四节 动物疾病智能诊断</a:t>
            </a:r>
            <a:endParaRPr lang="en-US" altLang="zh-CN" dirty="0"/>
          </a:p>
          <a:p>
            <a:pPr algn="l">
              <a:lnSpc>
                <a:spcPct val="150000"/>
              </a:lnSpc>
            </a:pPr>
            <a:r>
              <a:rPr lang="zh-CN" altLang="en-US" dirty="0"/>
              <a:t>第五节 畜禽养殖管理优化模型</a:t>
            </a:r>
          </a:p>
        </p:txBody>
      </p:sp>
    </p:spTree>
    <p:extLst>
      <p:ext uri="{BB962C8B-B14F-4D97-AF65-F5344CB8AC3E}">
        <p14:creationId xmlns:p14="http://schemas.microsoft.com/office/powerpoint/2010/main" val="39781013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C29DE0E-4D39-42D1-93AC-6CD5E4B1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</a:t>
            </a:r>
            <a:r>
              <a:rPr lang="zh-CN" altLang="zh-CN" dirty="0"/>
              <a:t>动物行为识别</a:t>
            </a:r>
            <a:endParaRPr lang="en-US" altLang="zh-CN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65B147C-897D-47AC-8A8B-4A8B575DE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b="1" dirty="0"/>
              <a:t>基于计算机听觉的行为识别：</a:t>
            </a:r>
            <a:endParaRPr lang="en-US" altLang="zh-CN" b="1" dirty="0"/>
          </a:p>
          <a:p>
            <a:pPr lvl="1"/>
            <a:r>
              <a:rPr lang="zh-CN" altLang="en-US" dirty="0">
                <a:latin typeface="+mn-ea"/>
              </a:rPr>
              <a:t>情绪行为，如兴奋、生气、暴躁</a:t>
            </a:r>
            <a:endParaRPr lang="en-US" altLang="zh-CN" dirty="0">
              <a:latin typeface="+mn-ea"/>
            </a:endParaRPr>
          </a:p>
          <a:p>
            <a:pPr lvl="1"/>
            <a:r>
              <a:rPr lang="zh-CN" altLang="en-US" dirty="0">
                <a:latin typeface="+mn-ea"/>
              </a:rPr>
              <a:t>饥饿行为</a:t>
            </a:r>
            <a:endParaRPr lang="en-US" altLang="zh-CN" dirty="0">
              <a:latin typeface="+mn-ea"/>
            </a:endParaRPr>
          </a:p>
          <a:p>
            <a:pPr lvl="1"/>
            <a:r>
              <a:rPr lang="zh-CN" altLang="en-US" dirty="0">
                <a:latin typeface="+mn-ea"/>
              </a:rPr>
              <a:t>发情行为</a:t>
            </a:r>
            <a:endParaRPr lang="en-US" altLang="zh-CN" dirty="0">
              <a:latin typeface="+mn-ea"/>
            </a:endParaRPr>
          </a:p>
          <a:p>
            <a:pPr lvl="1"/>
            <a:r>
              <a:rPr lang="zh-CN" altLang="en-US" dirty="0">
                <a:latin typeface="+mn-ea"/>
              </a:rPr>
              <a:t>咳嗽行为</a:t>
            </a:r>
            <a:endParaRPr lang="en-US" altLang="zh-CN" dirty="0">
              <a:latin typeface="+mn-ea"/>
            </a:endParaRPr>
          </a:p>
          <a:p>
            <a:pPr lvl="1"/>
            <a:r>
              <a:rPr lang="zh-CN" altLang="en-US" dirty="0">
                <a:latin typeface="+mn-ea"/>
              </a:rPr>
              <a:t>仔猪被压行为</a:t>
            </a:r>
            <a:endParaRPr lang="en-US" altLang="zh-CN" dirty="0">
              <a:latin typeface="+mn-ea"/>
            </a:endParaRPr>
          </a:p>
          <a:p>
            <a:endParaRPr lang="en-US" altLang="zh-CN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</p:spTree>
    <p:extLst>
      <p:ext uri="{BB962C8B-B14F-4D97-AF65-F5344CB8AC3E}">
        <p14:creationId xmlns:p14="http://schemas.microsoft.com/office/powerpoint/2010/main" val="3324514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C29DE0E-4D39-42D1-93AC-6CD5E4B1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</a:t>
            </a:r>
            <a:r>
              <a:rPr lang="zh-CN" altLang="zh-CN" dirty="0"/>
              <a:t>动物行为识别</a:t>
            </a:r>
            <a:endParaRPr lang="en-US" altLang="zh-CN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65B147C-897D-47AC-8A8B-4A8B575DE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典型行为监测：</a:t>
            </a:r>
            <a:r>
              <a:rPr lang="zh-CN" altLang="en-US" dirty="0">
                <a:solidFill>
                  <a:srgbClr val="0000FF"/>
                </a:solidFill>
              </a:rPr>
              <a:t>体温监测</a:t>
            </a:r>
            <a:endParaRPr lang="en-US" altLang="zh-CN" dirty="0">
              <a:solidFill>
                <a:srgbClr val="0000FF"/>
              </a:solidFill>
            </a:endParaRPr>
          </a:p>
          <a:p>
            <a:pPr lvl="1"/>
            <a:r>
              <a:rPr lang="zh-CN" altLang="en-US" dirty="0"/>
              <a:t>手动测温：</a:t>
            </a:r>
            <a:endParaRPr lang="en-US" altLang="zh-CN" dirty="0"/>
          </a:p>
          <a:p>
            <a:pPr lvl="2"/>
            <a:r>
              <a:rPr lang="zh-CN" altLang="en-US" dirty="0"/>
              <a:t>  手动直肠测温，水银或电子体温计</a:t>
            </a:r>
            <a:endParaRPr lang="en-US" altLang="zh-CN" dirty="0"/>
          </a:p>
          <a:p>
            <a:pPr lvl="1"/>
            <a:r>
              <a:rPr lang="zh-CN" altLang="en-US" dirty="0"/>
              <a:t>自动测温：</a:t>
            </a:r>
            <a:endParaRPr lang="en-US" altLang="zh-CN" dirty="0"/>
          </a:p>
          <a:p>
            <a:pPr lvl="2"/>
            <a:r>
              <a:rPr lang="zh-CN" altLang="en-US" dirty="0"/>
              <a:t> 自动接触测温，数字温度传感器</a:t>
            </a:r>
            <a:r>
              <a:rPr lang="en-US" altLang="zh-CN" dirty="0"/>
              <a:t>+</a:t>
            </a:r>
            <a:r>
              <a:rPr lang="zh-CN" altLang="en-US" dirty="0"/>
              <a:t>无线通信</a:t>
            </a:r>
            <a:endParaRPr lang="en-US" altLang="zh-CN" dirty="0"/>
          </a:p>
          <a:p>
            <a:pPr lvl="2"/>
            <a:r>
              <a:rPr lang="en-US" altLang="zh-CN" dirty="0"/>
              <a:t> </a:t>
            </a:r>
            <a:r>
              <a:rPr lang="zh-CN" altLang="en-US" dirty="0"/>
              <a:t>自动非接触测温，红外温度传感器</a:t>
            </a:r>
            <a:r>
              <a:rPr lang="en-US" altLang="zh-CN" dirty="0"/>
              <a:t>+</a:t>
            </a:r>
            <a:r>
              <a:rPr lang="zh-CN" altLang="en-US" dirty="0"/>
              <a:t>无线通信</a:t>
            </a:r>
            <a:endParaRPr lang="en-US" altLang="zh-CN" dirty="0"/>
          </a:p>
          <a:p>
            <a:pPr lvl="2"/>
            <a:r>
              <a:rPr lang="en-US" altLang="zh-CN" dirty="0"/>
              <a:t> </a:t>
            </a:r>
            <a:r>
              <a:rPr lang="zh-CN" altLang="en-US" dirty="0"/>
              <a:t>自动植入测温，遥测芯片</a:t>
            </a:r>
            <a:r>
              <a:rPr lang="en-US" altLang="zh-CN" dirty="0"/>
              <a:t>+</a:t>
            </a:r>
            <a:r>
              <a:rPr lang="zh-CN" altLang="en-US" dirty="0"/>
              <a:t>温度传感器</a:t>
            </a:r>
            <a:r>
              <a:rPr lang="en-US" altLang="zh-CN" dirty="0"/>
              <a:t>+</a:t>
            </a:r>
            <a:r>
              <a:rPr lang="zh-CN" altLang="en-US" dirty="0"/>
              <a:t>无线通信</a:t>
            </a:r>
            <a:endParaRPr lang="en-US" altLang="zh-CN" dirty="0"/>
          </a:p>
          <a:p>
            <a:pPr lvl="1"/>
            <a:r>
              <a:rPr lang="zh-CN" altLang="en-US" dirty="0"/>
              <a:t>自动体温监测：红外热成像</a:t>
            </a:r>
            <a:r>
              <a:rPr lang="en-US" altLang="zh-CN" dirty="0"/>
              <a:t>+</a:t>
            </a:r>
            <a:r>
              <a:rPr lang="zh-CN" altLang="en-US" dirty="0"/>
              <a:t>计算机视觉</a:t>
            </a:r>
            <a:endParaRPr lang="en-US" altLang="zh-CN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</p:spTree>
    <p:extLst>
      <p:ext uri="{BB962C8B-B14F-4D97-AF65-F5344CB8AC3E}">
        <p14:creationId xmlns:p14="http://schemas.microsoft.com/office/powerpoint/2010/main" val="811332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C29DE0E-4D39-42D1-93AC-6CD5E4B1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</a:t>
            </a:r>
            <a:r>
              <a:rPr lang="zh-CN" altLang="zh-CN" dirty="0"/>
              <a:t>动物行为识别</a:t>
            </a:r>
            <a:endParaRPr lang="en-US" altLang="zh-CN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65B147C-897D-47AC-8A8B-4A8B575DE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+mn-ea"/>
              </a:rPr>
              <a:t>典型行为监测：</a:t>
            </a:r>
            <a:r>
              <a:rPr lang="zh-CN" altLang="en-US" dirty="0">
                <a:solidFill>
                  <a:srgbClr val="0000FF"/>
                </a:solidFill>
                <a:latin typeface="+mn-ea"/>
              </a:rPr>
              <a:t>发情监测，发情体征</a:t>
            </a:r>
            <a:endParaRPr lang="en-US" altLang="zh-CN" dirty="0">
              <a:latin typeface="+mn-ea"/>
            </a:endParaRPr>
          </a:p>
          <a:p>
            <a:pPr lvl="1"/>
            <a:r>
              <a:rPr lang="zh-CN" altLang="en-US" dirty="0"/>
              <a:t>体温变化，奶牛发情前</a:t>
            </a:r>
            <a:r>
              <a:rPr lang="en-US" altLang="zh-CN" dirty="0"/>
              <a:t>5</a:t>
            </a:r>
            <a:r>
              <a:rPr lang="zh-CN" altLang="en-US" dirty="0"/>
              <a:t>天体温下降，发情前</a:t>
            </a:r>
            <a:r>
              <a:rPr lang="en-US" altLang="zh-CN" dirty="0"/>
              <a:t>2</a:t>
            </a:r>
            <a:r>
              <a:rPr lang="zh-CN" altLang="en-US" dirty="0"/>
              <a:t>天体温降至最低，发情中体温升高，奶牛发情时体温比发情前高</a:t>
            </a:r>
            <a:r>
              <a:rPr lang="en-US" altLang="zh-CN" dirty="0"/>
              <a:t>(0.48±0.29) </a:t>
            </a:r>
            <a:r>
              <a:rPr lang="zh-CN" altLang="en-US" dirty="0"/>
              <a:t>℃左右，比发情后高</a:t>
            </a:r>
            <a:r>
              <a:rPr lang="en-US" altLang="zh-CN" dirty="0"/>
              <a:t>(0.53±0.29)</a:t>
            </a:r>
            <a:r>
              <a:rPr lang="zh-CN" altLang="en-US" dirty="0"/>
              <a:t> ℃左右</a:t>
            </a:r>
            <a:endParaRPr lang="en-US" altLang="zh-CN" dirty="0"/>
          </a:p>
          <a:p>
            <a:pPr lvl="1"/>
            <a:r>
              <a:rPr lang="zh-CN" altLang="en-US" dirty="0"/>
              <a:t>行为变化，爬跨次数、被爬跨次数、运动次数、反刍次数和时间、运动量等</a:t>
            </a:r>
            <a:endParaRPr lang="en-US" altLang="zh-CN" dirty="0"/>
          </a:p>
          <a:p>
            <a:pPr lvl="1"/>
            <a:r>
              <a:rPr lang="zh-CN" altLang="en-US" dirty="0"/>
              <a:t>体征变化，粘液、</a:t>
            </a:r>
            <a:r>
              <a:rPr lang="en-US" altLang="zh-CN" dirty="0"/>
              <a:t>PH</a:t>
            </a:r>
            <a:r>
              <a:rPr lang="zh-CN" altLang="en-US" dirty="0"/>
              <a:t>值等</a:t>
            </a:r>
            <a:endParaRPr lang="en-US" altLang="zh-CN" dirty="0"/>
          </a:p>
          <a:p>
            <a:pPr lvl="1"/>
            <a:r>
              <a:rPr lang="zh-CN" altLang="en-US" dirty="0"/>
              <a:t>声音变化，叫声、呼吸声、咳嗽声、咀嚼声等</a:t>
            </a:r>
            <a:endParaRPr lang="en-US" altLang="zh-CN" dirty="0"/>
          </a:p>
          <a:p>
            <a:pPr lvl="1"/>
            <a:r>
              <a:rPr lang="zh-CN" altLang="en-US" dirty="0"/>
              <a:t>智能化的自动发情预测模型，计算视觉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</p:spTree>
    <p:extLst>
      <p:ext uri="{BB962C8B-B14F-4D97-AF65-F5344CB8AC3E}">
        <p14:creationId xmlns:p14="http://schemas.microsoft.com/office/powerpoint/2010/main" val="278655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562ED4BB-9AEF-434F-B7C7-2B5DF8098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第四节 动物疾病智能诊断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</p:spTree>
    <p:extLst>
      <p:ext uri="{BB962C8B-B14F-4D97-AF65-F5344CB8AC3E}">
        <p14:creationId xmlns:p14="http://schemas.microsoft.com/office/powerpoint/2010/main" val="25327647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C29DE0E-4D39-42D1-93AC-6CD5E4B1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一、动物疾病智能诊断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65B147C-897D-47AC-8A8B-4A8B575DE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b="1" dirty="0"/>
              <a:t>现状</a:t>
            </a:r>
            <a:endParaRPr lang="en-US" altLang="zh-CN" b="1" dirty="0"/>
          </a:p>
          <a:p>
            <a:pPr lvl="1"/>
            <a:r>
              <a:rPr lang="en-US" altLang="zh-CN" dirty="0"/>
              <a:t>1.</a:t>
            </a:r>
            <a:r>
              <a:rPr lang="zh-CN" altLang="en-US" dirty="0"/>
              <a:t>集约化、规模化、养殖密度增大</a:t>
            </a:r>
            <a:endParaRPr lang="en-US" altLang="zh-CN" dirty="0"/>
          </a:p>
          <a:p>
            <a:pPr lvl="1"/>
            <a:r>
              <a:rPr lang="en-US" altLang="zh-CN" dirty="0"/>
              <a:t>2.</a:t>
            </a:r>
            <a:r>
              <a:rPr lang="zh-CN" altLang="en-US" dirty="0"/>
              <a:t>动物疫病风险增大</a:t>
            </a:r>
            <a:endParaRPr lang="en-US" altLang="zh-CN" dirty="0"/>
          </a:p>
          <a:p>
            <a:pPr lvl="1"/>
            <a:r>
              <a:rPr lang="en-US" altLang="zh-CN" dirty="0"/>
              <a:t>3.</a:t>
            </a:r>
            <a:r>
              <a:rPr lang="zh-CN" altLang="zh-CN" dirty="0"/>
              <a:t>动物疾病发生多样化、复杂化；</a:t>
            </a:r>
            <a:endParaRPr lang="en-US" altLang="zh-CN" dirty="0"/>
          </a:p>
          <a:p>
            <a:pPr lvl="1"/>
            <a:r>
              <a:rPr lang="en-US" altLang="zh-CN" dirty="0"/>
              <a:t>4.</a:t>
            </a:r>
            <a:r>
              <a:rPr lang="zh-CN" altLang="zh-CN" dirty="0"/>
              <a:t>兽医诊断水平参差不齐</a:t>
            </a:r>
            <a:r>
              <a:rPr lang="zh-CN" altLang="en-US" dirty="0"/>
              <a:t>，</a:t>
            </a:r>
            <a:r>
              <a:rPr lang="zh-CN" altLang="zh-CN" dirty="0"/>
              <a:t>基础设施落后；</a:t>
            </a:r>
            <a:endParaRPr lang="en-US" altLang="zh-CN" dirty="0"/>
          </a:p>
          <a:p>
            <a:pPr lvl="1"/>
            <a:r>
              <a:rPr lang="en-US" altLang="zh-CN" dirty="0"/>
              <a:t>5.</a:t>
            </a:r>
            <a:r>
              <a:rPr lang="zh-CN" altLang="zh-CN" dirty="0"/>
              <a:t>动物疾病智能化诊断系统缺乏</a:t>
            </a:r>
            <a:endParaRPr lang="en-US" altLang="zh-CN" dirty="0"/>
          </a:p>
          <a:p>
            <a:r>
              <a:rPr lang="zh-CN" altLang="en-US" b="1" dirty="0"/>
              <a:t>当前自动诊断方法不足</a:t>
            </a:r>
            <a:endParaRPr lang="en-US" altLang="zh-CN" b="1" dirty="0"/>
          </a:p>
          <a:p>
            <a:pPr lvl="1"/>
            <a:r>
              <a:rPr lang="zh-CN" altLang="en-US" dirty="0"/>
              <a:t>诊断泛化能力差、抗干扰能力差、</a:t>
            </a:r>
            <a:endParaRPr lang="en-US" altLang="zh-CN" dirty="0"/>
          </a:p>
          <a:p>
            <a:pPr lvl="1"/>
            <a:r>
              <a:rPr lang="zh-CN" altLang="en-US" dirty="0"/>
              <a:t>特征类型少、诊疗效果差、推广效果不足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9075" y="318529"/>
            <a:ext cx="3125393" cy="255590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770212" y="2899080"/>
            <a:ext cx="2743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7-13 App-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猪病诊疗助手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015" y="3378174"/>
            <a:ext cx="2853515" cy="228663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025020" y="5714095"/>
            <a:ext cx="2050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7-13 App-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猪医生</a:t>
            </a:r>
          </a:p>
        </p:txBody>
      </p:sp>
    </p:spTree>
    <p:extLst>
      <p:ext uri="{BB962C8B-B14F-4D97-AF65-F5344CB8AC3E}">
        <p14:creationId xmlns:p14="http://schemas.microsoft.com/office/powerpoint/2010/main" val="10265225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C29DE0E-4D39-42D1-93AC-6CD5E4B1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一、动物疾病智能诊断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65B147C-897D-47AC-8A8B-4A8B575DE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b="1" dirty="0"/>
              <a:t>疫病自动诊疗方法</a:t>
            </a:r>
            <a:endParaRPr lang="en-US" altLang="zh-CN" b="1" dirty="0"/>
          </a:p>
          <a:p>
            <a:pPr marL="457200" lvl="1" indent="0">
              <a:buNone/>
            </a:pPr>
            <a:r>
              <a:rPr lang="zh-CN" altLang="en-US" dirty="0">
                <a:solidFill>
                  <a:srgbClr val="0000FF"/>
                </a:solidFill>
              </a:rPr>
              <a:t>定义</a:t>
            </a:r>
            <a:r>
              <a:rPr lang="zh-CN" altLang="en-US" dirty="0"/>
              <a:t>：采集动物的特征信息，构建智能分级评分模型或专家系统自动诊断</a:t>
            </a:r>
            <a:endParaRPr lang="en-US" altLang="zh-CN" dirty="0"/>
          </a:p>
          <a:p>
            <a:pPr marL="457200" lvl="1" indent="0">
              <a:buNone/>
            </a:pPr>
            <a:r>
              <a:rPr lang="zh-CN" altLang="en-US" dirty="0">
                <a:solidFill>
                  <a:srgbClr val="0000FF"/>
                </a:solidFill>
              </a:rPr>
              <a:t>优点</a:t>
            </a:r>
            <a:r>
              <a:rPr lang="zh-CN" altLang="en-US" dirty="0"/>
              <a:t>：提高诊断效率、缩短诊断周期、降低劳动强度、降低成本</a:t>
            </a:r>
            <a:endParaRPr lang="en-US" altLang="zh-CN" dirty="0"/>
          </a:p>
          <a:p>
            <a:pPr marL="457200" lvl="1" indent="0">
              <a:buNone/>
            </a:pPr>
            <a:r>
              <a:rPr lang="zh-CN" altLang="en-US" dirty="0">
                <a:solidFill>
                  <a:srgbClr val="0000FF"/>
                </a:solidFill>
              </a:rPr>
              <a:t>分类</a:t>
            </a:r>
            <a:r>
              <a:rPr lang="zh-CN" altLang="en-US" dirty="0"/>
              <a:t>：</a:t>
            </a:r>
            <a:r>
              <a:rPr lang="zh-CN" altLang="en-US" b="1" dirty="0"/>
              <a:t>按特征分类：                                   按技术类型分类</a:t>
            </a:r>
            <a:r>
              <a:rPr lang="zh-CN" altLang="en-US" dirty="0"/>
              <a:t>：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/>
              <a:t>1.</a:t>
            </a:r>
            <a:r>
              <a:rPr lang="zh-CN" altLang="en-US" dirty="0"/>
              <a:t>形态诊断技术                                           </a:t>
            </a:r>
            <a:r>
              <a:rPr lang="en-US" altLang="zh-CN" dirty="0"/>
              <a:t>1.</a:t>
            </a:r>
            <a:r>
              <a:rPr lang="zh-CN" altLang="en-US" dirty="0"/>
              <a:t>机器视觉分析</a:t>
            </a:r>
          </a:p>
          <a:p>
            <a:pPr marL="457200" lvl="1" indent="0">
              <a:buNone/>
            </a:pPr>
            <a:r>
              <a:rPr lang="en-US" altLang="zh-CN" dirty="0"/>
              <a:t>2.</a:t>
            </a:r>
            <a:r>
              <a:rPr lang="zh-CN" altLang="en-US" dirty="0"/>
              <a:t>行为诊断技术                                           </a:t>
            </a:r>
            <a:r>
              <a:rPr lang="en-US" altLang="zh-CN" dirty="0"/>
              <a:t>2.</a:t>
            </a:r>
            <a:r>
              <a:rPr lang="zh-CN" altLang="en-US" dirty="0"/>
              <a:t>动物音频分析</a:t>
            </a:r>
          </a:p>
          <a:p>
            <a:pPr marL="457200" lvl="1" indent="0">
              <a:buNone/>
            </a:pPr>
            <a:r>
              <a:rPr lang="en-US" altLang="zh-CN" dirty="0"/>
              <a:t>3.</a:t>
            </a:r>
            <a:r>
              <a:rPr lang="zh-CN" altLang="en-US" dirty="0"/>
              <a:t>声音诊断技术                                           </a:t>
            </a:r>
            <a:r>
              <a:rPr lang="en-US" altLang="zh-CN" dirty="0"/>
              <a:t>3.</a:t>
            </a:r>
            <a:r>
              <a:rPr lang="zh-CN" altLang="en-US" dirty="0"/>
              <a:t>红外温度感知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/>
              <a:t>4.</a:t>
            </a:r>
            <a:r>
              <a:rPr lang="zh-CN" altLang="en-US" dirty="0"/>
              <a:t>体温诊断技术                                           </a:t>
            </a:r>
            <a:r>
              <a:rPr lang="en-US" altLang="zh-CN" dirty="0"/>
              <a:t>4.</a:t>
            </a:r>
            <a:r>
              <a:rPr lang="zh-CN" altLang="en-US" dirty="0"/>
              <a:t>深度学习分类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/>
              <a:t>5.</a:t>
            </a:r>
            <a:r>
              <a:rPr lang="zh-CN" altLang="en-US" dirty="0"/>
              <a:t>其他生理参数诊断技术</a:t>
            </a: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5486862" y="3191626"/>
            <a:ext cx="0" cy="259200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7472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一、动物疾病智能诊断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/>
              <a:t>畜禽养殖智能传感诊断技术</a:t>
            </a:r>
            <a:endParaRPr lang="en-US" altLang="zh-CN" b="1" dirty="0"/>
          </a:p>
          <a:p>
            <a:pPr lvl="1"/>
            <a:r>
              <a:rPr lang="zh-CN" altLang="en-US" dirty="0"/>
              <a:t>形态诊断</a:t>
            </a:r>
            <a:endParaRPr lang="en-US" altLang="zh-CN" dirty="0"/>
          </a:p>
          <a:p>
            <a:pPr lvl="1"/>
            <a:r>
              <a:rPr lang="zh-CN" altLang="en-US" dirty="0"/>
              <a:t>行为诊断</a:t>
            </a:r>
            <a:endParaRPr lang="en-US" altLang="zh-CN" dirty="0"/>
          </a:p>
          <a:p>
            <a:pPr lvl="1"/>
            <a:r>
              <a:rPr lang="zh-CN" altLang="en-US" dirty="0"/>
              <a:t>声音诊断</a:t>
            </a:r>
            <a:endParaRPr lang="en-US" altLang="zh-CN" dirty="0"/>
          </a:p>
          <a:p>
            <a:pPr lvl="1"/>
            <a:r>
              <a:rPr lang="zh-CN" altLang="en-US" dirty="0"/>
              <a:t>体温诊断</a:t>
            </a:r>
            <a:endParaRPr lang="en-US" altLang="zh-CN" dirty="0"/>
          </a:p>
          <a:p>
            <a:pPr lvl="1"/>
            <a:r>
              <a:rPr lang="zh-CN" altLang="en-US" dirty="0"/>
              <a:t>其他生理参数诊断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079" y="1647760"/>
            <a:ext cx="6493932" cy="395573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892438" y="5754695"/>
            <a:ext cx="38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7-14 </a:t>
            </a:r>
            <a:r>
              <a:rPr lang="zh-CN" altLang="en-US" dirty="0"/>
              <a:t>畜禽养殖智能传感诊断技术图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129611" y="6596390"/>
            <a:ext cx="26677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中国农业科学， 2021，54(11):2445-2463</a:t>
            </a:r>
          </a:p>
        </p:txBody>
      </p:sp>
    </p:spTree>
    <p:extLst>
      <p:ext uri="{BB962C8B-B14F-4D97-AF65-F5344CB8AC3E}">
        <p14:creationId xmlns:p14="http://schemas.microsoft.com/office/powerpoint/2010/main" val="30153004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一、动物疾病智能诊断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>
                <a:latin typeface="+mn-ea"/>
                <a:cs typeface="Times New Roman" panose="02020603050405020304" pitchFamily="18" charset="0"/>
              </a:rPr>
              <a:t>疫病自动诊疗主流代表方法</a:t>
            </a:r>
          </a:p>
          <a:p>
            <a:pPr lvl="1"/>
            <a:r>
              <a:rPr lang="zh-CN" altLang="en-US" dirty="0"/>
              <a:t>形态特征 </a:t>
            </a:r>
          </a:p>
          <a:p>
            <a:pPr lvl="1"/>
            <a:r>
              <a:rPr lang="zh-CN" altLang="en-US" dirty="0"/>
              <a:t>动作姿态</a:t>
            </a:r>
          </a:p>
          <a:p>
            <a:pPr lvl="1"/>
            <a:r>
              <a:rPr lang="zh-CN" altLang="en-US" dirty="0"/>
              <a:t>位置特征</a:t>
            </a:r>
          </a:p>
          <a:p>
            <a:pPr lvl="1"/>
            <a:r>
              <a:rPr lang="zh-CN" altLang="en-US" dirty="0"/>
              <a:t>声音特征</a:t>
            </a:r>
          </a:p>
          <a:p>
            <a:pPr lvl="1"/>
            <a:r>
              <a:rPr lang="zh-CN" altLang="en-US" dirty="0"/>
              <a:t>呼吸特征</a:t>
            </a:r>
          </a:p>
          <a:p>
            <a:pPr lvl="1"/>
            <a:r>
              <a:rPr lang="zh-CN" altLang="en-US" dirty="0"/>
              <a:t>体温特征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  <p:sp>
        <p:nvSpPr>
          <p:cNvPr id="6" name="矩形 5"/>
          <p:cNvSpPr/>
          <p:nvPr/>
        </p:nvSpPr>
        <p:spPr>
          <a:xfrm>
            <a:off x="6323274" y="5847305"/>
            <a:ext cx="3954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图</a:t>
            </a:r>
            <a:r>
              <a:rPr lang="en-US" altLang="zh-CN" dirty="0"/>
              <a:t>7-15  </a:t>
            </a:r>
            <a:r>
              <a:rPr lang="zh-CN" altLang="en-US" dirty="0"/>
              <a:t>疫病自动诊疗主流代表方法表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485" y="1030702"/>
            <a:ext cx="5088385" cy="476343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9129611" y="6596390"/>
            <a:ext cx="26677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中国农业科学， 2021，54(11):2445-2463</a:t>
            </a:r>
          </a:p>
        </p:txBody>
      </p:sp>
    </p:spTree>
    <p:extLst>
      <p:ext uri="{BB962C8B-B14F-4D97-AF65-F5344CB8AC3E}">
        <p14:creationId xmlns:p14="http://schemas.microsoft.com/office/powerpoint/2010/main" val="29209523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一、动物疾病智能诊断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b="1" dirty="0">
                <a:latin typeface="+mn-ea"/>
                <a:cs typeface="Times New Roman" panose="02020603050405020304" pitchFamily="18" charset="0"/>
              </a:rPr>
              <a:t>疫病自动</a:t>
            </a:r>
            <a:r>
              <a:rPr lang="zh-CN" altLang="en-US" b="1" dirty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诊疗依据特征</a:t>
            </a:r>
            <a:endParaRPr lang="en-US" altLang="zh-CN" b="1" dirty="0">
              <a:latin typeface="+mn-ea"/>
              <a:cs typeface="Times New Roman" panose="02020603050405020304" pitchFamily="18" charset="0"/>
            </a:endParaRPr>
          </a:p>
          <a:p>
            <a:pPr lvl="1"/>
            <a:r>
              <a:rPr lang="en-US" altLang="zh-CN" dirty="0">
                <a:latin typeface="+mn-ea"/>
                <a:cs typeface="Times New Roman" panose="02020603050405020304" pitchFamily="18" charset="0"/>
              </a:rPr>
              <a:t>1. </a:t>
            </a:r>
            <a:r>
              <a:rPr lang="zh-CN" altLang="en-US" dirty="0">
                <a:latin typeface="+mn-ea"/>
                <a:cs typeface="Times New Roman" panose="02020603050405020304" pitchFamily="18" charset="0"/>
              </a:rPr>
              <a:t>外型与形态 </a:t>
            </a:r>
            <a:r>
              <a:rPr lang="en-US" altLang="zh-CN" dirty="0">
                <a:latin typeface="+mn-ea"/>
                <a:cs typeface="Times New Roman" panose="02020603050405020304" pitchFamily="18" charset="0"/>
              </a:rPr>
              <a:t>2. </a:t>
            </a:r>
            <a:r>
              <a:rPr lang="zh-CN" altLang="en-US" dirty="0">
                <a:latin typeface="+mn-ea"/>
                <a:cs typeface="Times New Roman" panose="02020603050405020304" pitchFamily="18" charset="0"/>
              </a:rPr>
              <a:t>行为与动作 </a:t>
            </a:r>
            <a:r>
              <a:rPr lang="en-US" altLang="zh-CN" dirty="0">
                <a:latin typeface="+mn-ea"/>
                <a:cs typeface="Times New Roman" panose="02020603050405020304" pitchFamily="18" charset="0"/>
              </a:rPr>
              <a:t>3.</a:t>
            </a:r>
            <a:r>
              <a:rPr lang="zh-CN" altLang="en-US" dirty="0">
                <a:latin typeface="+mn-ea"/>
                <a:cs typeface="Times New Roman" panose="02020603050405020304" pitchFamily="18" charset="0"/>
              </a:rPr>
              <a:t>鸣叫与声音 </a:t>
            </a:r>
            <a:endParaRPr lang="en-US" altLang="zh-CN" dirty="0">
              <a:latin typeface="+mn-ea"/>
              <a:cs typeface="Times New Roman" panose="02020603050405020304" pitchFamily="18" charset="0"/>
            </a:endParaRPr>
          </a:p>
          <a:p>
            <a:pPr lvl="1"/>
            <a:r>
              <a:rPr lang="en-US" altLang="zh-CN" dirty="0">
                <a:latin typeface="+mn-ea"/>
                <a:cs typeface="Times New Roman" panose="02020603050405020304" pitchFamily="18" charset="0"/>
              </a:rPr>
              <a:t>4.</a:t>
            </a:r>
            <a:r>
              <a:rPr lang="zh-CN" altLang="en-US" dirty="0">
                <a:latin typeface="+mn-ea"/>
                <a:cs typeface="Times New Roman" panose="02020603050405020304" pitchFamily="18" charset="0"/>
              </a:rPr>
              <a:t>体温与健康 </a:t>
            </a:r>
            <a:r>
              <a:rPr lang="en-US" altLang="zh-CN" dirty="0">
                <a:latin typeface="+mn-ea"/>
                <a:cs typeface="Times New Roman" panose="02020603050405020304" pitchFamily="18" charset="0"/>
              </a:rPr>
              <a:t>5.</a:t>
            </a:r>
            <a:r>
              <a:rPr lang="zh-CN" altLang="en-US" dirty="0">
                <a:latin typeface="+mn-ea"/>
                <a:cs typeface="Times New Roman" panose="02020603050405020304" pitchFamily="18" charset="0"/>
              </a:rPr>
              <a:t>心率与血压 </a:t>
            </a:r>
            <a:r>
              <a:rPr lang="en-US" altLang="zh-CN" dirty="0">
                <a:latin typeface="+mn-ea"/>
                <a:cs typeface="Times New Roman" panose="02020603050405020304" pitchFamily="18" charset="0"/>
              </a:rPr>
              <a:t>6.</a:t>
            </a:r>
            <a:r>
              <a:rPr lang="zh-CN" altLang="en-US" dirty="0">
                <a:latin typeface="+mn-ea"/>
                <a:cs typeface="Times New Roman" panose="02020603050405020304" pitchFamily="18" charset="0"/>
              </a:rPr>
              <a:t>排泄物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60" y="2895210"/>
            <a:ext cx="10420350" cy="29527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333849" y="5872371"/>
            <a:ext cx="3550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图</a:t>
            </a:r>
            <a:r>
              <a:rPr lang="en-US" altLang="zh-CN" dirty="0"/>
              <a:t>7-16  </a:t>
            </a:r>
            <a:r>
              <a:rPr lang="zh-CN" altLang="en-US" dirty="0"/>
              <a:t>疫病自动诊疗依据特征表 </a:t>
            </a:r>
          </a:p>
        </p:txBody>
      </p:sp>
      <p:sp>
        <p:nvSpPr>
          <p:cNvPr id="6" name="矩形 5"/>
          <p:cNvSpPr/>
          <p:nvPr/>
        </p:nvSpPr>
        <p:spPr>
          <a:xfrm>
            <a:off x="9129611" y="6596390"/>
            <a:ext cx="26677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中国农业科学， 2021，54(11):2445-2463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</p:spTree>
    <p:extLst>
      <p:ext uri="{BB962C8B-B14F-4D97-AF65-F5344CB8AC3E}">
        <p14:creationId xmlns:p14="http://schemas.microsoft.com/office/powerpoint/2010/main" val="15118366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一、动物疾病智能诊断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+mn-ea"/>
                <a:cs typeface="Times New Roman" panose="02020603050405020304" pitchFamily="18" charset="0"/>
              </a:rPr>
              <a:t>发展趋势</a:t>
            </a:r>
            <a:endParaRPr lang="en-US" altLang="zh-CN" b="1" dirty="0">
              <a:latin typeface="+mn-ea"/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latin typeface="+mn-ea"/>
                <a:cs typeface="Times New Roman" panose="02020603050405020304" pitchFamily="18" charset="0"/>
              </a:rPr>
              <a:t>一是开发并优化各类传感器的数字采集能力，克服多尘、高温、高湿的恶劣环境，保持良好的数据采集稳定性，克服因动物位置移动、姿态变化、应激反应造成的测量误差；</a:t>
            </a:r>
            <a:endParaRPr lang="en-US" altLang="zh-CN" dirty="0">
              <a:latin typeface="+mn-ea"/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latin typeface="+mn-ea"/>
                <a:cs typeface="Times New Roman" panose="02020603050405020304" pitchFamily="18" charset="0"/>
              </a:rPr>
              <a:t>二是提高数学模型的鲁棒性与适用性，扩大试验数据的来源，提高数据多样性和代表性；</a:t>
            </a:r>
          </a:p>
          <a:p>
            <a:pPr lvl="1"/>
            <a:r>
              <a:rPr lang="zh-CN" altLang="en-US" dirty="0">
                <a:latin typeface="+mn-ea"/>
                <a:cs typeface="Times New Roman" panose="02020603050405020304" pitchFamily="18" charset="0"/>
              </a:rPr>
              <a:t>三是多传感器特征融合的研究，打通各特征诊疗模型之间的数据孤岛，形成全面、高效、智能、精准的畜禽动物疫病综合诊断方法。</a:t>
            </a:r>
          </a:p>
          <a:p>
            <a:pPr marL="0" indent="0">
              <a:buNone/>
            </a:pPr>
            <a:endParaRPr lang="en-US" altLang="zh-CN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</p:spTree>
    <p:extLst>
      <p:ext uri="{BB962C8B-B14F-4D97-AF65-F5344CB8AC3E}">
        <p14:creationId xmlns:p14="http://schemas.microsoft.com/office/powerpoint/2010/main" val="3642517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562ED4BB-9AEF-434F-B7C7-2B5DF8098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第一节 智慧畜牧概述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</p:spTree>
    <p:extLst>
      <p:ext uri="{BB962C8B-B14F-4D97-AF65-F5344CB8AC3E}">
        <p14:creationId xmlns:p14="http://schemas.microsoft.com/office/powerpoint/2010/main" val="27406478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562ED4BB-9AEF-434F-B7C7-2B5DF8098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第五节 畜禽养殖管理优化模型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</p:spTree>
    <p:extLst>
      <p:ext uri="{BB962C8B-B14F-4D97-AF65-F5344CB8AC3E}">
        <p14:creationId xmlns:p14="http://schemas.microsoft.com/office/powerpoint/2010/main" val="23715503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C29DE0E-4D39-42D1-93AC-6CD5E4B1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一、饲料营养配方优化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65B147C-897D-47AC-8A8B-4A8B575DE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zh-CN" dirty="0"/>
              <a:t>饲料是畜牧业生产的物质基础</a:t>
            </a:r>
            <a:r>
              <a:rPr lang="zh-CN" altLang="en-US" dirty="0"/>
              <a:t>，</a:t>
            </a:r>
            <a:r>
              <a:rPr lang="zh-CN" altLang="zh-CN" dirty="0"/>
              <a:t>养殖业成本中</a:t>
            </a:r>
            <a:r>
              <a:rPr lang="zh-CN" altLang="en-US" dirty="0"/>
              <a:t>约</a:t>
            </a:r>
            <a:r>
              <a:rPr lang="en-US" altLang="zh-CN" dirty="0"/>
              <a:t>70%</a:t>
            </a:r>
            <a:r>
              <a:rPr lang="zh-CN" altLang="zh-CN" dirty="0"/>
              <a:t>左右来自饲料</a:t>
            </a:r>
            <a:endParaRPr lang="en-US" altLang="zh-CN" dirty="0"/>
          </a:p>
          <a:p>
            <a:r>
              <a:rPr lang="zh-CN" altLang="en-US" dirty="0">
                <a:solidFill>
                  <a:srgbClr val="0000FF"/>
                </a:solidFill>
              </a:rPr>
              <a:t>定义</a:t>
            </a:r>
            <a:r>
              <a:rPr lang="zh-CN" altLang="en-US" dirty="0"/>
              <a:t>：</a:t>
            </a:r>
            <a:r>
              <a:rPr lang="zh-CN" altLang="zh-CN" dirty="0"/>
              <a:t>饲料配方的设计</a:t>
            </a:r>
            <a:r>
              <a:rPr lang="zh-CN" altLang="en-US" dirty="0"/>
              <a:t>，配合饲料原料适宜组合的过程，</a:t>
            </a:r>
            <a:r>
              <a:rPr lang="zh-CN" altLang="zh-CN" dirty="0"/>
              <a:t>配制营养成分完善和平衡的日粮</a:t>
            </a:r>
            <a:r>
              <a:rPr lang="zh-CN" altLang="en-US" dirty="0"/>
              <a:t>，满足</a:t>
            </a:r>
            <a:r>
              <a:rPr lang="zh-CN" altLang="zh-CN" dirty="0"/>
              <a:t>动物生长发育需要各种蛋白质、氨基酸、矿物质、微量元素、维生素</a:t>
            </a:r>
            <a:r>
              <a:rPr lang="zh-CN" altLang="en-US" dirty="0"/>
              <a:t>、脂肪酸</a:t>
            </a:r>
            <a:r>
              <a:rPr lang="zh-CN" altLang="zh-CN" dirty="0"/>
              <a:t>和纤维等物质</a:t>
            </a:r>
            <a:endParaRPr lang="en-US" altLang="zh-CN" dirty="0"/>
          </a:p>
          <a:p>
            <a:r>
              <a:rPr lang="zh-CN" altLang="en-US" dirty="0">
                <a:solidFill>
                  <a:srgbClr val="0000FF"/>
                </a:solidFill>
              </a:rPr>
              <a:t>特点</a:t>
            </a:r>
            <a:r>
              <a:rPr lang="zh-CN" altLang="en-US" dirty="0"/>
              <a:t>：科学性，知识性和技术性</a:t>
            </a:r>
            <a:endParaRPr lang="en-US" altLang="zh-CN" dirty="0"/>
          </a:p>
          <a:p>
            <a:r>
              <a:rPr lang="zh-CN" altLang="en-US" dirty="0"/>
              <a:t>常用配方</a:t>
            </a:r>
            <a:r>
              <a:rPr lang="zh-CN" altLang="en-US" dirty="0">
                <a:solidFill>
                  <a:srgbClr val="0000FF"/>
                </a:solidFill>
              </a:rPr>
              <a:t>原料</a:t>
            </a:r>
            <a:r>
              <a:rPr lang="zh-CN" altLang="en-US" dirty="0"/>
              <a:t>：玉米、麦子、麦麸、糙米、次粉、大豆（饼、粕）、棉籽（饼、粕） 、菜籽（饼、粕） 、花生仁（饼、粕） 、向日葵（饼、粕） 、鱼粉、血粉、羽毛粉、皮革粉、肉骨粉等</a:t>
            </a:r>
            <a:endParaRPr lang="zh-CN" altLang="zh-CN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</p:spTree>
    <p:extLst>
      <p:ext uri="{BB962C8B-B14F-4D97-AF65-F5344CB8AC3E}">
        <p14:creationId xmlns:p14="http://schemas.microsoft.com/office/powerpoint/2010/main" val="30297267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C29DE0E-4D39-42D1-93AC-6CD5E4B1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一、饲料营养配方优化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65B147C-897D-47AC-8A8B-4A8B575DE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b="1" dirty="0">
                <a:latin typeface="FZZDXJW--GB1-0"/>
              </a:rPr>
              <a:t>优化</a:t>
            </a:r>
            <a:endParaRPr lang="en-US" altLang="zh-CN" b="1" dirty="0">
              <a:latin typeface="FZZDXJW--GB1-0"/>
            </a:endParaRPr>
          </a:p>
          <a:p>
            <a:pPr lvl="1"/>
            <a:r>
              <a:rPr lang="zh-CN" altLang="en-US" dirty="0">
                <a:latin typeface="FZZDXJW--GB1-0"/>
              </a:rPr>
              <a:t>日粮干物质、粗蛋白、总消化养分、</a:t>
            </a:r>
            <a:endParaRPr lang="en-US" altLang="zh-CN" dirty="0">
              <a:latin typeface="FZZDXJW--GB1-0"/>
            </a:endParaRPr>
          </a:p>
          <a:p>
            <a:pPr marL="457200" lvl="1" indent="0">
              <a:buNone/>
            </a:pPr>
            <a:r>
              <a:rPr lang="zh-CN" altLang="en-US" dirty="0">
                <a:latin typeface="FZZDXJW--GB1-0"/>
              </a:rPr>
              <a:t>  粗纤维以及成本</a:t>
            </a:r>
            <a:endParaRPr lang="en-US" altLang="zh-CN" dirty="0"/>
          </a:p>
          <a:p>
            <a:pPr marL="0" indent="0">
              <a:buNone/>
            </a:pPr>
            <a:r>
              <a:rPr lang="zh-CN" altLang="zh-CN" b="1" dirty="0"/>
              <a:t>配方设计通常遵循一定的原则</a:t>
            </a:r>
            <a:r>
              <a:rPr lang="zh-CN" altLang="en-US" b="1" dirty="0"/>
              <a:t>：</a:t>
            </a:r>
            <a:endParaRPr lang="en-US" altLang="zh-CN" b="1" dirty="0"/>
          </a:p>
          <a:p>
            <a:pPr lvl="1"/>
            <a:r>
              <a:rPr lang="zh-CN" altLang="zh-CN" dirty="0"/>
              <a:t>营养性原则</a:t>
            </a:r>
            <a:endParaRPr lang="en-US" altLang="zh-CN" dirty="0"/>
          </a:p>
          <a:p>
            <a:pPr lvl="1"/>
            <a:r>
              <a:rPr lang="zh-CN" altLang="zh-CN" dirty="0"/>
              <a:t>安全性原则</a:t>
            </a:r>
            <a:endParaRPr lang="en-US" altLang="zh-CN" dirty="0"/>
          </a:p>
          <a:p>
            <a:pPr lvl="1"/>
            <a:r>
              <a:rPr lang="zh-CN" altLang="zh-CN" dirty="0"/>
              <a:t>经济性原则</a:t>
            </a:r>
            <a:endParaRPr lang="en-US" altLang="zh-CN" dirty="0"/>
          </a:p>
          <a:p>
            <a:pPr lvl="1"/>
            <a:r>
              <a:rPr lang="zh-CN" altLang="zh-CN" dirty="0"/>
              <a:t>市场性原则</a:t>
            </a:r>
            <a:endParaRPr lang="en-US" altLang="zh-CN" dirty="0"/>
          </a:p>
          <a:p>
            <a:pPr lvl="1"/>
            <a:r>
              <a:rPr lang="zh-CN" altLang="zh-CN" dirty="0"/>
              <a:t>可行性原则</a:t>
            </a:r>
            <a:endParaRPr lang="en-US" altLang="zh-CN" dirty="0"/>
          </a:p>
          <a:p>
            <a:pPr marL="0" indent="0">
              <a:buNone/>
            </a:pPr>
            <a:endParaRPr lang="en-US" altLang="zh-CN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661" y="1171763"/>
            <a:ext cx="3434836" cy="439851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367842" y="5757797"/>
            <a:ext cx="2858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图</a:t>
            </a:r>
            <a:r>
              <a:rPr lang="en-US" altLang="zh-CN" dirty="0"/>
              <a:t>7-17  </a:t>
            </a:r>
            <a:r>
              <a:rPr lang="zh-CN" altLang="en-US" dirty="0"/>
              <a:t>配方设计基本流程 </a:t>
            </a:r>
          </a:p>
        </p:txBody>
      </p:sp>
    </p:spTree>
    <p:extLst>
      <p:ext uri="{BB962C8B-B14F-4D97-AF65-F5344CB8AC3E}">
        <p14:creationId xmlns:p14="http://schemas.microsoft.com/office/powerpoint/2010/main" val="29393985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C29DE0E-4D39-42D1-93AC-6CD5E4B1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一、饲料营养配方优化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65B147C-897D-47AC-8A8B-4A8B575DE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0665"/>
            <a:ext cx="10515600" cy="5084953"/>
          </a:xfrm>
        </p:spPr>
        <p:txBody>
          <a:bodyPr>
            <a:noAutofit/>
          </a:bodyPr>
          <a:lstStyle/>
          <a:p>
            <a:r>
              <a:rPr lang="zh-CN" altLang="zh-CN" b="1" dirty="0"/>
              <a:t>饲料配方的优化</a:t>
            </a:r>
            <a:r>
              <a:rPr lang="zh-CN" altLang="en-US" b="1" dirty="0"/>
              <a:t>方法</a:t>
            </a:r>
            <a:endParaRPr lang="en-US" altLang="zh-CN" b="1" dirty="0"/>
          </a:p>
          <a:p>
            <a:r>
              <a:rPr lang="zh-CN" altLang="zh-CN" dirty="0"/>
              <a:t>第一个阶段手工计算阶段</a:t>
            </a:r>
            <a:endParaRPr lang="en-US" altLang="zh-CN" dirty="0"/>
          </a:p>
          <a:p>
            <a:pPr lvl="1"/>
            <a:r>
              <a:rPr lang="zh-CN" altLang="zh-CN" dirty="0"/>
              <a:t>试差法</a:t>
            </a:r>
            <a:endParaRPr lang="en-US" altLang="zh-CN" dirty="0"/>
          </a:p>
          <a:p>
            <a:pPr lvl="1"/>
            <a:r>
              <a:rPr lang="zh-CN" altLang="zh-CN" dirty="0"/>
              <a:t>交叉法</a:t>
            </a:r>
            <a:endParaRPr lang="en-US" altLang="zh-CN" dirty="0"/>
          </a:p>
          <a:p>
            <a:pPr lvl="1"/>
            <a:r>
              <a:rPr lang="zh-CN" altLang="zh-CN" dirty="0"/>
              <a:t>代数法</a:t>
            </a:r>
            <a:endParaRPr lang="en-US" altLang="zh-CN" dirty="0"/>
          </a:p>
          <a:p>
            <a:r>
              <a:rPr lang="zh-CN" altLang="zh-CN" dirty="0"/>
              <a:t>第二个阶段计算机设计全价饲料配方</a:t>
            </a:r>
            <a:endParaRPr lang="en-US" altLang="zh-CN" dirty="0"/>
          </a:p>
          <a:p>
            <a:pPr lvl="1"/>
            <a:r>
              <a:rPr lang="zh-CN" altLang="zh-CN" dirty="0"/>
              <a:t>建立各种饲料原料数据库、动物营养需求模型、动物营养需求量数据库</a:t>
            </a:r>
            <a:endParaRPr lang="en-US" altLang="zh-CN" dirty="0"/>
          </a:p>
          <a:p>
            <a:pPr lvl="1"/>
            <a:r>
              <a:rPr lang="zh-CN" altLang="en-US" dirty="0"/>
              <a:t>建立优化模型，将</a:t>
            </a:r>
            <a:r>
              <a:rPr lang="zh-CN" altLang="zh-CN" dirty="0"/>
              <a:t>限制条件和目标转化为具体的约束条件和目标函数</a:t>
            </a:r>
            <a:endParaRPr lang="en-US" altLang="zh-CN" dirty="0"/>
          </a:p>
          <a:p>
            <a:pPr lvl="1"/>
            <a:r>
              <a:rPr lang="zh-CN" altLang="en-US" dirty="0"/>
              <a:t>最后计算求解，最优化方法</a:t>
            </a:r>
            <a:r>
              <a:rPr lang="en-US" altLang="zh-CN" dirty="0"/>
              <a:t>(</a:t>
            </a:r>
            <a:r>
              <a:rPr lang="zh-CN" altLang="en-US" dirty="0"/>
              <a:t>如线性规划法、群智能等</a:t>
            </a:r>
            <a:r>
              <a:rPr lang="en-US" altLang="zh-CN" dirty="0"/>
              <a:t>)</a:t>
            </a:r>
            <a:r>
              <a:rPr lang="zh-CN" altLang="en-US" dirty="0"/>
              <a:t>求解最优组分组合</a:t>
            </a:r>
            <a:endParaRPr lang="en-US" altLang="zh-CN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  <p:sp>
        <p:nvSpPr>
          <p:cNvPr id="2" name="矩形 1"/>
          <p:cNvSpPr/>
          <p:nvPr/>
        </p:nvSpPr>
        <p:spPr>
          <a:xfrm>
            <a:off x="6754861" y="2601303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</a:rPr>
              <a:t>多目标限制性组合优化问题</a:t>
            </a:r>
          </a:p>
        </p:txBody>
      </p:sp>
    </p:spTree>
    <p:extLst>
      <p:ext uri="{BB962C8B-B14F-4D97-AF65-F5344CB8AC3E}">
        <p14:creationId xmlns:p14="http://schemas.microsoft.com/office/powerpoint/2010/main" val="36390728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C29DE0E-4D39-42D1-93AC-6CD5E4B1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一、饲料营养配方优化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65B147C-897D-47AC-8A8B-4A8B575DE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b="1" dirty="0"/>
              <a:t>全价饲料配方，</a:t>
            </a:r>
            <a:r>
              <a:rPr lang="zh-CN" altLang="zh-CN" b="1" dirty="0"/>
              <a:t>试差法</a:t>
            </a:r>
            <a:r>
              <a:rPr lang="zh-CN" altLang="en-US" b="1" dirty="0"/>
              <a:t>设计的方法与步骤</a:t>
            </a:r>
            <a:endParaRPr lang="en-US" altLang="zh-CN" b="1" dirty="0"/>
          </a:p>
          <a:p>
            <a:pPr lvl="1"/>
            <a:r>
              <a:rPr lang="en-US" altLang="zh-CN" dirty="0"/>
              <a:t>1.</a:t>
            </a:r>
            <a:r>
              <a:rPr lang="zh-CN" altLang="en-US" dirty="0"/>
              <a:t>查饲料标准</a:t>
            </a:r>
            <a:endParaRPr lang="en-US" altLang="zh-CN" dirty="0"/>
          </a:p>
          <a:p>
            <a:pPr lvl="1"/>
            <a:r>
              <a:rPr lang="en-US" altLang="zh-CN" dirty="0"/>
              <a:t>2.</a:t>
            </a:r>
            <a:r>
              <a:rPr lang="zh-CN" altLang="en-US" dirty="0"/>
              <a:t>查饲料营养成分价值表</a:t>
            </a:r>
            <a:endParaRPr lang="en-US" altLang="zh-CN" dirty="0"/>
          </a:p>
          <a:p>
            <a:pPr lvl="1"/>
            <a:r>
              <a:rPr lang="en-US" altLang="zh-CN" dirty="0"/>
              <a:t>3.</a:t>
            </a:r>
            <a:r>
              <a:rPr lang="zh-CN" altLang="en-US" dirty="0"/>
              <a:t>确定各种原料的大致用量，初拟饲料配方</a:t>
            </a:r>
            <a:endParaRPr lang="en-US" altLang="zh-CN" dirty="0"/>
          </a:p>
          <a:p>
            <a:pPr lvl="1"/>
            <a:r>
              <a:rPr lang="en-US" altLang="zh-CN" dirty="0"/>
              <a:t>4.</a:t>
            </a:r>
            <a:r>
              <a:rPr lang="zh-CN" altLang="en-US" dirty="0"/>
              <a:t>计算各营养指标，并与饲养标准比较，修改</a:t>
            </a:r>
            <a:endParaRPr lang="en-US" altLang="zh-CN" dirty="0"/>
          </a:p>
          <a:p>
            <a:pPr lvl="1"/>
            <a:r>
              <a:rPr lang="en-US" altLang="zh-CN" dirty="0"/>
              <a:t>5.</a:t>
            </a:r>
            <a:r>
              <a:rPr lang="zh-CN" altLang="en-US" dirty="0"/>
              <a:t>调整配方，确定各种原料的用量</a:t>
            </a:r>
            <a:endParaRPr lang="en-US" altLang="zh-CN" dirty="0"/>
          </a:p>
          <a:p>
            <a:pPr lvl="1"/>
            <a:r>
              <a:rPr lang="en-US" altLang="zh-CN" dirty="0"/>
              <a:t>6.</a:t>
            </a:r>
            <a:r>
              <a:rPr lang="zh-CN" altLang="en-US" dirty="0"/>
              <a:t>平衡次要营养目标，如限制性氨基酸、钙磷等</a:t>
            </a:r>
            <a:endParaRPr lang="en-US" altLang="zh-CN" dirty="0"/>
          </a:p>
          <a:p>
            <a:pPr lvl="1"/>
            <a:r>
              <a:rPr lang="en-US" altLang="zh-CN" dirty="0"/>
              <a:t>7.</a:t>
            </a:r>
            <a:r>
              <a:rPr lang="zh-CN" altLang="en-US" dirty="0"/>
              <a:t>报告配方结果</a:t>
            </a:r>
            <a:endParaRPr lang="en-US" altLang="zh-CN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</p:spTree>
    <p:extLst>
      <p:ext uri="{BB962C8B-B14F-4D97-AF65-F5344CB8AC3E}">
        <p14:creationId xmlns:p14="http://schemas.microsoft.com/office/powerpoint/2010/main" val="25857052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C29DE0E-4D39-42D1-93AC-6CD5E4B1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一、饲料营养配方优化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65B147C-897D-47AC-8A8B-4A8B575DE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668" y="1177626"/>
            <a:ext cx="10515600" cy="4896000"/>
          </a:xfrm>
        </p:spPr>
        <p:txBody>
          <a:bodyPr>
            <a:noAutofit/>
          </a:bodyPr>
          <a:lstStyle/>
          <a:p>
            <a:r>
              <a:rPr lang="zh-CN" altLang="en-US" b="1" dirty="0"/>
              <a:t>饲料标准</a:t>
            </a:r>
            <a:endParaRPr lang="en-US" altLang="zh-CN" b="1" dirty="0"/>
          </a:p>
          <a:p>
            <a:pPr marL="457200" lvl="1" indent="0" algn="l">
              <a:buNone/>
            </a:pPr>
            <a:r>
              <a:rPr lang="en-US" altLang="zh-CN" dirty="0"/>
              <a:t>1.</a:t>
            </a:r>
            <a:r>
              <a:rPr lang="zh-CN" altLang="en-US" dirty="0"/>
              <a:t>国家标准</a:t>
            </a:r>
            <a:endParaRPr lang="en-US" altLang="zh-CN" dirty="0"/>
          </a:p>
          <a:p>
            <a:pPr marL="457200" lvl="1" indent="0" algn="l">
              <a:buNone/>
            </a:pPr>
            <a:r>
              <a:rPr lang="en-US" altLang="zh-CN" dirty="0"/>
              <a:t>2.NRC</a:t>
            </a:r>
            <a:r>
              <a:rPr lang="zh-CN" altLang="en-US" dirty="0"/>
              <a:t>标准</a:t>
            </a:r>
            <a:endParaRPr lang="en-US" altLang="zh-CN" dirty="0"/>
          </a:p>
          <a:p>
            <a:pPr marL="457200" lvl="1" indent="0" algn="l">
              <a:buNone/>
            </a:pPr>
            <a:r>
              <a:rPr lang="en-US" altLang="zh-CN" dirty="0"/>
              <a:t>3.</a:t>
            </a:r>
            <a:r>
              <a:rPr lang="zh-CN" altLang="en-US" dirty="0"/>
              <a:t>地方标准</a:t>
            </a:r>
            <a:endParaRPr lang="en-US" altLang="zh-CN" dirty="0"/>
          </a:p>
          <a:p>
            <a:pPr marL="457200" lvl="1" indent="0" algn="l">
              <a:buNone/>
            </a:pPr>
            <a:r>
              <a:rPr lang="en-US" altLang="zh-CN" dirty="0"/>
              <a:t>4.</a:t>
            </a:r>
            <a:r>
              <a:rPr lang="zh-CN" altLang="en-US" dirty="0"/>
              <a:t>企业标准</a:t>
            </a:r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462" y="1230257"/>
            <a:ext cx="2850640" cy="428889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537" y="1230257"/>
            <a:ext cx="2752322" cy="428889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9294" y="1288625"/>
            <a:ext cx="2727851" cy="423052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435786" y="5798053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图</a:t>
            </a:r>
            <a:r>
              <a:rPr lang="en-US" altLang="zh-CN" dirty="0"/>
              <a:t>7-18  </a:t>
            </a:r>
            <a:r>
              <a:rPr lang="zh-CN" altLang="en-US" dirty="0"/>
              <a:t>国家标准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2DB6CD3-DE9A-4311-BDEE-B1A44C7D37FE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</p:spTree>
    <p:extLst>
      <p:ext uri="{BB962C8B-B14F-4D97-AF65-F5344CB8AC3E}">
        <p14:creationId xmlns:p14="http://schemas.microsoft.com/office/powerpoint/2010/main" val="39354585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65B147C-897D-47AC-8A8B-4A8B575DE5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zh-CN" altLang="en-US" b="1" dirty="0"/>
              <a:t>饲料标准</a:t>
            </a:r>
            <a:endParaRPr lang="en-US" altLang="zh-CN" b="1" dirty="0"/>
          </a:p>
          <a:p>
            <a:pPr marL="457200" lvl="1" indent="0">
              <a:buNone/>
            </a:pPr>
            <a:r>
              <a:rPr lang="en-US" altLang="zh-CN" dirty="0"/>
              <a:t>1.</a:t>
            </a:r>
            <a:r>
              <a:rPr lang="zh-CN" altLang="en-US" dirty="0"/>
              <a:t>国家标准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/>
              <a:t>2.NRC</a:t>
            </a:r>
            <a:r>
              <a:rPr lang="zh-CN" altLang="en-US" dirty="0"/>
              <a:t>标准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/>
              <a:t>3.</a:t>
            </a:r>
            <a:r>
              <a:rPr lang="zh-CN" altLang="en-US" dirty="0"/>
              <a:t>地方标准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/>
              <a:t>4.</a:t>
            </a:r>
            <a:r>
              <a:rPr lang="zh-CN" altLang="en-US" dirty="0"/>
              <a:t>企业标准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8C29DE0E-4D39-42D1-93AC-6CD5E4B1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一、饲料营养配方优化</a:t>
            </a:r>
          </a:p>
        </p:txBody>
      </p:sp>
      <p:sp>
        <p:nvSpPr>
          <p:cNvPr id="9" name="矩形 8"/>
          <p:cNvSpPr/>
          <p:nvPr/>
        </p:nvSpPr>
        <p:spPr>
          <a:xfrm>
            <a:off x="8139917" y="5728875"/>
            <a:ext cx="1800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图</a:t>
            </a:r>
            <a:r>
              <a:rPr lang="en-US" altLang="zh-CN" dirty="0"/>
              <a:t>7-18  NRC</a:t>
            </a:r>
            <a:r>
              <a:rPr lang="zh-CN" altLang="en-US" dirty="0"/>
              <a:t>标准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529" y="1190332"/>
            <a:ext cx="3492942" cy="452386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1FB9411-BB96-45DF-A2E1-75C094582CAB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</p:spTree>
    <p:extLst>
      <p:ext uri="{BB962C8B-B14F-4D97-AF65-F5344CB8AC3E}">
        <p14:creationId xmlns:p14="http://schemas.microsoft.com/office/powerpoint/2010/main" val="14243385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65B147C-897D-47AC-8A8B-4A8B575DE5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zh-CN" altLang="en-US" b="1" dirty="0"/>
              <a:t>影响营养需要量的因素</a:t>
            </a:r>
            <a:endParaRPr lang="en-US" altLang="zh-CN" b="1" dirty="0"/>
          </a:p>
          <a:p>
            <a:pPr lvl="1"/>
            <a:r>
              <a:rPr lang="zh-CN" altLang="en-US" dirty="0"/>
              <a:t>标准选择原则：</a:t>
            </a:r>
          </a:p>
          <a:p>
            <a:pPr lvl="2"/>
            <a:r>
              <a:rPr lang="zh-CN" altLang="en-US" dirty="0"/>
              <a:t>畜禽品种、生产性能和饲养方式尽可能与本地接近</a:t>
            </a:r>
            <a:endParaRPr lang="en-US" altLang="zh-CN" dirty="0"/>
          </a:p>
          <a:p>
            <a:pPr lvl="1"/>
            <a:r>
              <a:rPr lang="zh-CN" altLang="en-US" dirty="0"/>
              <a:t>参考示例：猪</a:t>
            </a:r>
            <a:endParaRPr lang="en-US" altLang="zh-CN" dirty="0"/>
          </a:p>
          <a:p>
            <a:pPr marL="914400" lvl="2" indent="0">
              <a:buNone/>
            </a:pPr>
            <a:r>
              <a:rPr lang="zh-CN" altLang="en-US" dirty="0"/>
              <a:t>国内育种品种和二元杂交种：中国瘦弱型标准；引进纯种和洋二元杂交种：</a:t>
            </a:r>
            <a:r>
              <a:rPr lang="en-US" altLang="zh-CN" dirty="0"/>
              <a:t>NRC</a:t>
            </a:r>
            <a:r>
              <a:rPr lang="zh-CN" altLang="en-US" dirty="0"/>
              <a:t>标准</a:t>
            </a:r>
            <a:endParaRPr lang="en-US" altLang="zh-CN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8C29DE0E-4D39-42D1-93AC-6CD5E4B1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一、饲料营养配方优化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  <p:graphicFrame>
        <p:nvGraphicFramePr>
          <p:cNvPr id="8" name="图示 7"/>
          <p:cNvGraphicFramePr/>
          <p:nvPr>
            <p:extLst>
              <p:ext uri="{D42A27DB-BD31-4B8C-83A1-F6EECF244321}">
                <p14:modId xmlns:p14="http://schemas.microsoft.com/office/powerpoint/2010/main" val="3359810879"/>
              </p:ext>
            </p:extLst>
          </p:nvPr>
        </p:nvGraphicFramePr>
        <p:xfrm>
          <a:off x="6404331" y="986171"/>
          <a:ext cx="4717337" cy="4623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矩形 9"/>
          <p:cNvSpPr/>
          <p:nvPr/>
        </p:nvSpPr>
        <p:spPr>
          <a:xfrm>
            <a:off x="7160637" y="5709317"/>
            <a:ext cx="3204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7-18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影响营养需要量的因素</a:t>
            </a:r>
          </a:p>
        </p:txBody>
      </p:sp>
    </p:spTree>
    <p:extLst>
      <p:ext uri="{BB962C8B-B14F-4D97-AF65-F5344CB8AC3E}">
        <p14:creationId xmlns:p14="http://schemas.microsoft.com/office/powerpoint/2010/main" val="11344876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2E89D0-CC94-1014-D64C-54DCC7E12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一、饲料营养配方优化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752EAB-0F59-3CB9-9F44-1BC21ECE8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/>
              <a:t>参考示例：</a:t>
            </a:r>
          </a:p>
          <a:p>
            <a:pPr lvl="1"/>
            <a:r>
              <a:rPr lang="zh-CN" altLang="en-US" dirty="0"/>
              <a:t>肉鸡：种鸡，育种公司推荐标准；白玉肉鸡，</a:t>
            </a:r>
            <a:r>
              <a:rPr lang="en-US" altLang="zh-CN" dirty="0"/>
              <a:t>NRC</a:t>
            </a:r>
            <a:r>
              <a:rPr lang="zh-CN" altLang="en-US" dirty="0"/>
              <a:t>标准</a:t>
            </a:r>
            <a:r>
              <a:rPr lang="en-US" altLang="zh-CN" dirty="0"/>
              <a:t>/</a:t>
            </a:r>
            <a:r>
              <a:rPr lang="zh-CN" altLang="en-US" dirty="0"/>
              <a:t>国家标准；黄鸡，企业标准</a:t>
            </a:r>
            <a:endParaRPr lang="en-US" altLang="zh-CN" dirty="0"/>
          </a:p>
          <a:p>
            <a:pPr lvl="1"/>
            <a:r>
              <a:rPr lang="zh-CN" altLang="en-US" dirty="0"/>
              <a:t>蛋鸡：种鸡，育种公司推荐标准</a:t>
            </a:r>
            <a:r>
              <a:rPr lang="en-US" altLang="zh-CN" dirty="0"/>
              <a:t>/NRC</a:t>
            </a:r>
            <a:r>
              <a:rPr lang="zh-CN" altLang="en-US" dirty="0"/>
              <a:t>标准；产蛋率</a:t>
            </a:r>
            <a:r>
              <a:rPr lang="en-US" altLang="zh-CN" dirty="0"/>
              <a:t>&gt;90%</a:t>
            </a:r>
            <a:r>
              <a:rPr lang="zh-CN" altLang="en-US" dirty="0"/>
              <a:t>， </a:t>
            </a:r>
            <a:r>
              <a:rPr lang="en-US" altLang="zh-CN" dirty="0"/>
              <a:t>NRC</a:t>
            </a:r>
            <a:r>
              <a:rPr lang="zh-CN" altLang="en-US" dirty="0"/>
              <a:t>标准；产蛋率</a:t>
            </a:r>
            <a:r>
              <a:rPr lang="en-US" altLang="zh-CN" dirty="0"/>
              <a:t>70%-90%</a:t>
            </a:r>
            <a:r>
              <a:rPr lang="zh-CN" altLang="en-US" dirty="0"/>
              <a:t>，国家标准</a:t>
            </a:r>
            <a:endParaRPr lang="en-US" altLang="zh-CN" dirty="0"/>
          </a:p>
          <a:p>
            <a:pPr lvl="1"/>
            <a:r>
              <a:rPr lang="zh-CN" altLang="en-US" dirty="0"/>
              <a:t>肉牛： 国家标准</a:t>
            </a:r>
            <a:r>
              <a:rPr lang="en-US" altLang="zh-CN" dirty="0"/>
              <a:t>/ NRC</a:t>
            </a:r>
            <a:r>
              <a:rPr lang="zh-CN" altLang="en-US" dirty="0"/>
              <a:t>标准</a:t>
            </a:r>
            <a:endParaRPr lang="en-US" altLang="zh-CN" dirty="0"/>
          </a:p>
          <a:p>
            <a:pPr lvl="1"/>
            <a:r>
              <a:rPr lang="zh-CN" altLang="en-US" dirty="0"/>
              <a:t>奶牛： 国家标准</a:t>
            </a:r>
            <a:r>
              <a:rPr lang="en-US" altLang="zh-CN" dirty="0"/>
              <a:t>/ NRC</a:t>
            </a:r>
            <a:r>
              <a:rPr lang="zh-CN" altLang="en-US" dirty="0"/>
              <a:t>标准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33723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C29DE0E-4D39-42D1-93AC-6CD5E4B1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一、饲料营养配方优化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65B147C-897D-47AC-8A8B-4A8B575DE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626"/>
            <a:ext cx="10515600" cy="4896000"/>
          </a:xfrm>
        </p:spPr>
        <p:txBody>
          <a:bodyPr>
            <a:noAutofit/>
          </a:bodyPr>
          <a:lstStyle/>
          <a:p>
            <a:r>
              <a:rPr lang="zh-CN" altLang="en-US" b="1" dirty="0"/>
              <a:t>营养成分数据库</a:t>
            </a:r>
            <a:endParaRPr lang="en-US" altLang="zh-CN" b="1" dirty="0"/>
          </a:p>
          <a:p>
            <a:pPr lvl="1"/>
            <a:r>
              <a:rPr lang="zh-CN" altLang="en-US" dirty="0"/>
              <a:t>中国饲料数据库（</a:t>
            </a:r>
            <a:r>
              <a:rPr lang="en-US" altLang="zh-CN" dirty="0"/>
              <a:t>http://www.chinafeeddata.org.cn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en-US" altLang="zh-CN" dirty="0"/>
              <a:t>NRC</a:t>
            </a:r>
            <a:r>
              <a:rPr lang="zh-CN" altLang="en-US" dirty="0"/>
              <a:t>（</a:t>
            </a:r>
            <a:r>
              <a:rPr lang="en-US" altLang="zh-CN" dirty="0"/>
              <a:t>https://animalnutrition.org/nutrient-requirement-models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en-US" altLang="zh-CN" dirty="0"/>
              <a:t>Feedstuffs </a:t>
            </a:r>
            <a:r>
              <a:rPr lang="zh-CN" altLang="en-US" dirty="0"/>
              <a:t>（</a:t>
            </a:r>
            <a:r>
              <a:rPr lang="en-US" altLang="zh-CN" dirty="0"/>
              <a:t> https://www.feedstuffs.com/ </a:t>
            </a:r>
            <a:r>
              <a:rPr lang="zh-CN" altLang="en-US" dirty="0"/>
              <a:t>）</a:t>
            </a:r>
            <a:endParaRPr lang="en-US" altLang="zh-CN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</p:spTree>
    <p:extLst>
      <p:ext uri="{BB962C8B-B14F-4D97-AF65-F5344CB8AC3E}">
        <p14:creationId xmlns:p14="http://schemas.microsoft.com/office/powerpoint/2010/main" val="1689147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10">
            <a:extLst>
              <a:ext uri="{FF2B5EF4-FFF2-40B4-BE49-F238E27FC236}">
                <a16:creationId xmlns:a16="http://schemas.microsoft.com/office/drawing/2014/main" id="{21A370C9-4FFE-4DB6-ADAC-21FA465309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rgbClr val="0000FF"/>
                </a:solidFill>
              </a:rPr>
              <a:t>畜牧</a:t>
            </a:r>
            <a:r>
              <a:rPr lang="zh-CN" altLang="en-US" dirty="0"/>
              <a:t>：通过畜、禽的人工饲养、繁殖，使其将牧草和饲料等植物能转变为动物能，以取得人类所需的畜产品的生产过程；</a:t>
            </a:r>
            <a:endParaRPr lang="en-US" altLang="zh-CN" dirty="0"/>
          </a:p>
          <a:p>
            <a:r>
              <a:rPr lang="zh-CN" altLang="en-US" dirty="0">
                <a:solidFill>
                  <a:srgbClr val="0000FF"/>
                </a:solidFill>
              </a:rPr>
              <a:t>现代智慧畜牧特点</a:t>
            </a:r>
            <a:r>
              <a:rPr lang="zh-CN" altLang="en-US" dirty="0"/>
              <a:t>：集约化、</a:t>
            </a:r>
            <a:r>
              <a:rPr lang="zh-CN" altLang="zh-CN" dirty="0"/>
              <a:t>数字化</a:t>
            </a:r>
            <a:r>
              <a:rPr lang="zh-CN" altLang="en-US" dirty="0"/>
              <a:t>、</a:t>
            </a:r>
            <a:r>
              <a:rPr lang="zh-CN" altLang="zh-CN" dirty="0"/>
              <a:t>信息化</a:t>
            </a:r>
            <a:r>
              <a:rPr lang="zh-CN" altLang="en-US" dirty="0"/>
              <a:t>、</a:t>
            </a:r>
            <a:r>
              <a:rPr lang="zh-CN" altLang="zh-CN" dirty="0"/>
              <a:t>精准化、绿色</a:t>
            </a:r>
            <a:r>
              <a:rPr lang="zh-CN" altLang="zh-CN" sz="2600" dirty="0"/>
              <a:t>化、自动化、智能化</a:t>
            </a:r>
            <a:endParaRPr lang="en-US" altLang="zh-CN" sz="2600" dirty="0"/>
          </a:p>
          <a:p>
            <a:r>
              <a:rPr lang="zh-CN" altLang="en-US" dirty="0">
                <a:solidFill>
                  <a:srgbClr val="0000FF"/>
                </a:solidFill>
              </a:rPr>
              <a:t>支撑技术</a:t>
            </a:r>
            <a:r>
              <a:rPr lang="zh-CN" altLang="en-US" dirty="0"/>
              <a:t>：</a:t>
            </a:r>
            <a:r>
              <a:rPr lang="en-US" altLang="zh-CN" dirty="0"/>
              <a:t>5G</a:t>
            </a:r>
            <a:r>
              <a:rPr lang="zh-CN" altLang="en-US" dirty="0"/>
              <a:t>、移动互联网、物联网、大数据、云计算、区块链和人工智能等。</a:t>
            </a:r>
          </a:p>
          <a:p>
            <a:pPr algn="just"/>
            <a:endParaRPr lang="zh-CN" altLang="en-US" dirty="0"/>
          </a:p>
        </p:txBody>
      </p:sp>
      <p:sp>
        <p:nvSpPr>
          <p:cNvPr id="10" name="标题 9">
            <a:extLst>
              <a:ext uri="{FF2B5EF4-FFF2-40B4-BE49-F238E27FC236}">
                <a16:creationId xmlns:a16="http://schemas.microsoft.com/office/drawing/2014/main" id="{8576E038-EF47-40F8-B55E-815809612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第一节 智慧畜牧概述</a:t>
            </a:r>
          </a:p>
        </p:txBody>
      </p:sp>
      <p:sp>
        <p:nvSpPr>
          <p:cNvPr id="391" name="矩形 390">
            <a:extLst>
              <a:ext uri="{FF2B5EF4-FFF2-40B4-BE49-F238E27FC236}">
                <a16:creationId xmlns:a16="http://schemas.microsoft.com/office/drawing/2014/main" id="{75809627-B974-4F3C-A48C-E43147440CB8}"/>
              </a:ext>
            </a:extLst>
          </p:cNvPr>
          <p:cNvSpPr/>
          <p:nvPr/>
        </p:nvSpPr>
        <p:spPr>
          <a:xfrm>
            <a:off x="7420584" y="6220996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FZSSK--GBK1-0"/>
              </a:rPr>
              <a:t>图</a:t>
            </a:r>
            <a:r>
              <a:rPr lang="en-US" altLang="zh-CN" dirty="0">
                <a:latin typeface="E-BZ"/>
              </a:rPr>
              <a:t>7-1 APP-</a:t>
            </a:r>
            <a:r>
              <a:rPr lang="zh-CN" altLang="zh-CN" dirty="0"/>
              <a:t>智慧</a:t>
            </a:r>
            <a:r>
              <a:rPr lang="zh-CN" altLang="en-US" dirty="0"/>
              <a:t>畜牧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7209041" y="3334580"/>
            <a:ext cx="2642610" cy="2819549"/>
            <a:chOff x="6967804" y="1211799"/>
            <a:chExt cx="3462558" cy="360683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7804" y="1211799"/>
              <a:ext cx="1731279" cy="3606832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9083" y="1211799"/>
              <a:ext cx="1731279" cy="3606832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3749" y="169666"/>
            <a:ext cx="4908862" cy="2779282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75809627-B974-4F3C-A48C-E43147440CB8}"/>
              </a:ext>
            </a:extLst>
          </p:cNvPr>
          <p:cNvSpPr/>
          <p:nvPr/>
        </p:nvSpPr>
        <p:spPr>
          <a:xfrm>
            <a:off x="8145429" y="2905369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FZSSK--GBK1-0"/>
              </a:rPr>
              <a:t>图</a:t>
            </a:r>
            <a:r>
              <a:rPr lang="en-US" altLang="zh-CN" dirty="0">
                <a:latin typeface="E-BZ"/>
              </a:rPr>
              <a:t>7-1 APP-</a:t>
            </a:r>
            <a:r>
              <a:rPr lang="zh-CN" altLang="en-US" dirty="0"/>
              <a:t>未来猪场</a:t>
            </a:r>
          </a:p>
        </p:txBody>
      </p:sp>
    </p:spTree>
    <p:extLst>
      <p:ext uri="{BB962C8B-B14F-4D97-AF65-F5344CB8AC3E}">
        <p14:creationId xmlns:p14="http://schemas.microsoft.com/office/powerpoint/2010/main" val="11901058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C29DE0E-4D39-42D1-93AC-6CD5E4B1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一、饲料营养配方优化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65B147C-897D-47AC-8A8B-4A8B575DE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7175"/>
            <a:ext cx="10515600" cy="5253967"/>
          </a:xfrm>
        </p:spPr>
        <p:txBody>
          <a:bodyPr>
            <a:noAutofit/>
          </a:bodyPr>
          <a:lstStyle/>
          <a:p>
            <a:r>
              <a:rPr lang="zh-CN" altLang="en-US" b="1" dirty="0"/>
              <a:t>用常规成分预测饲料代谢能的公式</a:t>
            </a:r>
            <a:endParaRPr lang="en-US" altLang="zh-CN" b="1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zh-CN" dirty="0"/>
              <a:t>GE</a:t>
            </a:r>
            <a:r>
              <a:rPr lang="zh-CN" altLang="en-US" dirty="0"/>
              <a:t>：饲料总能</a:t>
            </a:r>
            <a:endParaRPr lang="en-US" altLang="zh-CN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zh-CN" dirty="0"/>
              <a:t>CP</a:t>
            </a:r>
            <a:r>
              <a:rPr lang="zh-CN" altLang="en-US" dirty="0"/>
              <a:t>：粗蛋白含量</a:t>
            </a:r>
            <a:endParaRPr lang="en-US" altLang="zh-CN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zh-CN" dirty="0"/>
              <a:t>EE</a:t>
            </a:r>
            <a:r>
              <a:rPr lang="zh-CN" altLang="en-US" dirty="0"/>
              <a:t>：粗脂肪白含量</a:t>
            </a:r>
            <a:endParaRPr lang="en-US" altLang="zh-CN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zh-CN" dirty="0"/>
              <a:t>CF</a:t>
            </a:r>
            <a:r>
              <a:rPr lang="zh-CN" altLang="en-US" dirty="0"/>
              <a:t>：粗纤维含量</a:t>
            </a:r>
            <a:endParaRPr lang="en-US" altLang="zh-CN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zh-CN" dirty="0"/>
              <a:t>DM</a:t>
            </a:r>
            <a:r>
              <a:rPr lang="zh-CN" altLang="en-US" dirty="0"/>
              <a:t>：干物质含量</a:t>
            </a:r>
            <a:endParaRPr lang="en-US" altLang="zh-CN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zh-CN" dirty="0"/>
              <a:t>NFE</a:t>
            </a:r>
            <a:r>
              <a:rPr lang="zh-CN" altLang="en-US" dirty="0"/>
              <a:t>：无氮浸出无含量 </a:t>
            </a:r>
            <a:endParaRPr lang="en-US" altLang="zh-CN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zh-CN" dirty="0"/>
              <a:t>DE</a:t>
            </a:r>
            <a:r>
              <a:rPr lang="zh-CN" altLang="en-US" dirty="0"/>
              <a:t>：消化能</a:t>
            </a:r>
            <a:endParaRPr lang="en-US" altLang="zh-CN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zh-CN" dirty="0"/>
              <a:t>ME</a:t>
            </a:r>
            <a:r>
              <a:rPr lang="zh-CN" altLang="en-US" dirty="0"/>
              <a:t>：代谢能</a:t>
            </a:r>
            <a:endParaRPr lang="en-US" altLang="zh-CN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zh-CN" dirty="0"/>
              <a:t>NE</a:t>
            </a:r>
            <a:r>
              <a:rPr lang="zh-CN" altLang="en-US" dirty="0"/>
              <a:t>：净能</a:t>
            </a:r>
            <a:endParaRPr lang="en-US" altLang="zh-CN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zh-CN" dirty="0"/>
              <a:t>AME</a:t>
            </a:r>
            <a:r>
              <a:rPr lang="zh-CN" altLang="en-US" dirty="0"/>
              <a:t>：表观代谢能</a:t>
            </a:r>
            <a:endParaRPr lang="en-US" altLang="zh-CN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zh-CN" dirty="0"/>
              <a:t>TME</a:t>
            </a:r>
            <a:r>
              <a:rPr lang="zh-CN" altLang="en-US" dirty="0"/>
              <a:t>：真代谢能</a:t>
            </a:r>
            <a:endParaRPr lang="en-US" altLang="zh-CN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910" y="1577655"/>
            <a:ext cx="6439711" cy="424185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748483" y="5855756"/>
            <a:ext cx="2512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7-19 </a:t>
            </a:r>
            <a:r>
              <a:rPr lang="zh-CN" altLang="en-US" dirty="0"/>
              <a:t>饲料代谢能公式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1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C29DE0E-4D39-42D1-93AC-6CD5E4B1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一、饲料营养配方优化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65B147C-897D-47AC-8A8B-4A8B575DE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7176"/>
            <a:ext cx="10515600" cy="4896000"/>
          </a:xfrm>
        </p:spPr>
        <p:txBody>
          <a:bodyPr>
            <a:noAutofit/>
          </a:bodyPr>
          <a:lstStyle/>
          <a:p>
            <a:r>
              <a:rPr lang="zh-CN" altLang="en-US" b="1" dirty="0"/>
              <a:t>用常规成分预测赖氨酸含量的公式</a:t>
            </a:r>
            <a:endParaRPr lang="en-US" altLang="zh-CN" sz="2000" b="1" dirty="0"/>
          </a:p>
          <a:p>
            <a:pPr marL="457200" lvl="1" indent="0">
              <a:buNone/>
            </a:pPr>
            <a:r>
              <a:rPr lang="en-US" altLang="zh-CN" dirty="0"/>
              <a:t>X1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/>
              <a:t>粗蛋白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/>
              <a:t>X2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/>
              <a:t>水分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/>
              <a:t>X3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/>
              <a:t>粗脂肪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/>
              <a:t>X4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/>
              <a:t>粗纤维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/>
              <a:t>X5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/>
              <a:t>粗灰分，</a:t>
            </a:r>
            <a:endParaRPr lang="en-US" altLang="zh-CN" dirty="0"/>
          </a:p>
          <a:p>
            <a:pPr marL="457200" lvl="1" indent="0">
              <a:buNone/>
            </a:pPr>
            <a:r>
              <a:rPr lang="zh-CN" altLang="en-US" dirty="0"/>
              <a:t>数值为成分的百分</a:t>
            </a: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  <p:sp>
        <p:nvSpPr>
          <p:cNvPr id="9" name="矩形 8"/>
          <p:cNvSpPr/>
          <p:nvPr/>
        </p:nvSpPr>
        <p:spPr>
          <a:xfrm>
            <a:off x="6603711" y="5162576"/>
            <a:ext cx="303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7-20  </a:t>
            </a:r>
            <a:r>
              <a:rPr lang="zh-CN" altLang="en-US" dirty="0"/>
              <a:t>赖氨酸含量预测公式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848" y="1638786"/>
            <a:ext cx="6265327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093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C29DE0E-4D39-42D1-93AC-6CD5E4B1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一、饲料营养配方优化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65B147C-897D-47AC-8A8B-4A8B575DE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7176"/>
            <a:ext cx="10515600" cy="4896000"/>
          </a:xfrm>
        </p:spPr>
        <p:txBody>
          <a:bodyPr>
            <a:noAutofit/>
          </a:bodyPr>
          <a:lstStyle/>
          <a:p>
            <a:r>
              <a:rPr lang="zh-CN" altLang="en-US" b="1" dirty="0"/>
              <a:t>用常规成分预测含硫氨酸的公式</a:t>
            </a:r>
            <a:endParaRPr lang="en-US" altLang="zh-CN" b="1" dirty="0"/>
          </a:p>
          <a:p>
            <a:pPr marL="457200" lvl="1" indent="0">
              <a:buNone/>
            </a:pPr>
            <a:r>
              <a:rPr lang="en-US" altLang="zh-CN" dirty="0"/>
              <a:t>X1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/>
              <a:t>粗蛋白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/>
              <a:t>X2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/>
              <a:t>水分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/>
              <a:t>X3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/>
              <a:t>粗脂肪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/>
              <a:t>X4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/>
              <a:t>粗纤维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/>
              <a:t>X5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/>
              <a:t>粗灰分，</a:t>
            </a:r>
            <a:endParaRPr lang="en-US" altLang="zh-CN" dirty="0"/>
          </a:p>
          <a:p>
            <a:pPr marL="457200" lvl="1" indent="0">
              <a:buNone/>
            </a:pPr>
            <a:r>
              <a:rPr lang="zh-CN" altLang="en-US" dirty="0"/>
              <a:t>数值为成分的百分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  <p:sp>
        <p:nvSpPr>
          <p:cNvPr id="9" name="矩形 8"/>
          <p:cNvSpPr/>
          <p:nvPr/>
        </p:nvSpPr>
        <p:spPr>
          <a:xfrm>
            <a:off x="6599072" y="5110610"/>
            <a:ext cx="303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7-21  </a:t>
            </a:r>
            <a:r>
              <a:rPr lang="zh-CN" altLang="en-US" dirty="0"/>
              <a:t>赖氨酸含量预测公式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563" y="1596852"/>
            <a:ext cx="6240618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372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C29DE0E-4D39-42D1-93AC-6CD5E4B1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一、饲料营养配方优化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65B147C-897D-47AC-8A8B-4A8B575DE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7176"/>
            <a:ext cx="10515600" cy="4896000"/>
          </a:xfrm>
        </p:spPr>
        <p:txBody>
          <a:bodyPr>
            <a:noAutofit/>
          </a:bodyPr>
          <a:lstStyle/>
          <a:p>
            <a:r>
              <a:rPr lang="zh-CN" altLang="en-US" b="1" dirty="0"/>
              <a:t>原料及其营养价值数据</a:t>
            </a:r>
            <a:endParaRPr lang="en-US" altLang="zh-CN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  <p:graphicFrame>
        <p:nvGraphicFramePr>
          <p:cNvPr id="8" name="Group 3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537482"/>
              </p:ext>
            </p:extLst>
          </p:nvPr>
        </p:nvGraphicFramePr>
        <p:xfrm>
          <a:off x="3804398" y="2120309"/>
          <a:ext cx="7391400" cy="3888002"/>
        </p:xfrm>
        <a:graphic>
          <a:graphicData uri="http://schemas.openxmlformats.org/drawingml/2006/table">
            <a:tbl>
              <a:tblPr/>
              <a:tblGrid>
                <a:gridCol w="1055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5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5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56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56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56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3330"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lang="zh-CN" altLang="zh-CN" sz="2000" dirty="0"/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lang="en-US" altLang="zh-CN" sz="2000" dirty="0"/>
                        <a:t>Cp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lang="en-US" altLang="zh-CN" sz="2000" dirty="0"/>
                        <a:t>ME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lang="en-US" altLang="zh-CN" sz="2000" dirty="0"/>
                        <a:t>Lys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lang="en-US" altLang="zh-CN" sz="2000"/>
                        <a:t>Met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lang="en-US" altLang="zh-CN" sz="2000"/>
                        <a:t>Ca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lang="en-US" altLang="zh-CN" sz="2000"/>
                        <a:t>P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lang="zh-CN" altLang="en-US" sz="2000"/>
                        <a:t>玉米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lang="en-US" altLang="zh-CN" sz="2000" dirty="0"/>
                        <a:t>8.7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lang="en-US" altLang="zh-CN" sz="2000" dirty="0"/>
                        <a:t>13.56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lang="en-US" altLang="zh-CN" sz="2000"/>
                        <a:t>0.24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lang="en-US" altLang="zh-CN" sz="2000"/>
                        <a:t>0.38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lang="en-US" altLang="zh-CN" sz="2000"/>
                        <a:t>0.02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lang="en-US" altLang="zh-CN" sz="2000"/>
                        <a:t>0.12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656"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lang="zh-CN" altLang="en-US" sz="2000" dirty="0"/>
                        <a:t>豆粕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lang="en-US" altLang="zh-CN" sz="2000"/>
                        <a:t>46.8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lang="en-US" altLang="zh-CN" sz="2000" dirty="0"/>
                        <a:t>9.83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lang="en-US" altLang="zh-CN" sz="2000" dirty="0"/>
                        <a:t>2.81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lang="en-US" altLang="zh-CN" sz="2000"/>
                        <a:t>1.16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lang="en-US" altLang="zh-CN" sz="2000"/>
                        <a:t>0.31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lang="en-US" altLang="zh-CN" sz="2000"/>
                        <a:t>0.17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330"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lang="zh-CN" altLang="en-US" sz="2000" dirty="0"/>
                        <a:t>米糠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lang="en-US" altLang="zh-CN" sz="2000" dirty="0"/>
                        <a:t>12.80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lang="en-US" altLang="zh-CN" sz="2000" dirty="0"/>
                        <a:t>11.21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lang="en-US" altLang="zh-CN" sz="2000" dirty="0"/>
                        <a:t>0.66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lang="en-US" altLang="zh-CN" sz="2000" dirty="0"/>
                        <a:t>0.44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lang="en-US" altLang="zh-CN" sz="2000"/>
                        <a:t>0.07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lang="en-US" altLang="zh-CN" sz="2000"/>
                        <a:t>0.10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lang="zh-CN" altLang="en-US" sz="2000" dirty="0"/>
                        <a:t>菜粕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lang="en-US" altLang="zh-CN" sz="2000" dirty="0"/>
                        <a:t>38.6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lang="en-US" altLang="zh-CN" sz="2000"/>
                        <a:t>7.41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lang="en-US" altLang="zh-CN" sz="2000"/>
                        <a:t>1.30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lang="en-US" altLang="zh-CN" sz="2000" dirty="0"/>
                        <a:t>1.50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lang="en-US" altLang="zh-CN" sz="2000" dirty="0"/>
                        <a:t>0.65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lang="en-US" altLang="zh-CN" sz="2000"/>
                        <a:t>0.42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342"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lang="en-US" altLang="zh-CN" sz="2000" dirty="0"/>
                        <a:t>Lys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lang="zh-CN" altLang="zh-CN" sz="2000"/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lang="zh-CN" altLang="zh-CN" sz="2000"/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lang="en-US" altLang="zh-CN" sz="2000"/>
                        <a:t>78.8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lang="zh-CN" altLang="zh-CN" sz="2000"/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lang="zh-CN" altLang="zh-CN" sz="2000" dirty="0"/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lang="zh-CN" altLang="zh-CN" sz="2000" dirty="0"/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014"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lang="en-US" altLang="zh-CN" sz="2000"/>
                        <a:t>Met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lang="zh-CN" altLang="zh-CN" sz="2000"/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lang="zh-CN" altLang="zh-CN" sz="2000"/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lang="zh-CN" altLang="zh-CN" sz="2000"/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lang="en-US" altLang="zh-CN" sz="2000"/>
                        <a:t>98.0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lang="zh-CN" altLang="zh-CN" sz="2000"/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lang="zh-CN" altLang="zh-CN" sz="2000" dirty="0"/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00"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lang="zh-CN" altLang="en-US" sz="2000"/>
                        <a:t>石粉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lang="zh-CN" altLang="zh-CN" sz="2000"/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lang="zh-CN" altLang="zh-CN" sz="2000"/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lang="zh-CN" altLang="zh-CN" sz="2000"/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lang="zh-CN" altLang="zh-CN" sz="2000"/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lang="en-US" altLang="zh-CN" sz="2000"/>
                        <a:t>36.0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lang="zh-CN" altLang="zh-CN" sz="2000" dirty="0"/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3330"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lang="zh-CN" altLang="en-US" sz="2000"/>
                        <a:t>氢钙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lang="zh-CN" altLang="zh-CN" sz="2000" dirty="0"/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lang="zh-CN" altLang="zh-CN" sz="2000" dirty="0"/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lang="zh-CN" altLang="zh-CN" sz="2000" dirty="0"/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lang="zh-CN" altLang="zh-CN" sz="2000"/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lang="en-US" altLang="zh-CN" sz="2000"/>
                        <a:t>21.0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lang="en-US" altLang="zh-CN" sz="2000" dirty="0"/>
                        <a:t>16.0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AutoShape 289"/>
          <p:cNvSpPr>
            <a:spLocks noChangeArrowheads="1"/>
          </p:cNvSpPr>
          <p:nvPr/>
        </p:nvSpPr>
        <p:spPr bwMode="auto">
          <a:xfrm>
            <a:off x="3612162" y="2586444"/>
            <a:ext cx="228600" cy="1532710"/>
          </a:xfrm>
          <a:prstGeom prst="leftBrace">
            <a:avLst>
              <a:gd name="adj1" fmla="val 72222"/>
              <a:gd name="adj2" fmla="val 50000"/>
            </a:avLst>
          </a:prstGeom>
          <a:noFill/>
          <a:ln w="28575" cap="flat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11" name="AutoShape 290"/>
          <p:cNvSpPr>
            <a:spLocks noChangeArrowheads="1"/>
          </p:cNvSpPr>
          <p:nvPr/>
        </p:nvSpPr>
        <p:spPr bwMode="auto">
          <a:xfrm flipH="1">
            <a:off x="4684980" y="4344930"/>
            <a:ext cx="228600" cy="1663381"/>
          </a:xfrm>
          <a:prstGeom prst="leftBrace">
            <a:avLst>
              <a:gd name="adj1" fmla="val 68403"/>
              <a:gd name="adj2" fmla="val 50000"/>
            </a:avLst>
          </a:prstGeom>
          <a:noFill/>
          <a:ln w="28575" cap="flat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12" name="Text Box 291"/>
          <p:cNvSpPr>
            <a:spLocks noChangeArrowheads="1"/>
          </p:cNvSpPr>
          <p:nvPr/>
        </p:nvSpPr>
        <p:spPr bwMode="auto">
          <a:xfrm>
            <a:off x="2525081" y="2285247"/>
            <a:ext cx="923330" cy="2819400"/>
          </a:xfrm>
          <a:prstGeom prst="rect">
            <a:avLst/>
          </a:prstGeom>
          <a:noFill/>
          <a:ln w="15875" cap="flat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latin typeface="+mn-lt"/>
                <a:ea typeface="+mn-ea"/>
              </a:rPr>
              <a:t>主原料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latin typeface="+mn-lt"/>
                <a:ea typeface="+mn-ea"/>
              </a:rPr>
              <a:t>参加全部计算过程</a:t>
            </a:r>
          </a:p>
        </p:txBody>
      </p:sp>
      <p:sp>
        <p:nvSpPr>
          <p:cNvPr id="13" name="Text Box 292"/>
          <p:cNvSpPr>
            <a:spLocks noChangeArrowheads="1"/>
          </p:cNvSpPr>
          <p:nvPr/>
        </p:nvSpPr>
        <p:spPr bwMode="auto">
          <a:xfrm>
            <a:off x="4995563" y="4860868"/>
            <a:ext cx="2346325" cy="841375"/>
          </a:xfrm>
          <a:prstGeom prst="rect">
            <a:avLst/>
          </a:prstGeom>
          <a:noFill/>
          <a:ln w="19050" cap="flat" algn="ctr">
            <a:solidFill>
              <a:srgbClr val="00CC00"/>
            </a:solidFill>
            <a:prstDash val="dash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latin typeface="+mn-lt"/>
                <a:ea typeface="+mn-ea"/>
              </a:rPr>
              <a:t>辅原料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latin typeface="+mn-lt"/>
                <a:ea typeface="+mn-ea"/>
              </a:rPr>
              <a:t>不参加前期计算</a:t>
            </a:r>
          </a:p>
        </p:txBody>
      </p:sp>
      <p:sp>
        <p:nvSpPr>
          <p:cNvPr id="14" name="Text Box 296"/>
          <p:cNvSpPr>
            <a:spLocks noChangeArrowheads="1"/>
          </p:cNvSpPr>
          <p:nvPr/>
        </p:nvSpPr>
        <p:spPr bwMode="auto">
          <a:xfrm>
            <a:off x="4591973" y="1364955"/>
            <a:ext cx="2339102" cy="461665"/>
          </a:xfrm>
          <a:prstGeom prst="rect">
            <a:avLst/>
          </a:prstGeom>
          <a:solidFill>
            <a:srgbClr val="FFFF00"/>
          </a:solidFill>
          <a:ln w="19050" cap="flat" algn="ctr">
            <a:solidFill>
              <a:srgbClr val="FFCC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latin typeface="+mn-lt"/>
                <a:ea typeface="+mn-ea"/>
              </a:rPr>
              <a:t>重点平衡的指标</a:t>
            </a:r>
          </a:p>
        </p:txBody>
      </p:sp>
      <p:sp>
        <p:nvSpPr>
          <p:cNvPr id="15" name="Text Box 297"/>
          <p:cNvSpPr>
            <a:spLocks noChangeArrowheads="1"/>
          </p:cNvSpPr>
          <p:nvPr/>
        </p:nvSpPr>
        <p:spPr bwMode="auto">
          <a:xfrm>
            <a:off x="8863789" y="1305312"/>
            <a:ext cx="233910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algn="ctr">
            <a:solidFill>
              <a:srgbClr val="FFFFC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latin typeface="+mn-lt"/>
                <a:ea typeface="+mn-ea"/>
              </a:rPr>
              <a:t>可能平衡的指标</a:t>
            </a:r>
          </a:p>
        </p:txBody>
      </p:sp>
      <p:sp>
        <p:nvSpPr>
          <p:cNvPr id="16" name="Line 335"/>
          <p:cNvSpPr>
            <a:spLocks noChangeShapeType="1"/>
          </p:cNvSpPr>
          <p:nvPr/>
        </p:nvSpPr>
        <p:spPr bwMode="auto">
          <a:xfrm flipV="1">
            <a:off x="5648060" y="1815509"/>
            <a:ext cx="0" cy="304800"/>
          </a:xfrm>
          <a:prstGeom prst="line">
            <a:avLst/>
          </a:prstGeom>
          <a:noFill/>
          <a:ln w="41275" cap="flat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7" name="Line 336"/>
          <p:cNvSpPr>
            <a:spLocks noChangeShapeType="1"/>
          </p:cNvSpPr>
          <p:nvPr/>
        </p:nvSpPr>
        <p:spPr bwMode="auto">
          <a:xfrm flipV="1">
            <a:off x="10033340" y="1826620"/>
            <a:ext cx="0" cy="304800"/>
          </a:xfrm>
          <a:prstGeom prst="line">
            <a:avLst/>
          </a:prstGeom>
          <a:noFill/>
          <a:ln w="41275" cap="flat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479200" y="6300420"/>
            <a:ext cx="3666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7-22 </a:t>
            </a:r>
            <a:r>
              <a:rPr lang="zh-CN" altLang="en-US" dirty="0"/>
              <a:t>原料及其营养价值数据示例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87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childTnLst>
                                    <p:set>
                                      <p:cBhvr additive="base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childTnLst>
                                    <p:set>
                                      <p:cBhvr additive="base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childTnLst>
                                    <p:set>
                                      <p:cBhvr additive="base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4" fill="hold" grpId="0" nodeType="clickEffect">
                                  <p:childTnLst>
                                    <p:set>
                                      <p:cBhvr additive="base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childTnLst>
                                    <p:set>
                                      <p:cBhvr additive="base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4" fill="hold" grpId="0" nodeType="clickEffect">
                                  <p:childTnLst>
                                    <p:set>
                                      <p:cBhvr additive="base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childTnLst>
                                    <p:set>
                                      <p:cBhvr additive="base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C29DE0E-4D39-42D1-93AC-6CD5E4B1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一、饲料营养配方优化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65B147C-897D-47AC-8A8B-4A8B575DE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拟定初始配方</a:t>
            </a:r>
            <a:endParaRPr lang="en-US" altLang="zh-CN" dirty="0"/>
          </a:p>
          <a:p>
            <a:pPr lvl="1"/>
            <a:r>
              <a:rPr lang="zh-CN" altLang="en-US" dirty="0"/>
              <a:t>预定各主原料的用量比例，预留补充矿物质、维生素和添加剂的空间。</a:t>
            </a:r>
          </a:p>
          <a:p>
            <a:pPr lvl="1"/>
            <a:r>
              <a:rPr lang="zh-CN" altLang="en-US" dirty="0"/>
              <a:t>全价配合料的原料构成 </a:t>
            </a:r>
            <a:r>
              <a:rPr lang="en-US" altLang="zh-CN" dirty="0"/>
              <a:t>(%)</a:t>
            </a:r>
          </a:p>
          <a:p>
            <a:pPr marL="0" indent="0">
              <a:buNone/>
            </a:pPr>
            <a:endParaRPr lang="en-US" altLang="zh-CN" dirty="0"/>
          </a:p>
        </p:txBody>
      </p:sp>
      <p:graphicFrame>
        <p:nvGraphicFramePr>
          <p:cNvPr id="26" name="Group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118026"/>
              </p:ext>
            </p:extLst>
          </p:nvPr>
        </p:nvGraphicFramePr>
        <p:xfrm>
          <a:off x="2283634" y="2730975"/>
          <a:ext cx="7785100" cy="2983103"/>
        </p:xfrm>
        <a:graphic>
          <a:graphicData uri="http://schemas.openxmlformats.org/drawingml/2006/table">
            <a:tbl>
              <a:tblPr/>
              <a:tblGrid>
                <a:gridCol w="231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6561"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1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水产动物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肉用动物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产蛋家禽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149"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蛋白质饲料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60~70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15~35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25~30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561"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能量饲料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20~30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60~70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60~65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561"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常量矿物饲料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1~3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1~3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7~10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561"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微量矿物饲料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0.2~0.5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0.1~0.3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0.1~0.3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149"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维生素饲料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0.1~0.5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0.01~0.1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0.01~0.1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561"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饲料添加剂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4~6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0.1~1.0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0.1~0.5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  <p:sp>
        <p:nvSpPr>
          <p:cNvPr id="27" name="Rectangle 120"/>
          <p:cNvSpPr>
            <a:spLocks noChangeArrowheads="1"/>
          </p:cNvSpPr>
          <p:nvPr/>
        </p:nvSpPr>
        <p:spPr bwMode="auto">
          <a:xfrm>
            <a:off x="4982081" y="4008790"/>
            <a:ext cx="1080000" cy="162000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30" name="Text Box 123"/>
          <p:cNvSpPr>
            <a:spLocks noChangeArrowheads="1"/>
          </p:cNvSpPr>
          <p:nvPr/>
        </p:nvSpPr>
        <p:spPr bwMode="auto">
          <a:xfrm>
            <a:off x="2821687" y="5760894"/>
            <a:ext cx="14670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dirty="0">
                <a:latin typeface="+mn-lt"/>
                <a:ea typeface="+mn-ea"/>
              </a:rPr>
              <a:t>预留空间：</a:t>
            </a:r>
          </a:p>
        </p:txBody>
      </p:sp>
      <p:sp>
        <p:nvSpPr>
          <p:cNvPr id="31" name="Text Box 124"/>
          <p:cNvSpPr>
            <a:spLocks noChangeArrowheads="1"/>
          </p:cNvSpPr>
          <p:nvPr/>
        </p:nvSpPr>
        <p:spPr bwMode="auto">
          <a:xfrm>
            <a:off x="5106743" y="5760894"/>
            <a:ext cx="8306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 dirty="0"/>
              <a:t>5~8%</a:t>
            </a:r>
          </a:p>
        </p:txBody>
      </p:sp>
      <p:sp>
        <p:nvSpPr>
          <p:cNvPr id="32" name="Text Box 125"/>
          <p:cNvSpPr>
            <a:spLocks noChangeArrowheads="1"/>
          </p:cNvSpPr>
          <p:nvPr/>
        </p:nvSpPr>
        <p:spPr bwMode="auto">
          <a:xfrm>
            <a:off x="6905739" y="5760894"/>
            <a:ext cx="8306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 dirty="0"/>
              <a:t>2~4%</a:t>
            </a:r>
          </a:p>
        </p:txBody>
      </p:sp>
      <p:sp>
        <p:nvSpPr>
          <p:cNvPr id="33" name="Text Box 126"/>
          <p:cNvSpPr>
            <a:spLocks noChangeArrowheads="1"/>
          </p:cNvSpPr>
          <p:nvPr/>
        </p:nvSpPr>
        <p:spPr bwMode="auto">
          <a:xfrm>
            <a:off x="8658909" y="5760894"/>
            <a:ext cx="9589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/>
              <a:t>8~10%</a:t>
            </a:r>
          </a:p>
        </p:txBody>
      </p:sp>
      <p:sp>
        <p:nvSpPr>
          <p:cNvPr id="34" name="矩形 33"/>
          <p:cNvSpPr/>
          <p:nvPr/>
        </p:nvSpPr>
        <p:spPr>
          <a:xfrm>
            <a:off x="4692355" y="6230365"/>
            <a:ext cx="3204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7-23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原料</a:t>
            </a:r>
            <a:r>
              <a:rPr lang="zh-CN" altLang="en-US" dirty="0"/>
              <a:t>初始配方经验范围</a:t>
            </a:r>
            <a:endParaRPr lang="en-US" altLang="zh-CN" dirty="0"/>
          </a:p>
        </p:txBody>
      </p:sp>
      <p:sp>
        <p:nvSpPr>
          <p:cNvPr id="5" name="Rectangle 120">
            <a:extLst>
              <a:ext uri="{FF2B5EF4-FFF2-40B4-BE49-F238E27FC236}">
                <a16:creationId xmlns:a16="http://schemas.microsoft.com/office/drawing/2014/main" id="{566190F0-9799-A987-421E-3E4DC5E4D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077" y="4008790"/>
            <a:ext cx="1080000" cy="162000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8" name="Rectangle 120">
            <a:extLst>
              <a:ext uri="{FF2B5EF4-FFF2-40B4-BE49-F238E27FC236}">
                <a16:creationId xmlns:a16="http://schemas.microsoft.com/office/drawing/2014/main" id="{266E2BE7-476E-3565-C8A0-ACAE97C7C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8367" y="4008790"/>
            <a:ext cx="1080000" cy="162000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82943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childTnLst>
                                    <p:set>
                                      <p:cBhvr additive="base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 additive="base"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childTnLst>
                                    <p:set>
                                      <p:cBhvr additive="base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childTnLst>
                                    <p:set>
                                      <p:cBhvr additive="base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childTnLst>
                                    <p:set>
                                      <p:cBhvr additive="base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42" fill="hold" grpId="0" nodeType="clickEffect">
                                  <p:childTnLst>
                                    <p:set>
                                      <p:cBhvr additive="base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42" fill="hold" grpId="0" nodeType="clickEffect">
                                  <p:childTnLst>
                                    <p:set>
                                      <p:cBhvr additive="base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 additive="base"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1" grpId="0" animBg="1"/>
      <p:bldP spid="32" grpId="0" animBg="1"/>
      <p:bldP spid="33" grpId="0" animBg="1"/>
      <p:bldP spid="5" grpId="0" animBg="1"/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C29DE0E-4D39-42D1-93AC-6CD5E4B1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一、饲料营养配方优化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65B147C-897D-47AC-8A8B-4A8B575DE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7176"/>
            <a:ext cx="10515600" cy="4896000"/>
          </a:xfrm>
        </p:spPr>
        <p:txBody>
          <a:bodyPr>
            <a:noAutofit/>
          </a:bodyPr>
          <a:lstStyle/>
          <a:p>
            <a:r>
              <a:rPr lang="zh-CN" altLang="en-US" b="1" dirty="0"/>
              <a:t>分析初拟配方</a:t>
            </a:r>
            <a:endParaRPr lang="en-US" altLang="zh-CN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989" y="1526614"/>
            <a:ext cx="6118021" cy="437656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977064" y="5861565"/>
            <a:ext cx="2800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7-24 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初拟配方计算示例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585964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C29DE0E-4D39-42D1-93AC-6CD5E4B1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一、饲料营养配方优化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65B147C-897D-47AC-8A8B-4A8B575DE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7176"/>
            <a:ext cx="10515600" cy="489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dirty="0"/>
              <a:t>调整配方</a:t>
            </a:r>
            <a:endParaRPr lang="en-US" altLang="zh-CN" dirty="0"/>
          </a:p>
          <a:p>
            <a:r>
              <a:rPr lang="zh-CN" altLang="en-US" dirty="0"/>
              <a:t>判别标准：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D&gt;0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/>
              <a:t>能量和蛋白同高或同低于需要量，</a:t>
            </a:r>
            <a:r>
              <a:rPr lang="en-US" altLang="zh-CN" dirty="0"/>
              <a:t>D&lt;0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>
                <a:sym typeface="Wingdings" panose="05000000000000000000" pitchFamily="2" charset="2"/>
              </a:rPr>
              <a:t>与需要量相比，两指标</a:t>
            </a:r>
            <a:r>
              <a:rPr lang="zh-CN" altLang="en-US" dirty="0"/>
              <a:t>一高一低。</a:t>
            </a:r>
          </a:p>
          <a:p>
            <a:r>
              <a:rPr lang="zh-CN" altLang="en-US" dirty="0"/>
              <a:t>检验数：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取 </a:t>
            </a:r>
            <a:r>
              <a:rPr lang="en-US" altLang="zh-CN" dirty="0" err="1"/>
              <a:t>C</a:t>
            </a:r>
            <a:r>
              <a:rPr lang="en-US" altLang="zh-CN" baseline="-25000" dirty="0" err="1"/>
              <a:t>ij</a:t>
            </a:r>
            <a:r>
              <a:rPr lang="en-US" altLang="zh-CN" dirty="0"/>
              <a:t> </a:t>
            </a:r>
            <a:r>
              <a:rPr lang="zh-CN" altLang="en-US" dirty="0"/>
              <a:t>中与 </a:t>
            </a:r>
            <a:r>
              <a:rPr lang="en-US" altLang="zh-CN" dirty="0"/>
              <a:t>D </a:t>
            </a:r>
            <a:r>
              <a:rPr lang="zh-CN" altLang="en-US" dirty="0"/>
              <a:t>符号相同，数值最接近的原料可能组合进行替换。</a:t>
            </a:r>
          </a:p>
          <a:p>
            <a:r>
              <a:rPr lang="zh-CN" altLang="en-US" dirty="0"/>
              <a:t>取代量：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能量优先的取代量：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蛋白优先的取代量：</a:t>
            </a: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057400" y="1371600"/>
            <a:ext cx="8229600" cy="1524000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Symbol" panose="05050102010706020507" pitchFamily="18" charset="2"/>
              <a:buChar char="·"/>
            </a:pPr>
            <a:endParaRPr lang="zh-CN" altLang="en-US" dirty="0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580905"/>
              </p:ext>
            </p:extLst>
          </p:nvPr>
        </p:nvGraphicFramePr>
        <p:xfrm>
          <a:off x="5861050" y="1177925"/>
          <a:ext cx="32766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58840" imgH="863280" progId="Equation.DSMT4">
                  <p:embed/>
                </p:oleObj>
              </mc:Choice>
              <mc:Fallback>
                <p:oleObj name="Equation" r:id="rId3" imgW="295884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0" y="1177925"/>
                        <a:ext cx="3276600" cy="9556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221898"/>
              </p:ext>
            </p:extLst>
          </p:nvPr>
        </p:nvGraphicFramePr>
        <p:xfrm>
          <a:off x="7596547" y="2810652"/>
          <a:ext cx="1752600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38000" imgH="863280" progId="Equation.3">
                  <p:embed/>
                </p:oleObj>
              </mc:Choice>
              <mc:Fallback>
                <p:oleObj name="Equation" r:id="rId5" imgW="163800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547" y="2810652"/>
                        <a:ext cx="1752600" cy="9255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795702"/>
              </p:ext>
            </p:extLst>
          </p:nvPr>
        </p:nvGraphicFramePr>
        <p:xfrm>
          <a:off x="6685779" y="4212197"/>
          <a:ext cx="1905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79560" imgH="927000" progId="Equation.3">
                  <p:embed/>
                </p:oleObj>
              </mc:Choice>
              <mc:Fallback>
                <p:oleObj name="Equation" r:id="rId7" imgW="1879560" imgH="9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5779" y="4212197"/>
                        <a:ext cx="1905000" cy="9398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005464"/>
              </p:ext>
            </p:extLst>
          </p:nvPr>
        </p:nvGraphicFramePr>
        <p:xfrm>
          <a:off x="6685779" y="5203739"/>
          <a:ext cx="1905000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14320" imgH="927000" progId="Equation.3">
                  <p:embed/>
                </p:oleObj>
              </mc:Choice>
              <mc:Fallback>
                <p:oleObj name="Equation" r:id="rId9" imgW="1714320" imgH="9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5779" y="5203739"/>
                        <a:ext cx="1905000" cy="10302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2714844" y="1840707"/>
            <a:ext cx="2895600" cy="0"/>
          </a:xfrm>
          <a:prstGeom prst="line">
            <a:avLst/>
          </a:prstGeom>
          <a:noFill/>
          <a:ln w="22225" cap="flat" algn="ctr">
            <a:solidFill>
              <a:srgbClr val="FF0000"/>
            </a:solidFill>
            <a:prstDash val="dash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3749751" y="5101199"/>
            <a:ext cx="2743200" cy="0"/>
          </a:xfrm>
          <a:prstGeom prst="line">
            <a:avLst/>
          </a:prstGeom>
          <a:noFill/>
          <a:ln w="22225" cap="flat" algn="ctr">
            <a:solidFill>
              <a:srgbClr val="FF0000"/>
            </a:solidFill>
            <a:prstDash val="dash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3749751" y="5796850"/>
            <a:ext cx="2743200" cy="0"/>
          </a:xfrm>
          <a:prstGeom prst="line">
            <a:avLst/>
          </a:prstGeom>
          <a:noFill/>
          <a:ln w="22225" cap="flat" algn="ctr">
            <a:solidFill>
              <a:srgbClr val="FF0000"/>
            </a:solidFill>
            <a:prstDash val="dash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057400" y="2853184"/>
            <a:ext cx="8229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Symbol" panose="05050102010706020507" pitchFamily="18" charset="2"/>
              <a:buChar char="·"/>
            </a:pPr>
            <a:endParaRPr lang="zh-CN" altLang="en-US" sz="2800" dirty="0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2057400" y="4419600"/>
            <a:ext cx="82296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Symbol" panose="05050102010706020507" pitchFamily="18" charset="2"/>
              <a:buChar char="·"/>
            </a:pPr>
            <a:endParaRPr lang="zh-CN" altLang="en-US" sz="2800" dirty="0"/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 flipV="1">
            <a:off x="2364761" y="3401672"/>
            <a:ext cx="4924425" cy="14288"/>
          </a:xfrm>
          <a:prstGeom prst="line">
            <a:avLst/>
          </a:prstGeom>
          <a:noFill/>
          <a:ln w="22225" cap="flat" algn="ctr">
            <a:solidFill>
              <a:srgbClr val="FF0000"/>
            </a:solidFill>
            <a:prstDash val="dash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62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8" fill="hold" grpId="0" nodeType="clickEffect">
                                  <p:childTnLst>
                                    <p:set>
                                      <p:cBhvr additive="base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 nodePh="1"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childTnLst>
                                    <p:set>
                                      <p:cBhvr additive="base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 nodePh="1"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 additive="base">
                                        <p:cTn id="3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childTnLst>
                                    <p:set>
                                      <p:cBhvr additive="base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childTnLst>
                                    <p:set>
                                      <p:cBhvr additive="base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8" fill="hold" grpId="0" nodeType="clickEffect">
                                  <p:childTnLst>
                                    <p:set>
                                      <p:cBhvr additive="base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childTnLst>
                                    <p:set>
                                      <p:cBhvr additive="base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8" fill="hold" grpId="0" nodeType="clickEffect">
                                  <p:childTnLst>
                                    <p:set>
                                      <p:cBhvr additive="base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C29DE0E-4D39-42D1-93AC-6CD5E4B1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一、饲料营养配方优化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65B147C-897D-47AC-8A8B-4A8B575DE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7176"/>
            <a:ext cx="10515600" cy="4896000"/>
          </a:xfrm>
        </p:spPr>
        <p:txBody>
          <a:bodyPr>
            <a:noAutofit/>
          </a:bodyPr>
          <a:lstStyle/>
          <a:p>
            <a:r>
              <a:rPr lang="zh-CN" altLang="en-US" b="1" dirty="0"/>
              <a:t>试差法的缺点</a:t>
            </a:r>
            <a:endParaRPr lang="en-US" altLang="zh-CN" b="1" dirty="0"/>
          </a:p>
          <a:p>
            <a:pPr lvl="1">
              <a:lnSpc>
                <a:spcPct val="110000"/>
              </a:lnSpc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zh-CN" altLang="en-US" dirty="0"/>
              <a:t>能兼顾的指标少，一般只能平衡两个指标；</a:t>
            </a:r>
          </a:p>
          <a:p>
            <a:pPr lvl="1">
              <a:lnSpc>
                <a:spcPct val="110000"/>
              </a:lnSpc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zh-CN" altLang="en-US" dirty="0"/>
              <a:t>需要有一定的实际生产经验和专业知识；</a:t>
            </a:r>
          </a:p>
          <a:p>
            <a:pPr lvl="1">
              <a:lnSpc>
                <a:spcPct val="110000"/>
              </a:lnSpc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zh-CN" altLang="en-US" dirty="0"/>
              <a:t>计算的数学方法不严密，过程繁琐，需要多次反复；</a:t>
            </a:r>
          </a:p>
          <a:p>
            <a:pPr lvl="1">
              <a:lnSpc>
                <a:spcPct val="110000"/>
              </a:lnSpc>
              <a:buClr>
                <a:schemeClr val="tx2"/>
              </a:buClr>
              <a:buFont typeface="Symbol" panose="05050102010706020507" pitchFamily="18" charset="2"/>
              <a:buChar char="·"/>
            </a:pPr>
            <a:r>
              <a:rPr lang="zh-CN" altLang="en-US" dirty="0"/>
              <a:t>不能优化配方成本</a:t>
            </a:r>
            <a:r>
              <a:rPr lang="zh-CN" altLang="en-US" dirty="0">
                <a:sym typeface="Wingdings" panose="05000000000000000000" pitchFamily="2" charset="2"/>
              </a:rPr>
              <a:t></a:t>
            </a:r>
            <a:r>
              <a:rPr lang="zh-CN" altLang="en-US" dirty="0"/>
              <a:t>进行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</p:spTree>
    <p:extLst>
      <p:ext uri="{BB962C8B-B14F-4D97-AF65-F5344CB8AC3E}">
        <p14:creationId xmlns:p14="http://schemas.microsoft.com/office/powerpoint/2010/main" val="36390345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C29DE0E-4D39-42D1-93AC-6CD5E4B1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一、饲料营养配方优化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65B147C-897D-47AC-8A8B-4A8B575DE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7176"/>
            <a:ext cx="10515600" cy="4896000"/>
          </a:xfrm>
        </p:spPr>
        <p:txBody>
          <a:bodyPr>
            <a:noAutofit/>
          </a:bodyPr>
          <a:lstStyle/>
          <a:p>
            <a:r>
              <a:rPr lang="zh-CN" altLang="en-US" b="1" dirty="0"/>
              <a:t>线性规划法</a:t>
            </a:r>
            <a:endParaRPr lang="en-US" altLang="zh-CN" b="1" dirty="0"/>
          </a:p>
          <a:p>
            <a:pPr marL="457200" lvl="1" indent="0">
              <a:buNone/>
            </a:pPr>
            <a:r>
              <a:rPr lang="zh-CN" altLang="en-US" dirty="0"/>
              <a:t>现有玉米、鱼粉、豆粕和米糠四种原料，已知其消化能、粗蛋白和赖氨酸含量、价格，以及仔猪的营养需要量</a:t>
            </a:r>
            <a:r>
              <a:rPr lang="en-US" altLang="zh-CN" dirty="0"/>
              <a:t>(</a:t>
            </a:r>
            <a:r>
              <a:rPr lang="zh-CN" altLang="en-US" dirty="0"/>
              <a:t>见下表</a:t>
            </a:r>
            <a:r>
              <a:rPr lang="en-US" altLang="zh-CN" dirty="0"/>
              <a:t>)</a:t>
            </a:r>
            <a:r>
              <a:rPr lang="zh-CN" altLang="en-US" dirty="0"/>
              <a:t>，请问四种原料如何搭配才能既满足仔猪营养需要，成本又最低？其中鱼粉用量不能少于</a:t>
            </a:r>
            <a:r>
              <a:rPr lang="en-US" altLang="zh-CN" dirty="0"/>
              <a:t>3%</a:t>
            </a:r>
            <a:r>
              <a:rPr lang="zh-CN" altLang="en-US" dirty="0"/>
              <a:t>，米糠用量不能大于</a:t>
            </a:r>
            <a:r>
              <a:rPr lang="en-US" altLang="zh-CN" dirty="0"/>
              <a:t>5%</a:t>
            </a:r>
            <a:r>
              <a:rPr lang="zh-CN" altLang="en-US" dirty="0"/>
              <a:t>。</a:t>
            </a:r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917" y="3330683"/>
            <a:ext cx="5766166" cy="228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638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C29DE0E-4D39-42D1-93AC-6CD5E4B1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一、饲料营养配方优化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65B147C-897D-47AC-8A8B-4A8B575DE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7175"/>
            <a:ext cx="10515600" cy="5253967"/>
          </a:xfrm>
        </p:spPr>
        <p:txBody>
          <a:bodyPr>
            <a:noAutofit/>
          </a:bodyPr>
          <a:lstStyle/>
          <a:p>
            <a:r>
              <a:rPr lang="zh-CN" altLang="en-US" dirty="0"/>
              <a:t>建立配方数学模型(一)</a:t>
            </a:r>
            <a:endParaRPr lang="en-US" altLang="zh-CN" dirty="0"/>
          </a:p>
          <a:p>
            <a:pPr lvl="1">
              <a:buFont typeface="Symbol" panose="05050102010706020507" pitchFamily="18" charset="2"/>
              <a:buChar char="·"/>
            </a:pPr>
            <a:r>
              <a:rPr lang="zh-CN" altLang="en-US" dirty="0"/>
              <a:t>假设：玉米、鱼粉、豆粕和米糠四种原料的用量百分比分别为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dirty="0"/>
              <a:t>和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dirty="0"/>
              <a:t>。</a:t>
            </a:r>
          </a:p>
          <a:p>
            <a:pPr lvl="1">
              <a:buFont typeface="Symbol" panose="05050102010706020507" pitchFamily="18" charset="2"/>
              <a:buChar char="·"/>
            </a:pPr>
            <a:r>
              <a:rPr lang="zh-CN" altLang="en-US" dirty="0"/>
              <a:t>配方需要满足的条件：</a:t>
            </a:r>
          </a:p>
          <a:p>
            <a:pPr marL="914400" lvl="3" indent="0">
              <a:spcBef>
                <a:spcPts val="1000"/>
              </a:spcBef>
              <a:buNone/>
            </a:pPr>
            <a:r>
              <a:rPr lang="zh-CN" altLang="en-US" dirty="0"/>
              <a:t>满足仔猪营养需要：</a:t>
            </a:r>
          </a:p>
          <a:p>
            <a:pPr marL="1371600" lvl="3" indent="0">
              <a:buNone/>
            </a:pPr>
            <a:r>
              <a:rPr lang="zh-CN" altLang="en-US" dirty="0"/>
              <a:t>消化能</a:t>
            </a:r>
            <a:r>
              <a:rPr lang="zh-CN" altLang="en-US" dirty="0">
                <a:sym typeface="Wingdings" panose="05000000000000000000" pitchFamily="2" charset="2"/>
              </a:rPr>
              <a:t>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3.41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+3.10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+3.15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+3.02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&gt;=3.30</a:t>
            </a:r>
            <a:r>
              <a:rPr lang="en-US" altLang="zh-CN" dirty="0">
                <a:sym typeface="Wingdings" panose="05000000000000000000" pitchFamily="2" charset="2"/>
              </a:rPr>
              <a:t>;</a:t>
            </a:r>
          </a:p>
          <a:p>
            <a:pPr marL="1371600" lvl="3" indent="0">
              <a:buNone/>
            </a:pPr>
            <a:r>
              <a:rPr lang="zh-CN" altLang="en-US" dirty="0">
                <a:sym typeface="Wingdings" panose="05000000000000000000" pitchFamily="2" charset="2"/>
              </a:rPr>
              <a:t>粗蛋白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8.6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+62.5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+43.0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+12.8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&gt;=21.0</a:t>
            </a:r>
            <a:r>
              <a:rPr lang="en-US" altLang="zh-CN" dirty="0">
                <a:sym typeface="Wingdings" panose="05000000000000000000" pitchFamily="2" charset="2"/>
              </a:rPr>
              <a:t>;</a:t>
            </a:r>
          </a:p>
          <a:p>
            <a:pPr marL="1371600" lvl="3" indent="0">
              <a:buNone/>
            </a:pPr>
            <a:r>
              <a:rPr lang="zh-CN" altLang="en-US" dirty="0"/>
              <a:t>赖氨酸</a:t>
            </a:r>
            <a:r>
              <a:rPr lang="zh-CN" altLang="en-US" dirty="0">
                <a:sym typeface="Wingdings" panose="05000000000000000000" pitchFamily="2" charset="2"/>
              </a:rPr>
              <a:t>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0.24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+5.12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+2.45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+0.74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&gt;=1.35</a:t>
            </a:r>
            <a:r>
              <a:rPr lang="en-US" altLang="zh-CN" dirty="0">
                <a:sym typeface="Wingdings" panose="05000000000000000000" pitchFamily="2" charset="2"/>
              </a:rPr>
              <a:t>;</a:t>
            </a:r>
          </a:p>
          <a:p>
            <a:pPr marL="914400" lvl="3" indent="0">
              <a:spcBef>
                <a:spcPts val="1000"/>
              </a:spcBef>
              <a:buNone/>
            </a:pPr>
            <a:r>
              <a:rPr lang="zh-CN" altLang="en-US" dirty="0"/>
              <a:t>原料用量限制：鱼粉用量不能少于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&gt;=3.0%</a:t>
            </a:r>
            <a:r>
              <a:rPr lang="zh-CN" altLang="en-US" dirty="0">
                <a:sym typeface="Wingdings" panose="05000000000000000000" pitchFamily="2" charset="2"/>
              </a:rPr>
              <a:t>；</a:t>
            </a:r>
          </a:p>
          <a:p>
            <a:pPr marL="1828800" lvl="4" indent="0">
              <a:buNone/>
            </a:pPr>
            <a:r>
              <a:rPr lang="zh-CN" altLang="en-US" dirty="0"/>
              <a:t>                       米糠用量不能大于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&lt;=5.0%</a:t>
            </a:r>
            <a:r>
              <a:rPr lang="zh-CN" altLang="en-US" dirty="0">
                <a:sym typeface="Wingdings" panose="05000000000000000000" pitchFamily="2" charset="2"/>
              </a:rPr>
              <a:t>；</a:t>
            </a: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</p:spTree>
    <p:extLst>
      <p:ext uri="{BB962C8B-B14F-4D97-AF65-F5344CB8AC3E}">
        <p14:creationId xmlns:p14="http://schemas.microsoft.com/office/powerpoint/2010/main" val="3941243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10">
            <a:extLst>
              <a:ext uri="{FF2B5EF4-FFF2-40B4-BE49-F238E27FC236}">
                <a16:creationId xmlns:a16="http://schemas.microsoft.com/office/drawing/2014/main" id="{21A370C9-4FFE-4DB6-ADAC-21FA465309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>
                <a:solidFill>
                  <a:srgbClr val="0000FF"/>
                </a:solidFill>
              </a:rPr>
              <a:t>生产</a:t>
            </a:r>
            <a:r>
              <a:rPr lang="zh-CN" altLang="en-US" dirty="0"/>
              <a:t>：智能化养殖环境控制，数据化养殖生产过程，精准化饲料药品管理，地理化疾病预防控制，最优化选种选配控制</a:t>
            </a:r>
          </a:p>
          <a:p>
            <a:r>
              <a:rPr lang="zh-CN" altLang="en-US" dirty="0">
                <a:solidFill>
                  <a:srgbClr val="0000FF"/>
                </a:solidFill>
              </a:rPr>
              <a:t>生活</a:t>
            </a:r>
            <a:r>
              <a:rPr lang="zh-CN" altLang="en-US" dirty="0"/>
              <a:t>：互联网，社交圈，高效的养殖经济效益，便捷养殖信息管理，省时、省力、省心、省人</a:t>
            </a:r>
          </a:p>
          <a:p>
            <a:r>
              <a:rPr lang="zh-CN" altLang="en-US" dirty="0">
                <a:solidFill>
                  <a:srgbClr val="0000FF"/>
                </a:solidFill>
              </a:rPr>
              <a:t>生态</a:t>
            </a:r>
            <a:r>
              <a:rPr lang="zh-CN" altLang="en-US" dirty="0"/>
              <a:t>：生物技术、区块链技术，种植、养殖、粪污、环保、生态一体化，苗、料、药、养、加工、安全溯源一体化</a:t>
            </a:r>
            <a:endParaRPr lang="en-US" altLang="zh-CN" dirty="0">
              <a:latin typeface="+mn-ea"/>
            </a:endParaRPr>
          </a:p>
        </p:txBody>
      </p:sp>
      <p:sp>
        <p:nvSpPr>
          <p:cNvPr id="10" name="标题 9">
            <a:extLst>
              <a:ext uri="{FF2B5EF4-FFF2-40B4-BE49-F238E27FC236}">
                <a16:creationId xmlns:a16="http://schemas.microsoft.com/office/drawing/2014/main" id="{8576E038-EF47-40F8-B55E-815809612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第一节 智慧畜牧概述</a:t>
            </a:r>
          </a:p>
        </p:txBody>
      </p:sp>
      <p:sp>
        <p:nvSpPr>
          <p:cNvPr id="391" name="矩形 390">
            <a:extLst>
              <a:ext uri="{FF2B5EF4-FFF2-40B4-BE49-F238E27FC236}">
                <a16:creationId xmlns:a16="http://schemas.microsoft.com/office/drawing/2014/main" id="{75809627-B974-4F3C-A48C-E43147440CB8}"/>
              </a:ext>
            </a:extLst>
          </p:cNvPr>
          <p:cNvSpPr/>
          <p:nvPr/>
        </p:nvSpPr>
        <p:spPr>
          <a:xfrm>
            <a:off x="6566486" y="5285116"/>
            <a:ext cx="457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FZSSK--GBK1-0"/>
              </a:rPr>
              <a:t>图</a:t>
            </a:r>
            <a:r>
              <a:rPr lang="en-US" altLang="zh-CN" dirty="0">
                <a:latin typeface="E-BZ"/>
              </a:rPr>
              <a:t>7-2 </a:t>
            </a:r>
            <a:r>
              <a:rPr lang="zh-CN" altLang="zh-CN" dirty="0"/>
              <a:t>智慧养殖</a:t>
            </a:r>
            <a:r>
              <a:rPr lang="zh-CN" altLang="en-US" dirty="0"/>
              <a:t>与生产、生活、生态的关系</a:t>
            </a:r>
          </a:p>
        </p:txBody>
      </p:sp>
      <p:graphicFrame>
        <p:nvGraphicFramePr>
          <p:cNvPr id="12" name="图示 11"/>
          <p:cNvGraphicFramePr/>
          <p:nvPr>
            <p:extLst>
              <p:ext uri="{D42A27DB-BD31-4B8C-83A1-F6EECF244321}">
                <p14:modId xmlns:p14="http://schemas.microsoft.com/office/powerpoint/2010/main" val="4120064728"/>
              </p:ext>
            </p:extLst>
          </p:nvPr>
        </p:nvGraphicFramePr>
        <p:xfrm>
          <a:off x="6746240" y="1327405"/>
          <a:ext cx="4561840" cy="3668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图示 14"/>
          <p:cNvGraphicFramePr/>
          <p:nvPr>
            <p:extLst>
              <p:ext uri="{D42A27DB-BD31-4B8C-83A1-F6EECF244321}">
                <p14:modId xmlns:p14="http://schemas.microsoft.com/office/powerpoint/2010/main" val="1929297397"/>
              </p:ext>
            </p:extLst>
          </p:nvPr>
        </p:nvGraphicFramePr>
        <p:xfrm>
          <a:off x="8047746" y="2948334"/>
          <a:ext cx="1607962" cy="1085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9" name="文本框 18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</p:spTree>
    <p:extLst>
      <p:ext uri="{BB962C8B-B14F-4D97-AF65-F5344CB8AC3E}">
        <p14:creationId xmlns:p14="http://schemas.microsoft.com/office/powerpoint/2010/main" val="39938497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C29DE0E-4D39-42D1-93AC-6CD5E4B1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一、饲料营养配方优化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65B147C-897D-47AC-8A8B-4A8B575DE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7176"/>
            <a:ext cx="10515600" cy="4896000"/>
          </a:xfrm>
        </p:spPr>
        <p:txBody>
          <a:bodyPr>
            <a:noAutofit/>
          </a:bodyPr>
          <a:lstStyle/>
          <a:p>
            <a:r>
              <a:rPr lang="zh-CN" altLang="en-US" b="1" dirty="0"/>
              <a:t>建立配方数学模型(二)</a:t>
            </a:r>
            <a:endParaRPr lang="en-US" altLang="zh-CN" b="1" dirty="0"/>
          </a:p>
          <a:p>
            <a:pPr lvl="1"/>
            <a:r>
              <a:rPr lang="zh-CN" altLang="en-US" dirty="0">
                <a:sym typeface="Wingdings" panose="05000000000000000000" pitchFamily="2" charset="2"/>
              </a:rPr>
              <a:t>总量控制：</a:t>
            </a:r>
            <a:r>
              <a:rPr lang="zh-CN" altLang="en-US" dirty="0"/>
              <a:t>四种原料搭配</a:t>
            </a:r>
            <a:r>
              <a:rPr lang="zh-CN" altLang="en-US" dirty="0">
                <a:sym typeface="Wingdings" panose="05000000000000000000" pitchFamily="2" charset="2"/>
              </a:rPr>
              <a:t>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=100%</a:t>
            </a:r>
            <a:r>
              <a:rPr lang="zh-CN" altLang="en-US" dirty="0">
                <a:sym typeface="Wingdings" panose="05000000000000000000" pitchFamily="2" charset="2"/>
              </a:rPr>
              <a:t>；</a:t>
            </a:r>
          </a:p>
          <a:p>
            <a:pPr lvl="1"/>
            <a:r>
              <a:rPr lang="zh-CN" altLang="en-US" dirty="0">
                <a:sym typeface="Wingdings" panose="05000000000000000000" pitchFamily="2" charset="2"/>
              </a:rPr>
              <a:t>解的属性限制：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、X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、X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、X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&gt;=0</a:t>
            </a:r>
          </a:p>
          <a:p>
            <a:pPr lvl="1"/>
            <a:r>
              <a:rPr lang="zh-CN" altLang="en-US" dirty="0">
                <a:sym typeface="Wingdings" panose="05000000000000000000" pitchFamily="2" charset="2"/>
              </a:rPr>
              <a:t>求解目标：配成的饲料成本最低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Min(1.10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+2.30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+5.80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+0.92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  <a:p>
            <a:endParaRPr lang="en-US" altLang="zh-CN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</p:spTree>
    <p:extLst>
      <p:ext uri="{BB962C8B-B14F-4D97-AF65-F5344CB8AC3E}">
        <p14:creationId xmlns:p14="http://schemas.microsoft.com/office/powerpoint/2010/main" val="20521046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C29DE0E-4D39-42D1-93AC-6CD5E4B1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一、饲料营养配方优化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65B147C-897D-47AC-8A8B-4A8B575DE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7175"/>
            <a:ext cx="10515600" cy="5592521"/>
          </a:xfrm>
        </p:spPr>
        <p:txBody>
          <a:bodyPr>
            <a:noAutofit/>
          </a:bodyPr>
          <a:lstStyle/>
          <a:p>
            <a:r>
              <a:rPr lang="zh-CN" altLang="ru-RU" b="1" dirty="0"/>
              <a:t>配方数学模型总结</a:t>
            </a:r>
            <a:endParaRPr lang="en-US" altLang="zh-CN" b="1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求满足方程组</a:t>
            </a:r>
            <a:r>
              <a:rPr lang="zh-CN" altLang="en-US" dirty="0">
                <a:sym typeface="Wingdings" panose="05000000000000000000" pitchFamily="2" charset="2"/>
              </a:rPr>
              <a:t>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&gt;=3.0%</a:t>
            </a:r>
            <a:r>
              <a:rPr lang="zh-CN" altLang="en-US" dirty="0">
                <a:sym typeface="Wingdings" panose="05000000000000000000" pitchFamily="2" charset="2"/>
              </a:rPr>
              <a:t>；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zh-CN" dirty="0">
                <a:sym typeface="Wingdings" panose="05000000000000000000" pitchFamily="2" charset="2"/>
              </a:rPr>
              <a:t>   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&lt;=5.0%</a:t>
            </a:r>
            <a:r>
              <a:rPr lang="zh-CN" altLang="en-US" dirty="0">
                <a:sym typeface="Wingdings" panose="05000000000000000000" pitchFamily="2" charset="2"/>
              </a:rPr>
              <a:t>；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zh-CN" dirty="0">
                <a:sym typeface="Wingdings" panose="05000000000000000000" pitchFamily="2" charset="2"/>
              </a:rPr>
              <a:t>   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=100%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；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3.41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+3.10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+3.15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+3.02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&gt;=3.30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；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8.6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+62.5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+43.0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+12.8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&gt;=21.0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；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0.24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+5.12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+2.45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+0.74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&gt;=1.35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；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，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，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，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&gt;=0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>
              <a:lnSpc>
                <a:spcPct val="90000"/>
              </a:lnSpc>
              <a:buNone/>
            </a:pPr>
            <a:r>
              <a:rPr lang="zh-CN" altLang="en-US" dirty="0">
                <a:sym typeface="Wingdings" panose="05000000000000000000" pitchFamily="2" charset="2"/>
              </a:rPr>
              <a:t>   而且能使：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1.10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+2.30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+5.80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+0.92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zh-CN" altLang="en-US" dirty="0">
                <a:sym typeface="Wingdings" panose="05000000000000000000" pitchFamily="2" charset="2"/>
              </a:rPr>
              <a:t>之和最小</a:t>
            </a:r>
          </a:p>
          <a:p>
            <a:pPr lvl="1">
              <a:lnSpc>
                <a:spcPct val="90000"/>
              </a:lnSpc>
              <a:buNone/>
            </a:pPr>
            <a:r>
              <a:rPr lang="zh-CN" altLang="en-US" dirty="0"/>
              <a:t>   则：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dirty="0"/>
              <a:t>和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dirty="0"/>
              <a:t>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en-US" dirty="0"/>
              <a:t>？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</p:spTree>
    <p:extLst>
      <p:ext uri="{BB962C8B-B14F-4D97-AF65-F5344CB8AC3E}">
        <p14:creationId xmlns:p14="http://schemas.microsoft.com/office/powerpoint/2010/main" val="13169939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EC5CC5-1A4A-BE66-9E28-66D625A33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一、饲料营养配方优化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571F5E-91A9-6442-834F-6EC2ECD4C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b="1" dirty="0"/>
              <a:t>线性规划的一般模式</a:t>
            </a:r>
          </a:p>
          <a:p>
            <a:pPr lvl="1"/>
            <a:r>
              <a:rPr lang="zh-CN" altLang="en-US" dirty="0">
                <a:solidFill>
                  <a:srgbClr val="0000FF"/>
                </a:solidFill>
              </a:rPr>
              <a:t>决策变量</a:t>
            </a:r>
            <a:r>
              <a:rPr lang="zh-CN" altLang="en-US" dirty="0"/>
              <a:t>：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 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zh-CN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solidFill>
                  <a:srgbClr val="0000FF"/>
                </a:solidFill>
              </a:rPr>
              <a:t>约束方程</a:t>
            </a:r>
            <a:r>
              <a:rPr lang="zh-CN" altLang="en-US" dirty="0"/>
              <a:t>：</a:t>
            </a:r>
          </a:p>
          <a:p>
            <a:pPr lvl="2"/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+a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+…+a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1n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&gt;=b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lvl="2"/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+a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+…+a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2n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&lt;=b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lvl="2"/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lvl="2"/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m1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+a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m2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+…+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&gt;=b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pPr lvl="2"/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 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&gt;=0</a:t>
            </a:r>
          </a:p>
          <a:p>
            <a:pPr lvl="1"/>
            <a:r>
              <a:rPr lang="zh-CN" altLang="en-US" dirty="0">
                <a:solidFill>
                  <a:srgbClr val="0000FF"/>
                </a:solidFill>
              </a:rPr>
              <a:t>目标函数</a:t>
            </a:r>
            <a:r>
              <a:rPr lang="zh-CN" altLang="en-US" dirty="0"/>
              <a:t>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Min/Max(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+C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*X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+…+C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561947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C29DE0E-4D39-42D1-93AC-6CD5E4B1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一、饲料营养配方优化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65B147C-897D-47AC-8A8B-4A8B575DE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91" y="1090631"/>
            <a:ext cx="3819801" cy="4896000"/>
          </a:xfrm>
        </p:spPr>
        <p:txBody>
          <a:bodyPr>
            <a:noAutofit/>
          </a:bodyPr>
          <a:lstStyle/>
          <a:p>
            <a:r>
              <a:rPr lang="zh-CN" altLang="en-US" b="1" dirty="0"/>
              <a:t>线性规划的图解法</a:t>
            </a:r>
            <a:endParaRPr lang="en-US" altLang="zh-CN" b="1" dirty="0"/>
          </a:p>
          <a:p>
            <a:pPr marL="457200" lvl="1" indent="0" algn="l">
              <a:buNone/>
            </a:pPr>
            <a:r>
              <a:rPr lang="zh-CN" altLang="en-US" dirty="0"/>
              <a:t>目标函数</a:t>
            </a:r>
            <a:r>
              <a:rPr lang="en-US" altLang="zh-CN" dirty="0"/>
              <a:t>S=Max(</a:t>
            </a:r>
            <a:r>
              <a:rPr lang="en-US" altLang="zh-CN" dirty="0">
                <a:solidFill>
                  <a:srgbClr val="FF0000"/>
                </a:solidFill>
              </a:rPr>
              <a:t>7</a:t>
            </a:r>
            <a:r>
              <a:rPr lang="zh-CN" altLang="en-US" dirty="0">
                <a:solidFill>
                  <a:srgbClr val="FF0000"/>
                </a:solidFill>
              </a:rPr>
              <a:t>*</a:t>
            </a:r>
            <a:r>
              <a:rPr lang="en-US" altLang="zh-CN" dirty="0">
                <a:solidFill>
                  <a:srgbClr val="FF0000"/>
                </a:solidFill>
              </a:rPr>
              <a:t>1+12</a:t>
            </a:r>
            <a:r>
              <a:rPr lang="zh-CN" altLang="en-US" dirty="0">
                <a:solidFill>
                  <a:srgbClr val="FF0000"/>
                </a:solidFill>
              </a:rPr>
              <a:t>*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  <a:r>
              <a:rPr lang="en-US" altLang="zh-CN" dirty="0"/>
              <a:t>)</a:t>
            </a:r>
            <a:r>
              <a:rPr lang="zh-CN" altLang="en-US" dirty="0"/>
              <a:t>在各顶点的取值分别为：</a:t>
            </a:r>
            <a:endParaRPr lang="en-US" altLang="zh-CN" dirty="0"/>
          </a:p>
          <a:p>
            <a:pPr marL="457200" lvl="1" indent="0" algn="l">
              <a:buNone/>
            </a:pPr>
            <a:r>
              <a:rPr lang="en-US" altLang="zh-CN" dirty="0"/>
              <a:t>(0</a:t>
            </a:r>
            <a:r>
              <a:rPr lang="zh-CN" altLang="en-US" dirty="0"/>
              <a:t>，</a:t>
            </a:r>
            <a:r>
              <a:rPr lang="en-US" altLang="zh-CN" dirty="0"/>
              <a:t> 0)</a:t>
            </a:r>
            <a:r>
              <a:rPr lang="en-US" altLang="zh-CN" dirty="0">
                <a:sym typeface="Wingdings" panose="05000000000000000000" pitchFamily="2" charset="2"/>
              </a:rPr>
              <a:t>0; </a:t>
            </a:r>
          </a:p>
          <a:p>
            <a:pPr marL="457200" lvl="1" indent="0" algn="l">
              <a:buNone/>
            </a:pPr>
            <a:r>
              <a:rPr lang="en-US" altLang="zh-CN" dirty="0"/>
              <a:t>(0</a:t>
            </a:r>
            <a:r>
              <a:rPr lang="zh-CN" altLang="en-US" dirty="0"/>
              <a:t>，</a:t>
            </a:r>
            <a:r>
              <a:rPr lang="en-US" altLang="zh-CN" dirty="0"/>
              <a:t>30)</a:t>
            </a:r>
            <a:r>
              <a:rPr lang="en-US" altLang="zh-CN" dirty="0">
                <a:sym typeface="Wingdings" panose="05000000000000000000" pitchFamily="2" charset="2"/>
              </a:rPr>
              <a:t>360;</a:t>
            </a:r>
          </a:p>
          <a:p>
            <a:pPr marL="457200" lvl="1" indent="0" algn="l">
              <a:buNone/>
            </a:pPr>
            <a:r>
              <a:rPr lang="en-US" altLang="zh-CN" dirty="0">
                <a:sym typeface="Wingdings" panose="05000000000000000000" pitchFamily="2" charset="2"/>
              </a:rPr>
              <a:t> </a:t>
            </a:r>
            <a:r>
              <a:rPr lang="en-US" altLang="zh-CN" dirty="0"/>
              <a:t>(20</a:t>
            </a:r>
            <a:r>
              <a:rPr lang="zh-CN" altLang="en-US" dirty="0"/>
              <a:t>，</a:t>
            </a:r>
            <a:r>
              <a:rPr lang="en-US" altLang="zh-CN" dirty="0"/>
              <a:t>24)</a:t>
            </a:r>
            <a:r>
              <a:rPr lang="en-US" altLang="zh-CN" dirty="0">
                <a:sym typeface="Wingdings" panose="05000000000000000000" pitchFamily="2" charset="2"/>
              </a:rPr>
              <a:t>428;</a:t>
            </a:r>
          </a:p>
          <a:p>
            <a:pPr marL="457200" lvl="1" indent="0" algn="l">
              <a:buNone/>
            </a:pPr>
            <a:r>
              <a:rPr lang="en-US" altLang="zh-CN" dirty="0">
                <a:sym typeface="Wingdings" panose="05000000000000000000" pitchFamily="2" charset="2"/>
              </a:rPr>
              <a:t> </a:t>
            </a:r>
            <a:r>
              <a:rPr lang="en-US" altLang="zh-CN" dirty="0"/>
              <a:t>(40</a:t>
            </a:r>
            <a:r>
              <a:rPr lang="zh-CN" altLang="en-US" dirty="0"/>
              <a:t>，</a:t>
            </a:r>
            <a:r>
              <a:rPr lang="en-US" altLang="zh-CN" dirty="0"/>
              <a:t>0)</a:t>
            </a:r>
            <a:r>
              <a:rPr lang="en-US" altLang="zh-CN" dirty="0">
                <a:sym typeface="Wingdings" panose="05000000000000000000" pitchFamily="2" charset="2"/>
              </a:rPr>
              <a:t>280;</a:t>
            </a:r>
          </a:p>
          <a:p>
            <a:pPr marL="457200" lvl="1" indent="0" algn="l">
              <a:buNone/>
            </a:pPr>
            <a:r>
              <a:rPr lang="en-US" altLang="zh-CN" dirty="0">
                <a:sym typeface="Wingdings" panose="05000000000000000000" pitchFamily="2" charset="2"/>
              </a:rPr>
              <a:t> </a:t>
            </a:r>
            <a:r>
              <a:rPr lang="en-US" altLang="zh-CN" dirty="0"/>
              <a:t>(34.4824</a:t>
            </a:r>
            <a:r>
              <a:rPr lang="zh-CN" altLang="en-US" dirty="0"/>
              <a:t>，</a:t>
            </a:r>
            <a:r>
              <a:rPr lang="en-US" altLang="zh-CN" dirty="0"/>
              <a:t> 12.4138) </a:t>
            </a:r>
            <a:r>
              <a:rPr lang="en-US" altLang="zh-CN" dirty="0">
                <a:sym typeface="Wingdings" panose="05000000000000000000" pitchFamily="2" charset="2"/>
              </a:rPr>
              <a:t>390.3424</a:t>
            </a:r>
            <a:endParaRPr lang="en-US" altLang="zh-CN" dirty="0"/>
          </a:p>
        </p:txBody>
      </p:sp>
      <p:graphicFrame>
        <p:nvGraphicFramePr>
          <p:cNvPr id="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268092"/>
              </p:ext>
            </p:extLst>
          </p:nvPr>
        </p:nvGraphicFramePr>
        <p:xfrm>
          <a:off x="4430547" y="1229885"/>
          <a:ext cx="7065962" cy="4347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4629531" imgH="2800668" progId="Excel.Chart.8">
                  <p:embed/>
                </p:oleObj>
              </mc:Choice>
              <mc:Fallback>
                <p:oleObj name="Chart" r:id="rId3" imgW="4629531" imgH="2800668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0547" y="1229885"/>
                        <a:ext cx="7065962" cy="43479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1"/>
          <p:cNvSpPr>
            <a:spLocks noChangeArrowheads="1"/>
          </p:cNvSpPr>
          <p:nvPr/>
        </p:nvSpPr>
        <p:spPr bwMode="auto">
          <a:xfrm>
            <a:off x="5699569" y="2292188"/>
            <a:ext cx="73289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dashDot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Symbol" panose="05050102010706020507" pitchFamily="18" charset="2"/>
              <a:buNone/>
            </a:pPr>
            <a:r>
              <a:rPr lang="en-US" altLang="zh-CN" sz="1600" b="1" dirty="0">
                <a:solidFill>
                  <a:srgbClr val="0000FF"/>
                </a:solidFill>
              </a:rPr>
              <a:t>(0,</a:t>
            </a:r>
            <a:r>
              <a:rPr lang="zh-CN" altLang="en-US" sz="1600" b="1" dirty="0">
                <a:solidFill>
                  <a:srgbClr val="0000FF"/>
                </a:solidFill>
              </a:rPr>
              <a:t> </a:t>
            </a:r>
            <a:r>
              <a:rPr lang="en-US" altLang="zh-CN" sz="1600" b="1" dirty="0">
                <a:solidFill>
                  <a:srgbClr val="0000FF"/>
                </a:solidFill>
              </a:rPr>
              <a:t>30)</a:t>
            </a:r>
          </a:p>
        </p:txBody>
      </p:sp>
      <p:sp>
        <p:nvSpPr>
          <p:cNvPr id="9" name="Text Box 12"/>
          <p:cNvSpPr>
            <a:spLocks noChangeArrowheads="1"/>
          </p:cNvSpPr>
          <p:nvPr/>
        </p:nvSpPr>
        <p:spPr bwMode="auto">
          <a:xfrm>
            <a:off x="8912669" y="4213063"/>
            <a:ext cx="10615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dashDot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Symbol" panose="05050102010706020507" pitchFamily="18" charset="2"/>
              <a:buNone/>
            </a:pPr>
            <a:r>
              <a:rPr lang="en-US" altLang="zh-CN" sz="2000" b="1" dirty="0">
                <a:solidFill>
                  <a:schemeClr val="bg2"/>
                </a:solidFill>
              </a:rPr>
              <a:t>(40</a:t>
            </a:r>
            <a:r>
              <a:rPr lang="zh-CN" altLang="en-US" sz="2000" b="1" dirty="0">
                <a:solidFill>
                  <a:schemeClr val="bg2"/>
                </a:solidFill>
              </a:rPr>
              <a:t>，</a:t>
            </a:r>
            <a:r>
              <a:rPr lang="en-US" altLang="zh-CN" sz="2000" b="1" dirty="0">
                <a:solidFill>
                  <a:schemeClr val="bg2"/>
                </a:solidFill>
              </a:rPr>
              <a:t> 0)</a:t>
            </a:r>
          </a:p>
        </p:txBody>
      </p:sp>
      <p:sp>
        <p:nvSpPr>
          <p:cNvPr id="10" name="Text Box 13"/>
          <p:cNvSpPr>
            <a:spLocks noChangeArrowheads="1"/>
          </p:cNvSpPr>
          <p:nvPr/>
        </p:nvSpPr>
        <p:spPr bwMode="auto">
          <a:xfrm>
            <a:off x="8557069" y="3435188"/>
            <a:ext cx="175881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dashDot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Symbol" panose="05050102010706020507" pitchFamily="18" charset="2"/>
              <a:buNone/>
            </a:pPr>
            <a:r>
              <a:rPr lang="en-US" altLang="zh-CN" sz="1600" b="1" dirty="0">
                <a:solidFill>
                  <a:srgbClr val="0000FF"/>
                </a:solidFill>
              </a:rPr>
              <a:t>(34.4824, 12.4138)</a:t>
            </a:r>
          </a:p>
        </p:txBody>
      </p:sp>
      <p:sp>
        <p:nvSpPr>
          <p:cNvPr id="11" name="Text Box 14"/>
          <p:cNvSpPr>
            <a:spLocks noChangeArrowheads="1"/>
          </p:cNvSpPr>
          <p:nvPr/>
        </p:nvSpPr>
        <p:spPr bwMode="auto">
          <a:xfrm>
            <a:off x="7325169" y="2673188"/>
            <a:ext cx="8354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dashDot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Symbol" panose="05050102010706020507" pitchFamily="18" charset="2"/>
              <a:buNone/>
            </a:pPr>
            <a:r>
              <a:rPr lang="en-US" altLang="zh-CN" sz="1600" b="1" dirty="0">
                <a:solidFill>
                  <a:srgbClr val="0000FF"/>
                </a:solidFill>
              </a:rPr>
              <a:t>(20,</a:t>
            </a:r>
            <a:r>
              <a:rPr lang="zh-CN" altLang="en-US" sz="1600" b="1" dirty="0">
                <a:solidFill>
                  <a:srgbClr val="0000FF"/>
                </a:solidFill>
              </a:rPr>
              <a:t> </a:t>
            </a:r>
            <a:r>
              <a:rPr lang="en-US" altLang="zh-CN" sz="1600" b="1" dirty="0">
                <a:solidFill>
                  <a:srgbClr val="0000FF"/>
                </a:solidFill>
              </a:rPr>
              <a:t>24)</a:t>
            </a:r>
          </a:p>
        </p:txBody>
      </p:sp>
      <p:sp>
        <p:nvSpPr>
          <p:cNvPr id="12" name="Text Box 16"/>
          <p:cNvSpPr>
            <a:spLocks noChangeArrowheads="1"/>
          </p:cNvSpPr>
          <p:nvPr/>
        </p:nvSpPr>
        <p:spPr bwMode="auto">
          <a:xfrm>
            <a:off x="5763069" y="4517863"/>
            <a:ext cx="6303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dashDot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Symbol" panose="05050102010706020507" pitchFamily="18" charset="2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Symbol" panose="05050102010706020507" pitchFamily="18" charset="2"/>
              <a:buNone/>
            </a:pPr>
            <a:r>
              <a:rPr lang="en-US" altLang="zh-CN" sz="1600" b="1" dirty="0">
                <a:solidFill>
                  <a:srgbClr val="0000FF"/>
                </a:solidFill>
              </a:rPr>
              <a:t>(0,</a:t>
            </a:r>
            <a:r>
              <a:rPr lang="zh-CN" altLang="en-US" sz="1600" b="1" dirty="0">
                <a:solidFill>
                  <a:srgbClr val="0000FF"/>
                </a:solidFill>
              </a:rPr>
              <a:t> </a:t>
            </a:r>
            <a:r>
              <a:rPr lang="en-US" altLang="zh-CN" sz="1600" b="1" dirty="0">
                <a:solidFill>
                  <a:srgbClr val="0000FF"/>
                </a:solidFill>
              </a:rPr>
              <a:t>0)</a:t>
            </a:r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 flipH="1" flipV="1">
            <a:off x="4437507" y="2054062"/>
            <a:ext cx="6935787" cy="3225800"/>
          </a:xfrm>
          <a:prstGeom prst="line">
            <a:avLst/>
          </a:prstGeom>
          <a:noFill/>
          <a:ln w="22225" cap="flat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Line 27"/>
          <p:cNvSpPr>
            <a:spLocks noChangeShapeType="1"/>
          </p:cNvSpPr>
          <p:nvPr/>
        </p:nvSpPr>
        <p:spPr bwMode="auto">
          <a:xfrm flipH="1" flipV="1">
            <a:off x="4616893" y="2460462"/>
            <a:ext cx="6223000" cy="2895600"/>
          </a:xfrm>
          <a:prstGeom prst="line">
            <a:avLst/>
          </a:prstGeom>
          <a:noFill/>
          <a:ln w="22225" cap="flat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Line 28"/>
          <p:cNvSpPr>
            <a:spLocks noChangeShapeType="1"/>
          </p:cNvSpPr>
          <p:nvPr/>
        </p:nvSpPr>
        <p:spPr bwMode="auto">
          <a:xfrm flipH="1" flipV="1">
            <a:off x="4439093" y="1850862"/>
            <a:ext cx="6934200" cy="3200400"/>
          </a:xfrm>
          <a:prstGeom prst="line">
            <a:avLst/>
          </a:prstGeom>
          <a:noFill/>
          <a:ln w="22225" cap="flat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Line 29"/>
          <p:cNvSpPr>
            <a:spLocks noChangeShapeType="1"/>
          </p:cNvSpPr>
          <p:nvPr/>
        </p:nvSpPr>
        <p:spPr bwMode="auto">
          <a:xfrm flipH="1" flipV="1">
            <a:off x="4515293" y="1698462"/>
            <a:ext cx="6781800" cy="3124200"/>
          </a:xfrm>
          <a:prstGeom prst="line">
            <a:avLst/>
          </a:prstGeom>
          <a:noFill/>
          <a:ln w="22225" cap="flat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Line 30"/>
          <p:cNvSpPr>
            <a:spLocks noChangeShapeType="1"/>
          </p:cNvSpPr>
          <p:nvPr/>
        </p:nvSpPr>
        <p:spPr bwMode="auto">
          <a:xfrm flipH="1" flipV="1">
            <a:off x="4437507" y="3908262"/>
            <a:ext cx="3201987" cy="1447800"/>
          </a:xfrm>
          <a:prstGeom prst="line">
            <a:avLst/>
          </a:prstGeom>
          <a:noFill/>
          <a:ln w="22225" cap="flat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  <p:sp>
        <p:nvSpPr>
          <p:cNvPr id="20" name="矩形 19"/>
          <p:cNvSpPr/>
          <p:nvPr/>
        </p:nvSpPr>
        <p:spPr>
          <a:xfrm>
            <a:off x="7041269" y="5590523"/>
            <a:ext cx="303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图</a:t>
            </a:r>
            <a:r>
              <a:rPr lang="en-US" altLang="zh-CN" dirty="0"/>
              <a:t>7-25  </a:t>
            </a:r>
            <a:r>
              <a:rPr lang="zh-CN" altLang="en-US" dirty="0"/>
              <a:t>线性规划图解法示例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3302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96BF4D-496B-678E-78B4-069962BDA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一、饲料营养配方优化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7A3857-F6E1-7A4B-939C-5E22D88B4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根据配方设计和原料、生产、管理结合的紧密程度，可分为以下阶段：</a:t>
            </a:r>
          </a:p>
          <a:p>
            <a:pPr lvl="1"/>
            <a:r>
              <a:rPr lang="zh-CN" altLang="en-US" dirty="0">
                <a:solidFill>
                  <a:srgbClr val="0000FF"/>
                </a:solidFill>
              </a:rPr>
              <a:t>配方和原料初步结合阶段</a:t>
            </a:r>
            <a:r>
              <a:rPr lang="zh-CN" altLang="en-US" dirty="0"/>
              <a:t>：原料价格波动、配方设计及时调整、原料成本和品质限制；消化能和代谢能</a:t>
            </a:r>
          </a:p>
          <a:p>
            <a:pPr lvl="1"/>
            <a:r>
              <a:rPr lang="zh-CN" altLang="en-US" dirty="0">
                <a:solidFill>
                  <a:srgbClr val="0000FF"/>
                </a:solidFill>
              </a:rPr>
              <a:t>生产工艺改良配方阶段</a:t>
            </a:r>
            <a:r>
              <a:rPr lang="zh-CN" altLang="en-US" dirty="0"/>
              <a:t>：原料价格高企、配方设计与原料加工工艺融合；消化能和代谢能</a:t>
            </a:r>
          </a:p>
          <a:p>
            <a:pPr lvl="1"/>
            <a:r>
              <a:rPr lang="zh-CN" altLang="en-US" dirty="0">
                <a:solidFill>
                  <a:srgbClr val="0000FF"/>
                </a:solidFill>
              </a:rPr>
              <a:t>净能配方设计阶段</a:t>
            </a:r>
            <a:r>
              <a:rPr lang="zh-CN" altLang="en-US" dirty="0"/>
              <a:t>：净能体系减少动物的营养应激和对抗生素的依赖</a:t>
            </a:r>
          </a:p>
          <a:p>
            <a:pPr lvl="1"/>
            <a:r>
              <a:rPr lang="zh-CN" altLang="en-US" dirty="0">
                <a:solidFill>
                  <a:srgbClr val="0000FF"/>
                </a:solidFill>
              </a:rPr>
              <a:t>智慧营养阶段</a:t>
            </a:r>
            <a:r>
              <a:rPr lang="zh-CN" altLang="en-US" dirty="0"/>
              <a:t>：综合智能营养系统，配方设计与养殖深度互动融合，个体精准营养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45446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5CF517-9B3A-D7A6-EBA7-5D6681FC0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一、饲料营养配方优化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682FB6-F022-67CA-5B4D-732707A16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饲料配方优化软件</a:t>
            </a:r>
          </a:p>
          <a:p>
            <a:pPr lvl="1"/>
            <a:r>
              <a:rPr lang="zh-CN" altLang="en-US" dirty="0"/>
              <a:t>美国：</a:t>
            </a:r>
            <a:r>
              <a:rPr lang="en-US" altLang="zh-CN" dirty="0"/>
              <a:t>Brill</a:t>
            </a:r>
            <a:r>
              <a:rPr lang="zh-CN" altLang="en-US" dirty="0"/>
              <a:t>软件、</a:t>
            </a:r>
            <a:r>
              <a:rPr lang="en-US" altLang="zh-CN" dirty="0"/>
              <a:t>CPM-dairy</a:t>
            </a:r>
            <a:r>
              <a:rPr lang="zh-CN" altLang="en-US" dirty="0"/>
              <a:t>软件、</a:t>
            </a:r>
            <a:r>
              <a:rPr lang="en-US" altLang="zh-CN" dirty="0"/>
              <a:t>PC-dairy</a:t>
            </a:r>
            <a:r>
              <a:rPr lang="zh-CN" altLang="en-US" dirty="0"/>
              <a:t>软件、</a:t>
            </a:r>
            <a:r>
              <a:rPr lang="en-US" altLang="zh-CN" dirty="0" err="1"/>
              <a:t>feedsoft</a:t>
            </a:r>
            <a:r>
              <a:rPr lang="zh-CN" altLang="en-US" dirty="0"/>
              <a:t>软件、</a:t>
            </a:r>
            <a:r>
              <a:rPr lang="en-US" altLang="zh-CN" dirty="0" err="1"/>
              <a:t>Mixit</a:t>
            </a:r>
            <a:r>
              <a:rPr lang="zh-CN" altLang="en-US" dirty="0"/>
              <a:t>软件和</a:t>
            </a:r>
            <a:r>
              <a:rPr lang="en-US" altLang="zh-CN" dirty="0"/>
              <a:t>NRC</a:t>
            </a:r>
            <a:r>
              <a:rPr lang="zh-CN" altLang="en-US" dirty="0"/>
              <a:t>软件</a:t>
            </a:r>
            <a:endParaRPr lang="en-US" altLang="zh-CN" dirty="0"/>
          </a:p>
          <a:p>
            <a:pPr lvl="1"/>
            <a:r>
              <a:rPr lang="zh-CN" altLang="en-US" dirty="0"/>
              <a:t>英国：</a:t>
            </a:r>
            <a:r>
              <a:rPr lang="en-US" altLang="zh-CN" dirty="0"/>
              <a:t>format</a:t>
            </a:r>
            <a:r>
              <a:rPr lang="zh-CN" altLang="en-US" dirty="0"/>
              <a:t>软件和以色列的</a:t>
            </a:r>
            <a:r>
              <a:rPr lang="en-US" altLang="zh-CN" dirty="0" err="1"/>
              <a:t>gavish</a:t>
            </a:r>
            <a:r>
              <a:rPr lang="zh-CN" altLang="en-US" dirty="0"/>
              <a:t>软件等</a:t>
            </a:r>
            <a:endParaRPr lang="en-US" altLang="zh-CN" dirty="0"/>
          </a:p>
          <a:p>
            <a:pPr lvl="1"/>
            <a:r>
              <a:rPr lang="zh-CN" altLang="en-US" dirty="0"/>
              <a:t>中国：金牧饲料配方软件，，胜丰饲料配方软件，资源配方师</a:t>
            </a:r>
            <a:r>
              <a:rPr lang="en-US" altLang="zh-CN" dirty="0"/>
              <a:t>Refs</a:t>
            </a:r>
            <a:r>
              <a:rPr lang="zh-CN" altLang="en-US" dirty="0"/>
              <a:t>系列配方软件、</a:t>
            </a:r>
            <a:r>
              <a:rPr lang="en-US" altLang="zh-CN" dirty="0"/>
              <a:t>CMIX</a:t>
            </a:r>
            <a:r>
              <a:rPr lang="zh-CN" altLang="en-US" dirty="0"/>
              <a:t>配方软件  、三新饲料配方系统、农博士饲料配方软件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65084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C29DE0E-4D39-42D1-93AC-6CD5E4B1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一、饲料营养配方优化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65B147C-897D-47AC-8A8B-4A8B575DE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7176"/>
            <a:ext cx="10515600" cy="4896000"/>
          </a:xfrm>
        </p:spPr>
        <p:txBody>
          <a:bodyPr>
            <a:noAutofit/>
          </a:bodyPr>
          <a:lstStyle/>
          <a:p>
            <a:r>
              <a:rPr lang="zh-CN" altLang="en-US" b="1" dirty="0"/>
              <a:t>代表性配方软件</a:t>
            </a:r>
            <a:endParaRPr lang="en-US" altLang="zh-CN" b="1" dirty="0"/>
          </a:p>
          <a:p>
            <a:pPr marL="0" indent="0">
              <a:buNone/>
            </a:pPr>
            <a:r>
              <a:rPr lang="zh-CN" altLang="en-US" dirty="0"/>
              <a:t>国内专业配方</a:t>
            </a:r>
            <a:r>
              <a:rPr lang="en-US" altLang="zh-CN" dirty="0"/>
              <a:t>-</a:t>
            </a:r>
            <a:r>
              <a:rPr lang="zh-CN" altLang="en-US" dirty="0"/>
              <a:t>三新</a:t>
            </a:r>
            <a:endParaRPr lang="en-US" altLang="zh-CN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  <p:pic>
        <p:nvPicPr>
          <p:cNvPr id="9" name="Picture 2" descr="D:\教学讲义\配方程序\三新配方软件介绍\三新3.jp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128" y="1074148"/>
            <a:ext cx="7200000" cy="5076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5745841" y="6245754"/>
            <a:ext cx="3377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7-26.1 </a:t>
            </a:r>
            <a:r>
              <a:rPr lang="zh-CN" altLang="en-US" dirty="0"/>
              <a:t>国内专业配方软件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示例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740453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C29DE0E-4D39-42D1-93AC-6CD5E4B1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一、饲料营养配方优化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65B147C-897D-47AC-8A8B-4A8B575DE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7176"/>
            <a:ext cx="10515600" cy="4896000"/>
          </a:xfrm>
        </p:spPr>
        <p:txBody>
          <a:bodyPr>
            <a:noAutofit/>
          </a:bodyPr>
          <a:lstStyle/>
          <a:p>
            <a:r>
              <a:rPr lang="zh-CN" altLang="en-US" b="1" dirty="0"/>
              <a:t>代表性配方软件</a:t>
            </a:r>
            <a:endParaRPr lang="en-US" altLang="zh-CN" b="1" dirty="0"/>
          </a:p>
          <a:p>
            <a:pPr marL="0" indent="0">
              <a:buNone/>
            </a:pPr>
            <a:r>
              <a:rPr lang="zh-CN" altLang="en-US" dirty="0"/>
              <a:t>国内专业配方</a:t>
            </a:r>
            <a:r>
              <a:rPr lang="en-US" altLang="zh-CN" dirty="0"/>
              <a:t>-</a:t>
            </a:r>
            <a:r>
              <a:rPr lang="zh-CN" altLang="en-US" dirty="0"/>
              <a:t>三新</a:t>
            </a:r>
            <a:endParaRPr lang="en-US" altLang="zh-CN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  <p:pic>
        <p:nvPicPr>
          <p:cNvPr id="8" name="Picture 2" descr="D:\教学讲义\配方程序\三新配方软件介绍\三新11.jp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11" y="1007176"/>
            <a:ext cx="7200000" cy="519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5866387" y="6297133"/>
            <a:ext cx="3377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7-26.2 </a:t>
            </a:r>
            <a:r>
              <a:rPr lang="zh-CN" altLang="en-US" dirty="0"/>
              <a:t>国内专业配方软件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示例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9758882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C29DE0E-4D39-42D1-93AC-6CD5E4B1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一、饲料营养配方优化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65B147C-897D-47AC-8A8B-4A8B575DE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7176"/>
            <a:ext cx="10515600" cy="4896000"/>
          </a:xfrm>
        </p:spPr>
        <p:txBody>
          <a:bodyPr>
            <a:noAutofit/>
          </a:bodyPr>
          <a:lstStyle/>
          <a:p>
            <a:r>
              <a:rPr lang="zh-CN" altLang="en-US" b="1" dirty="0"/>
              <a:t>代表性配方软件</a:t>
            </a:r>
            <a:endParaRPr lang="en-US" altLang="zh-CN" b="1" dirty="0"/>
          </a:p>
          <a:p>
            <a:pPr marL="0" indent="0">
              <a:buNone/>
            </a:pPr>
            <a:r>
              <a:rPr lang="zh-CN" altLang="en-US" dirty="0"/>
              <a:t>猪饲料配方软件</a:t>
            </a:r>
            <a:r>
              <a:rPr lang="en-US" altLang="zh-CN" dirty="0"/>
              <a:t>-NRC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7" y="1535600"/>
            <a:ext cx="7200000" cy="410336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290633" y="5712828"/>
            <a:ext cx="2676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7-26 </a:t>
            </a:r>
            <a:r>
              <a:rPr lang="en-US" altLang="zh-CN" dirty="0"/>
              <a:t>NRC</a:t>
            </a:r>
            <a:r>
              <a:rPr lang="zh-CN" altLang="en-US" dirty="0"/>
              <a:t>配方计算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示例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1048066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C29DE0E-4D39-42D1-93AC-6CD5E4B1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一、饲料营养配方优化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65B147C-897D-47AC-8A8B-4A8B575DE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7176"/>
            <a:ext cx="10515600" cy="4896000"/>
          </a:xfrm>
        </p:spPr>
        <p:txBody>
          <a:bodyPr>
            <a:noAutofit/>
          </a:bodyPr>
          <a:lstStyle/>
          <a:p>
            <a:r>
              <a:rPr lang="zh-CN" altLang="en-US" b="1" dirty="0"/>
              <a:t>代表性配方软件</a:t>
            </a:r>
            <a:endParaRPr lang="en-US" altLang="zh-CN" b="1" dirty="0"/>
          </a:p>
          <a:p>
            <a:pPr marL="0" indent="0">
              <a:buNone/>
            </a:pPr>
            <a:r>
              <a:rPr lang="zh-CN" altLang="en-US" dirty="0"/>
              <a:t>猪饲料配方软件</a:t>
            </a:r>
            <a:r>
              <a:rPr lang="en-US" altLang="zh-CN" dirty="0"/>
              <a:t>-NRC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  <p:sp>
        <p:nvSpPr>
          <p:cNvPr id="10" name="矩形 9"/>
          <p:cNvSpPr/>
          <p:nvPr/>
        </p:nvSpPr>
        <p:spPr>
          <a:xfrm>
            <a:off x="5039004" y="5481492"/>
            <a:ext cx="2676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7-27 </a:t>
            </a:r>
            <a:r>
              <a:rPr lang="en-US" altLang="zh-CN" dirty="0"/>
              <a:t>Brill</a:t>
            </a:r>
            <a:r>
              <a:rPr lang="zh-CN" altLang="en-US" dirty="0"/>
              <a:t>配方软件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示例</a:t>
            </a:r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097" y="2480197"/>
            <a:ext cx="4873283" cy="288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7448" y="2480197"/>
            <a:ext cx="4339115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87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>
            <a:extLst>
              <a:ext uri="{FF2B5EF4-FFF2-40B4-BE49-F238E27FC236}">
                <a16:creationId xmlns:a16="http://schemas.microsoft.com/office/drawing/2014/main" id="{8576E038-EF47-40F8-B55E-815809612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一、智慧畜牧的内涵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4452221"/>
              </p:ext>
            </p:extLst>
          </p:nvPr>
        </p:nvGraphicFramePr>
        <p:xfrm>
          <a:off x="983411" y="1742536"/>
          <a:ext cx="10253548" cy="4687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矩形 4"/>
          <p:cNvSpPr/>
          <p:nvPr/>
        </p:nvSpPr>
        <p:spPr>
          <a:xfrm>
            <a:off x="838200" y="1156372"/>
            <a:ext cx="4852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sz="2800" dirty="0"/>
              <a:t>畜牧业</a:t>
            </a:r>
            <a:r>
              <a:rPr lang="zh-CN" altLang="en-US" sz="2800" dirty="0"/>
              <a:t>现代化</a:t>
            </a:r>
            <a:r>
              <a:rPr lang="zh-CN" altLang="zh-CN" sz="2800" dirty="0"/>
              <a:t>发展的三个阶段</a:t>
            </a:r>
            <a:endParaRPr lang="zh-CN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1254253" y="4290777"/>
            <a:ext cx="3234247" cy="922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dirty="0">
                <a:latin typeface="+mn-ea"/>
                <a:cs typeface="Times New Roman" panose="02020603050405020304" pitchFamily="18" charset="0"/>
              </a:rPr>
              <a:t>机械化作业代替人工操作</a:t>
            </a:r>
            <a:r>
              <a:rPr lang="zh-CN" altLang="en-US" dirty="0">
                <a:latin typeface="+mn-ea"/>
              </a:rPr>
              <a:t>；</a:t>
            </a:r>
            <a:endParaRPr lang="en-US" altLang="zh-CN" dirty="0">
              <a:latin typeface="+mn-ea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dirty="0">
                <a:latin typeface="+mn-ea"/>
              </a:rPr>
              <a:t>规模化、集约化、标准化</a:t>
            </a:r>
            <a:r>
              <a:rPr lang="zh-CN" altLang="en-US" dirty="0">
                <a:latin typeface="+mn-ea"/>
              </a:rPr>
              <a:t>；</a:t>
            </a:r>
            <a:endParaRPr lang="en-US" altLang="zh-CN" dirty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dirty="0">
                <a:latin typeface="+mn-ea"/>
              </a:rPr>
              <a:t>信息孤岛系统</a:t>
            </a:r>
            <a:endParaRPr lang="zh-CN" altLang="en-US" dirty="0"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77394" y="3382949"/>
            <a:ext cx="2872053" cy="1475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dirty="0">
                <a:latin typeface="+mn-ea"/>
                <a:cs typeface="Times New Roman" panose="02020603050405020304" pitchFamily="18" charset="0"/>
              </a:rPr>
              <a:t>传感器技术、物联网技术和信息通讯技术</a:t>
            </a:r>
            <a:r>
              <a:rPr lang="zh-CN" altLang="en-US" dirty="0">
                <a:latin typeface="+mn-ea"/>
                <a:cs typeface="Times New Roman" panose="02020603050405020304" pitchFamily="18" charset="0"/>
              </a:rPr>
              <a:t>；</a:t>
            </a:r>
            <a:endParaRPr lang="en-US" altLang="zh-CN" dirty="0">
              <a:latin typeface="+mn-ea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dirty="0">
                <a:latin typeface="+mn-ea"/>
                <a:cs typeface="Times New Roman" panose="02020603050405020304" pitchFamily="18" charset="0"/>
              </a:rPr>
              <a:t>信息收集、分析和初步的反馈系统</a:t>
            </a:r>
            <a:r>
              <a:rPr lang="zh-CN" altLang="en-US" dirty="0">
                <a:latin typeface="+mn-ea"/>
                <a:cs typeface="Times New Roman" panose="02020603050405020304" pitchFamily="18" charset="0"/>
              </a:rPr>
              <a:t>；</a:t>
            </a:r>
            <a:endParaRPr lang="en-US" altLang="zh-CN" dirty="0">
              <a:latin typeface="+mn-ea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  <a:cs typeface="Times New Roman" panose="02020603050405020304" pitchFamily="18" charset="0"/>
              </a:rPr>
              <a:t>信息缺乏实时互动</a:t>
            </a:r>
          </a:p>
        </p:txBody>
      </p:sp>
      <p:sp>
        <p:nvSpPr>
          <p:cNvPr id="12" name="矩形 11"/>
          <p:cNvSpPr/>
          <p:nvPr/>
        </p:nvSpPr>
        <p:spPr>
          <a:xfrm>
            <a:off x="8310854" y="2573537"/>
            <a:ext cx="2872053" cy="2029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dirty="0">
                <a:latin typeface="+mn-ea"/>
              </a:rPr>
              <a:t>移动互联网、物联网、云计算、大数据和人工智能</a:t>
            </a:r>
            <a:r>
              <a:rPr lang="zh-CN" altLang="en-US" dirty="0">
                <a:latin typeface="+mn-ea"/>
              </a:rPr>
              <a:t>技术</a:t>
            </a:r>
            <a:r>
              <a:rPr lang="zh-CN" altLang="en-US" dirty="0">
                <a:latin typeface="+mn-ea"/>
                <a:cs typeface="Times New Roman" panose="02020603050405020304" pitchFamily="18" charset="0"/>
              </a:rPr>
              <a:t>；</a:t>
            </a:r>
            <a:endParaRPr lang="en-US" altLang="zh-CN" dirty="0">
              <a:latin typeface="+mn-ea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dirty="0">
                <a:latin typeface="+mn-ea"/>
              </a:rPr>
              <a:t>数据信息互联互通</a:t>
            </a:r>
            <a:r>
              <a:rPr lang="zh-CN" altLang="en-US" dirty="0">
                <a:latin typeface="+mn-ea"/>
              </a:rPr>
              <a:t>，自动决策，</a:t>
            </a:r>
            <a:r>
              <a:rPr lang="zh-CN" altLang="zh-CN" dirty="0">
                <a:latin typeface="+mn-ea"/>
              </a:rPr>
              <a:t>精准化、绿色化、自动化、智能化</a:t>
            </a:r>
            <a:r>
              <a:rPr lang="zh-CN" altLang="en-US" dirty="0">
                <a:latin typeface="+mn-ea"/>
              </a:rPr>
              <a:t>；</a:t>
            </a:r>
            <a:endParaRPr lang="en-US" altLang="zh-CN" dirty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</a:rPr>
              <a:t>智能</a:t>
            </a:r>
            <a:r>
              <a:rPr lang="zh-CN" altLang="zh-CN" dirty="0">
                <a:latin typeface="+mn-ea"/>
              </a:rPr>
              <a:t>决策系统</a:t>
            </a:r>
            <a:r>
              <a:rPr lang="zh-CN" altLang="en-US" dirty="0">
                <a:latin typeface="+mn-ea"/>
              </a:rPr>
              <a:t>；</a:t>
            </a:r>
            <a:endParaRPr lang="en-US" altLang="zh-CN" dirty="0">
              <a:latin typeface="+mn-ea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</p:spTree>
    <p:extLst>
      <p:ext uri="{BB962C8B-B14F-4D97-AF65-F5344CB8AC3E}">
        <p14:creationId xmlns:p14="http://schemas.microsoft.com/office/powerpoint/2010/main" val="429391288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C29DE0E-4D39-42D1-93AC-6CD5E4B1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二、</a:t>
            </a:r>
            <a:r>
              <a:rPr lang="zh-CN" altLang="zh-CN" dirty="0"/>
              <a:t>生猪销售模型优化</a:t>
            </a:r>
            <a:endParaRPr lang="en-US" altLang="zh-CN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65B147C-897D-47AC-8A8B-4A8B575DE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zh-CN" b="1" dirty="0"/>
              <a:t>生猪供给</a:t>
            </a:r>
            <a:r>
              <a:rPr lang="zh-CN" altLang="en-US" b="1" dirty="0"/>
              <a:t>影响因素</a:t>
            </a:r>
            <a:endParaRPr lang="en-US" altLang="zh-CN" b="1" dirty="0"/>
          </a:p>
          <a:p>
            <a:pPr lvl="1"/>
            <a:r>
              <a:rPr lang="zh-CN" altLang="zh-CN" dirty="0"/>
              <a:t>决定因素</a:t>
            </a:r>
            <a:endParaRPr lang="en-US" altLang="zh-CN" dirty="0"/>
          </a:p>
          <a:p>
            <a:pPr lvl="2"/>
            <a:r>
              <a:rPr lang="zh-CN" altLang="zh-CN" dirty="0"/>
              <a:t>生猪的存栏量</a:t>
            </a:r>
            <a:endParaRPr lang="en-US" altLang="zh-CN" dirty="0"/>
          </a:p>
          <a:p>
            <a:pPr lvl="2"/>
            <a:r>
              <a:rPr lang="zh-CN" altLang="zh-CN" dirty="0"/>
              <a:t>能繁母猪存栏量</a:t>
            </a:r>
            <a:endParaRPr lang="en-US" altLang="zh-CN" dirty="0"/>
          </a:p>
          <a:p>
            <a:pPr lvl="2"/>
            <a:r>
              <a:rPr lang="zh-CN" altLang="zh-CN" dirty="0"/>
              <a:t>猪病疫情</a:t>
            </a:r>
            <a:endParaRPr lang="en-US" altLang="zh-CN" dirty="0"/>
          </a:p>
          <a:p>
            <a:pPr lvl="1"/>
            <a:r>
              <a:rPr lang="zh-CN" altLang="zh-CN" dirty="0"/>
              <a:t>短期显著影响</a:t>
            </a:r>
            <a:endParaRPr lang="en-US" altLang="zh-CN" dirty="0"/>
          </a:p>
          <a:p>
            <a:pPr lvl="2"/>
            <a:r>
              <a:rPr lang="zh-CN" altLang="zh-CN" dirty="0"/>
              <a:t>节假日和季节因素</a:t>
            </a:r>
            <a:endParaRPr lang="en-US" altLang="zh-CN" dirty="0"/>
          </a:p>
          <a:p>
            <a:pPr lvl="2"/>
            <a:r>
              <a:rPr lang="zh-CN" altLang="zh-CN" dirty="0"/>
              <a:t>肉品安全事件</a:t>
            </a:r>
            <a:endParaRPr lang="en-US" altLang="zh-CN" dirty="0"/>
          </a:p>
          <a:p>
            <a:pPr lvl="2"/>
            <a:r>
              <a:rPr lang="zh-CN" altLang="zh-CN" dirty="0"/>
              <a:t>热钱投机炒作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</p:spTree>
    <p:extLst>
      <p:ext uri="{BB962C8B-B14F-4D97-AF65-F5344CB8AC3E}">
        <p14:creationId xmlns:p14="http://schemas.microsoft.com/office/powerpoint/2010/main" val="128132938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C29DE0E-4D39-42D1-93AC-6CD5E4B1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二、</a:t>
            </a:r>
            <a:r>
              <a:rPr lang="zh-CN" altLang="zh-CN" dirty="0"/>
              <a:t>生猪销售模型优化</a:t>
            </a:r>
            <a:endParaRPr lang="en-US" altLang="zh-CN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524797044"/>
              </p:ext>
            </p:extLst>
          </p:nvPr>
        </p:nvGraphicFramePr>
        <p:xfrm>
          <a:off x="2620335" y="1014721"/>
          <a:ext cx="6951330" cy="4828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矩形 7"/>
          <p:cNvSpPr/>
          <p:nvPr/>
        </p:nvSpPr>
        <p:spPr>
          <a:xfrm>
            <a:off x="4789425" y="5886381"/>
            <a:ext cx="2743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图</a:t>
            </a:r>
            <a:r>
              <a:rPr lang="en-US" altLang="zh-CN" dirty="0"/>
              <a:t>7-28 </a:t>
            </a:r>
            <a:r>
              <a:rPr lang="zh-CN" altLang="zh-CN" dirty="0"/>
              <a:t>生猪供给</a:t>
            </a:r>
            <a:r>
              <a:rPr lang="zh-CN" altLang="en-US" dirty="0"/>
              <a:t>影响因素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619590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C29DE0E-4D39-42D1-93AC-6CD5E4B1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二、</a:t>
            </a:r>
            <a:r>
              <a:rPr lang="zh-CN" altLang="zh-CN" dirty="0"/>
              <a:t>生猪销售模型优化</a:t>
            </a:r>
            <a:endParaRPr lang="en-US" altLang="zh-CN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65B147C-897D-47AC-8A8B-4A8B575DE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zh-CN" b="1" dirty="0"/>
              <a:t>生猪</a:t>
            </a:r>
            <a:r>
              <a:rPr lang="zh-CN" altLang="en-US" b="1" dirty="0"/>
              <a:t>供需</a:t>
            </a:r>
            <a:r>
              <a:rPr lang="en-US" altLang="zh-CN" b="1" dirty="0"/>
              <a:t>-</a:t>
            </a:r>
            <a:r>
              <a:rPr lang="zh-CN" altLang="en-US" b="1" dirty="0"/>
              <a:t>价格作用机理及影响关系</a:t>
            </a:r>
            <a:endParaRPr lang="en-US" altLang="zh-CN" b="1" dirty="0"/>
          </a:p>
          <a:p>
            <a:pPr lvl="1"/>
            <a:r>
              <a:rPr lang="zh-CN" altLang="en-US" dirty="0"/>
              <a:t>生猪周期明显</a:t>
            </a:r>
            <a:endParaRPr lang="en-US" altLang="zh-CN" dirty="0"/>
          </a:p>
          <a:p>
            <a:pPr lvl="1"/>
            <a:r>
              <a:rPr lang="zh-CN" altLang="en-US" dirty="0"/>
              <a:t>生猪价格和供给</a:t>
            </a:r>
            <a:endParaRPr lang="en-US" altLang="zh-CN" dirty="0"/>
          </a:p>
          <a:p>
            <a:pPr marL="457200" lvl="1" indent="0">
              <a:buNone/>
            </a:pPr>
            <a:r>
              <a:rPr lang="zh-CN" altLang="en-US" dirty="0"/>
              <a:t>   存在时滞性</a:t>
            </a:r>
            <a:endParaRPr lang="en-US" altLang="zh-CN" dirty="0"/>
          </a:p>
          <a:p>
            <a:pPr lvl="1"/>
            <a:r>
              <a:rPr lang="zh-CN" altLang="en-US" dirty="0"/>
              <a:t>生猪供需存在</a:t>
            </a:r>
            <a:endParaRPr lang="en-US" altLang="zh-CN" dirty="0"/>
          </a:p>
          <a:p>
            <a:pPr marL="457200" lvl="1" indent="0">
              <a:buNone/>
            </a:pPr>
            <a:r>
              <a:rPr lang="zh-CN" altLang="en-US" dirty="0"/>
              <a:t>   时滞性</a:t>
            </a:r>
            <a:endParaRPr lang="en-US" altLang="zh-CN" dirty="0"/>
          </a:p>
          <a:p>
            <a:pPr lvl="1"/>
            <a:r>
              <a:rPr lang="zh-CN" altLang="en-US" dirty="0"/>
              <a:t>供需和价格关系复杂</a:t>
            </a:r>
            <a:endParaRPr lang="en-US" altLang="zh-CN" dirty="0"/>
          </a:p>
          <a:p>
            <a:pPr marL="457200" lvl="1" indent="0">
              <a:buNone/>
            </a:pPr>
            <a:r>
              <a:rPr lang="zh-CN" altLang="zh-CN" dirty="0"/>
              <a:t>生猪销售</a:t>
            </a:r>
            <a:r>
              <a:rPr lang="zh-CN" altLang="en-US" dirty="0"/>
              <a:t>内涵：</a:t>
            </a:r>
            <a:endParaRPr lang="en-US" altLang="zh-CN" dirty="0"/>
          </a:p>
          <a:p>
            <a:r>
              <a:rPr lang="zh-CN" altLang="en-US" dirty="0">
                <a:solidFill>
                  <a:srgbClr val="0000FF"/>
                </a:solidFill>
              </a:rPr>
              <a:t>生猪价格预测、</a:t>
            </a:r>
            <a:r>
              <a:rPr lang="zh-CN" altLang="zh-CN" dirty="0">
                <a:solidFill>
                  <a:srgbClr val="0000FF"/>
                </a:solidFill>
              </a:rPr>
              <a:t>生猪</a:t>
            </a:r>
            <a:r>
              <a:rPr lang="zh-CN" altLang="en-US" dirty="0">
                <a:solidFill>
                  <a:srgbClr val="0000FF"/>
                </a:solidFill>
              </a:rPr>
              <a:t>供需预测</a:t>
            </a:r>
            <a:endParaRPr lang="en-US" altLang="zh-CN" dirty="0">
              <a:solidFill>
                <a:srgbClr val="0000FF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</p:spTree>
    <p:extLst>
      <p:ext uri="{BB962C8B-B14F-4D97-AF65-F5344CB8AC3E}">
        <p14:creationId xmlns:p14="http://schemas.microsoft.com/office/powerpoint/2010/main" val="297633054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171" y="1111474"/>
            <a:ext cx="8710138" cy="4606578"/>
          </a:xfrm>
          <a:prstGeom prst="rect">
            <a:avLst/>
          </a:prstGeom>
        </p:spPr>
      </p:pic>
      <p:sp>
        <p:nvSpPr>
          <p:cNvPr id="4" name="标题 3">
            <a:extLst>
              <a:ext uri="{FF2B5EF4-FFF2-40B4-BE49-F238E27FC236}">
                <a16:creationId xmlns:a16="http://schemas.microsoft.com/office/drawing/2014/main" id="{8C29DE0E-4D39-42D1-93AC-6CD5E4B1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二、</a:t>
            </a:r>
            <a:r>
              <a:rPr lang="zh-CN" altLang="zh-CN" dirty="0"/>
              <a:t>生猪销售模型优化</a:t>
            </a:r>
            <a:endParaRPr lang="en-US" altLang="zh-CN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  <p:sp>
        <p:nvSpPr>
          <p:cNvPr id="8" name="矩形 7"/>
          <p:cNvSpPr/>
          <p:nvPr/>
        </p:nvSpPr>
        <p:spPr>
          <a:xfrm>
            <a:off x="4393571" y="5875106"/>
            <a:ext cx="3967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/>
              <a:t>图</a:t>
            </a:r>
            <a:r>
              <a:rPr lang="en-US" altLang="zh-CN" dirty="0"/>
              <a:t>7-29 </a:t>
            </a:r>
            <a:r>
              <a:rPr lang="zh-CN" altLang="zh-CN"/>
              <a:t>生猪供给</a:t>
            </a:r>
            <a:r>
              <a:rPr lang="en-US" altLang="zh-CN" dirty="0"/>
              <a:t>-</a:t>
            </a:r>
            <a:r>
              <a:rPr lang="zh-CN" altLang="en-US" dirty="0"/>
              <a:t>价格影响作用</a:t>
            </a:r>
            <a:r>
              <a:rPr lang="zh-CN" altLang="en-US"/>
              <a:t>机理图</a:t>
            </a:r>
            <a:endParaRPr lang="en-US" altLang="zh-CN" dirty="0"/>
          </a:p>
        </p:txBody>
      </p:sp>
      <p:sp>
        <p:nvSpPr>
          <p:cNvPr id="2" name="文本框 1"/>
          <p:cNvSpPr txBox="1"/>
          <p:nvPr/>
        </p:nvSpPr>
        <p:spPr>
          <a:xfrm>
            <a:off x="4577035" y="3217948"/>
            <a:ext cx="1107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00FF"/>
                </a:solidFill>
              </a:rPr>
              <a:t>生猪周期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977841" y="324433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“</a:t>
            </a:r>
            <a:r>
              <a:rPr lang="zh-CN" altLang="en-US" dirty="0">
                <a:solidFill>
                  <a:srgbClr val="0000FF"/>
                </a:solidFill>
              </a:rPr>
              <a:t>蛛网</a:t>
            </a:r>
            <a:r>
              <a:rPr lang="en-US" altLang="zh-CN" dirty="0">
                <a:solidFill>
                  <a:srgbClr val="0000FF"/>
                </a:solidFill>
              </a:rPr>
              <a:t>”</a:t>
            </a:r>
            <a:r>
              <a:rPr lang="zh-CN" altLang="en-US" dirty="0">
                <a:solidFill>
                  <a:srgbClr val="0000FF"/>
                </a:solidFill>
              </a:rPr>
              <a:t>效应</a:t>
            </a:r>
          </a:p>
        </p:txBody>
      </p:sp>
    </p:spTree>
    <p:extLst>
      <p:ext uri="{BB962C8B-B14F-4D97-AF65-F5344CB8AC3E}">
        <p14:creationId xmlns:p14="http://schemas.microsoft.com/office/powerpoint/2010/main" val="14312075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C29DE0E-4D39-42D1-93AC-6CD5E4B1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二、</a:t>
            </a:r>
            <a:r>
              <a:rPr lang="zh-CN" altLang="zh-CN" dirty="0"/>
              <a:t>生猪销售模型优化</a:t>
            </a:r>
            <a:endParaRPr lang="en-US" altLang="zh-CN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65B147C-897D-47AC-8A8B-4A8B575DE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625"/>
            <a:ext cx="10515600" cy="5584915"/>
          </a:xfrm>
        </p:spPr>
        <p:txBody>
          <a:bodyPr>
            <a:noAutofit/>
          </a:bodyPr>
          <a:lstStyle/>
          <a:p>
            <a:r>
              <a:rPr lang="zh-CN" altLang="en-US" b="1" dirty="0"/>
              <a:t>作用：</a:t>
            </a:r>
            <a:endParaRPr lang="en-US" altLang="zh-CN" b="1" dirty="0"/>
          </a:p>
          <a:p>
            <a:pPr lvl="1"/>
            <a:r>
              <a:rPr lang="zh-CN" altLang="zh-CN" dirty="0"/>
              <a:t>生猪</a:t>
            </a:r>
            <a:r>
              <a:rPr lang="zh-CN" altLang="en-US" dirty="0"/>
              <a:t>供需平衡</a:t>
            </a:r>
            <a:endParaRPr lang="en-US" altLang="zh-CN" dirty="0"/>
          </a:p>
          <a:p>
            <a:pPr lvl="1"/>
            <a:r>
              <a:rPr lang="zh-CN" altLang="en-US" dirty="0"/>
              <a:t>生猪价格平稳</a:t>
            </a:r>
            <a:endParaRPr lang="en-US" altLang="zh-CN" dirty="0"/>
          </a:p>
          <a:p>
            <a:pPr lvl="1"/>
            <a:r>
              <a:rPr lang="zh-CN" altLang="en-US" dirty="0"/>
              <a:t>烫平猪周期，规避行业风险</a:t>
            </a:r>
            <a:endParaRPr lang="en-US" altLang="zh-CN" dirty="0"/>
          </a:p>
          <a:p>
            <a:pPr lvl="1"/>
            <a:r>
              <a:rPr lang="zh-CN" altLang="en-US" dirty="0"/>
              <a:t>行业模式转型，以销定产、以产定养</a:t>
            </a:r>
            <a:endParaRPr lang="en-US" altLang="zh-CN" dirty="0"/>
          </a:p>
          <a:p>
            <a:pPr lvl="1"/>
            <a:r>
              <a:rPr lang="zh-CN" altLang="en-US" dirty="0"/>
              <a:t>行业健康有序发展</a:t>
            </a:r>
            <a:endParaRPr lang="en-US" altLang="zh-CN" dirty="0"/>
          </a:p>
          <a:p>
            <a:pPr lvl="1"/>
            <a:r>
              <a:rPr lang="zh-CN" altLang="en-US" dirty="0"/>
              <a:t>有利于</a:t>
            </a:r>
            <a:r>
              <a:rPr lang="en-US" altLang="zh-CN" dirty="0"/>
              <a:t>CPI</a:t>
            </a:r>
            <a:r>
              <a:rPr lang="zh-CN" altLang="en-US" dirty="0"/>
              <a:t>的稳定，猪肉占肉类消费近</a:t>
            </a:r>
            <a:r>
              <a:rPr lang="en-US" altLang="zh-CN" dirty="0"/>
              <a:t>60%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</p:spTree>
    <p:extLst>
      <p:ext uri="{BB962C8B-B14F-4D97-AF65-F5344CB8AC3E}">
        <p14:creationId xmlns:p14="http://schemas.microsoft.com/office/powerpoint/2010/main" val="94961934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C29DE0E-4D39-42D1-93AC-6CD5E4B1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二、</a:t>
            </a:r>
            <a:r>
              <a:rPr lang="zh-CN" altLang="zh-CN" dirty="0"/>
              <a:t>生猪销售模型优化</a:t>
            </a:r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065B147C-897D-47AC-8A8B-4A8B575DE5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77625"/>
                <a:ext cx="10515600" cy="5584915"/>
              </a:xfrm>
            </p:spPr>
            <p:txBody>
              <a:bodyPr>
                <a:noAutofit/>
              </a:bodyPr>
              <a:lstStyle/>
              <a:p>
                <a:r>
                  <a:rPr lang="zh-CN" altLang="zh-CN" dirty="0"/>
                  <a:t>生猪</a:t>
                </a:r>
                <a:r>
                  <a:rPr lang="zh-CN" altLang="en-US" dirty="0"/>
                  <a:t>供需预测，主要矛盾时</a:t>
                </a:r>
                <a:r>
                  <a:rPr lang="zh-CN" altLang="zh-CN" dirty="0"/>
                  <a:t>生猪</a:t>
                </a:r>
                <a:r>
                  <a:rPr lang="zh-CN" altLang="en-US" dirty="0"/>
                  <a:t>供给波动较大</a:t>
                </a:r>
                <a:endParaRPr lang="en-US" altLang="zh-CN" dirty="0"/>
              </a:p>
              <a:p>
                <a:r>
                  <a:rPr lang="zh-CN" altLang="en-US" dirty="0"/>
                  <a:t>供给预测：</a:t>
                </a:r>
                <a:endParaRPr lang="en-US" altLang="zh-CN" dirty="0"/>
              </a:p>
              <a:p>
                <a:pPr marL="457200" lvl="1" indent="0">
                  <a:buNone/>
                </a:pPr>
                <a:r>
                  <a:rPr lang="en-US" altLang="zh-CN" dirty="0"/>
                  <a:t>1.</a:t>
                </a:r>
                <a:r>
                  <a:rPr lang="zh-CN" altLang="zh-CN" dirty="0"/>
                  <a:t>猪</a:t>
                </a:r>
                <a:r>
                  <a:rPr lang="zh-CN" altLang="en-US" dirty="0"/>
                  <a:t>只</a:t>
                </a:r>
                <a:r>
                  <a:rPr lang="zh-CN" altLang="zh-CN" dirty="0"/>
                  <a:t>生长规律</a:t>
                </a:r>
                <a:r>
                  <a:rPr lang="zh-CN" altLang="en-US" dirty="0"/>
                  <a:t>：</a:t>
                </a:r>
                <a:r>
                  <a:rPr lang="zh-CN" altLang="zh-CN" dirty="0"/>
                  <a:t>出生仔猪</a:t>
                </a:r>
                <a:r>
                  <a:rPr lang="en-US" altLang="zh-CN" dirty="0">
                    <a:sym typeface="Wingdings" panose="05000000000000000000" pitchFamily="2" charset="2"/>
                  </a:rPr>
                  <a:t></a:t>
                </a:r>
                <a:r>
                  <a:rPr lang="zh-CN" altLang="zh-CN" dirty="0"/>
                  <a:t>能繁母猪</a:t>
                </a:r>
                <a:r>
                  <a:rPr lang="en-US" altLang="zh-CN" dirty="0"/>
                  <a:t>  8</a:t>
                </a:r>
                <a:r>
                  <a:rPr lang="zh-CN" altLang="en-US" dirty="0"/>
                  <a:t>个月左右，</a:t>
                </a:r>
                <a:r>
                  <a:rPr lang="zh-CN" altLang="zh-CN" dirty="0"/>
                  <a:t>能繁母猪</a:t>
                </a:r>
                <a:r>
                  <a:rPr lang="en-US" altLang="zh-CN" dirty="0">
                    <a:sym typeface="Wingdings" panose="05000000000000000000" pitchFamily="2" charset="2"/>
                  </a:rPr>
                  <a:t></a:t>
                </a:r>
                <a:r>
                  <a:rPr lang="zh-CN" altLang="zh-CN" dirty="0"/>
                  <a:t>产仔</a:t>
                </a:r>
                <a:r>
                  <a:rPr lang="en-US" altLang="zh-CN" dirty="0"/>
                  <a:t> 4.5</a:t>
                </a:r>
                <a:r>
                  <a:rPr lang="zh-CN" altLang="zh-CN" dirty="0"/>
                  <a:t>个月</a:t>
                </a:r>
                <a:r>
                  <a:rPr lang="zh-CN" altLang="en-US" dirty="0"/>
                  <a:t>左右，</a:t>
                </a:r>
                <a:r>
                  <a:rPr lang="zh-CN" altLang="zh-CN" dirty="0"/>
                  <a:t>仔猪生长</a:t>
                </a:r>
                <a:r>
                  <a:rPr lang="en-US" altLang="zh-CN" dirty="0">
                    <a:sym typeface="Wingdings" panose="05000000000000000000" pitchFamily="2" charset="2"/>
                  </a:rPr>
                  <a:t></a:t>
                </a:r>
                <a:r>
                  <a:rPr lang="zh-CN" altLang="zh-CN" dirty="0"/>
                  <a:t>商品猪</a:t>
                </a:r>
                <a:r>
                  <a:rPr lang="en-US" altLang="zh-CN" dirty="0"/>
                  <a:t> 6</a:t>
                </a:r>
                <a:r>
                  <a:rPr lang="zh-CN" altLang="en-US" dirty="0"/>
                  <a:t>个月左右</a:t>
                </a:r>
                <a:endParaRPr lang="en-US" altLang="zh-CN" dirty="0"/>
              </a:p>
              <a:p>
                <a:pPr marL="457200" lvl="1" indent="0">
                  <a:buNone/>
                </a:pPr>
                <a:r>
                  <a:rPr lang="en-US" altLang="zh-CN" dirty="0"/>
                  <a:t>2.</a:t>
                </a:r>
                <a:r>
                  <a:rPr lang="zh-CN" altLang="en-US" dirty="0"/>
                  <a:t>猪只的饲养水平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dirty="0"/>
                      <m:t>生猪供给 </m:t>
                    </m:r>
                    <m:r>
                      <m:rPr>
                        <m:nor/>
                      </m:rPr>
                      <a:rPr lang="en-US" altLang="zh-CN" dirty="0"/>
                      <m:t>= 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m:rPr>
                        <m:nor/>
                      </m:rPr>
                      <a:rPr lang="en-US" altLang="zh-CN" i="1" dirty="0"/>
                      <m:t>(</m:t>
                    </m:r>
                    <m:r>
                      <m:rPr>
                        <m:nor/>
                      </m:rPr>
                      <a:rPr lang="zh-CN" altLang="zh-CN" i="1" dirty="0"/>
                      <m:t>能繁母猪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altLang="zh-CN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zh-CN" altLang="zh-CN" i="1" dirty="0"/>
                      <m:t>仔猪</m:t>
                    </m:r>
                    <m:r>
                      <m:rPr>
                        <m:nor/>
                      </m:rPr>
                      <a:rPr lang="en-US" altLang="zh-CN" b="0" i="1" dirty="0" smtClean="0"/>
                      <m:t>, </m:t>
                    </m:r>
                    <m:r>
                      <m:rPr>
                        <m:nor/>
                      </m:rPr>
                      <a:rPr lang="zh-CN" altLang="en-US" i="1" dirty="0"/>
                      <m:t>饲养水平</m:t>
                    </m:r>
                    <m:r>
                      <m:rPr>
                        <m:nor/>
                      </m:rPr>
                      <a:rPr lang="en-US" altLang="zh-CN" i="1" dirty="0"/>
                      <m:t>)</m:t>
                    </m:r>
                  </m:oMath>
                </a14:m>
                <a:endParaRPr lang="en-US" altLang="zh-CN" i="1" dirty="0"/>
              </a:p>
              <a:p>
                <a:pPr lvl="1"/>
                <a:endParaRPr lang="en-US" altLang="zh-CN" i="1" dirty="0"/>
              </a:p>
            </p:txBody>
          </p:sp>
        </mc:Choice>
        <mc:Fallback xmlns="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065B147C-897D-47AC-8A8B-4A8B575DE5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77625"/>
                <a:ext cx="10515600" cy="5584915"/>
              </a:xfrm>
              <a:blipFill>
                <a:blip r:embed="rId2"/>
                <a:stretch>
                  <a:fillRect l="-812" r="-8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</p:spTree>
    <p:extLst>
      <p:ext uri="{BB962C8B-B14F-4D97-AF65-F5344CB8AC3E}">
        <p14:creationId xmlns:p14="http://schemas.microsoft.com/office/powerpoint/2010/main" val="204667965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C29DE0E-4D39-42D1-93AC-6CD5E4B1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二、</a:t>
            </a:r>
            <a:r>
              <a:rPr lang="zh-CN" altLang="zh-CN" dirty="0"/>
              <a:t>生猪销售模型优化</a:t>
            </a:r>
            <a:endParaRPr lang="en-US" altLang="zh-CN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65B147C-897D-47AC-8A8B-4A8B575DE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625"/>
            <a:ext cx="10515600" cy="5584915"/>
          </a:xfrm>
        </p:spPr>
        <p:txBody>
          <a:bodyPr>
            <a:noAutofit/>
          </a:bodyPr>
          <a:lstStyle/>
          <a:p>
            <a:r>
              <a:rPr lang="zh-CN" altLang="zh-CN" b="1" dirty="0"/>
              <a:t>生猪</a:t>
            </a:r>
            <a:r>
              <a:rPr lang="zh-CN" altLang="en-US" b="1" dirty="0"/>
              <a:t>供给</a:t>
            </a:r>
            <a:r>
              <a:rPr lang="zh-CN" altLang="zh-CN" b="1" dirty="0"/>
              <a:t>预测难点</a:t>
            </a:r>
            <a:r>
              <a:rPr lang="zh-CN" altLang="en-US" b="1" dirty="0"/>
              <a:t>：</a:t>
            </a:r>
            <a:endParaRPr lang="en-US" altLang="zh-CN" b="1" dirty="0"/>
          </a:p>
          <a:p>
            <a:pPr lvl="1"/>
            <a:r>
              <a:rPr lang="en-US" altLang="zh-CN" dirty="0"/>
              <a:t>1.</a:t>
            </a:r>
            <a:r>
              <a:rPr lang="zh-CN" altLang="zh-CN" dirty="0"/>
              <a:t>缺乏影响生猪存栏的各种因素的数据；</a:t>
            </a:r>
            <a:endParaRPr lang="en-US" altLang="zh-CN" dirty="0"/>
          </a:p>
          <a:p>
            <a:pPr lvl="1"/>
            <a:r>
              <a:rPr lang="en-US" altLang="zh-CN" dirty="0"/>
              <a:t>2.</a:t>
            </a:r>
            <a:r>
              <a:rPr lang="zh-CN" altLang="zh-CN" dirty="0"/>
              <a:t>缺乏数据质量标准</a:t>
            </a:r>
            <a:r>
              <a:rPr lang="zh-CN" altLang="en-US" dirty="0"/>
              <a:t>，</a:t>
            </a:r>
            <a:r>
              <a:rPr lang="zh-CN" altLang="zh-CN" dirty="0"/>
              <a:t>现在数据比较零散</a:t>
            </a:r>
            <a:r>
              <a:rPr lang="zh-CN" altLang="en-US" dirty="0"/>
              <a:t>，</a:t>
            </a:r>
            <a:r>
              <a:rPr lang="zh-CN" altLang="zh-CN" dirty="0"/>
              <a:t>且数据格式和标准等不统</a:t>
            </a:r>
            <a:endParaRPr lang="en-US" altLang="zh-CN" dirty="0"/>
          </a:p>
          <a:p>
            <a:pPr lvl="1"/>
            <a:r>
              <a:rPr lang="en-US" altLang="zh-CN" dirty="0"/>
              <a:t>3.</a:t>
            </a:r>
            <a:r>
              <a:rPr lang="zh-CN" altLang="zh-CN" dirty="0"/>
              <a:t>疫情和政策等突发情况多且难以预测；</a:t>
            </a:r>
            <a:endParaRPr lang="en-US" altLang="zh-CN" dirty="0"/>
          </a:p>
          <a:p>
            <a:pPr lvl="1"/>
            <a:r>
              <a:rPr lang="en-US" altLang="zh-CN" dirty="0"/>
              <a:t>4.</a:t>
            </a:r>
            <a:r>
              <a:rPr lang="zh-CN" altLang="zh-CN" dirty="0"/>
              <a:t>缺乏有效的整合各种影响因素数据的有效模型和分析算法</a:t>
            </a:r>
            <a:endParaRPr lang="en-US" altLang="zh-CN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</p:spTree>
    <p:extLst>
      <p:ext uri="{BB962C8B-B14F-4D97-AF65-F5344CB8AC3E}">
        <p14:creationId xmlns:p14="http://schemas.microsoft.com/office/powerpoint/2010/main" val="164696058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C29DE0E-4D39-42D1-93AC-6CD5E4B1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二、</a:t>
            </a:r>
            <a:r>
              <a:rPr lang="zh-CN" altLang="zh-CN" dirty="0"/>
              <a:t>生猪销售模型优化</a:t>
            </a:r>
            <a:endParaRPr lang="en-US" altLang="zh-CN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65B147C-897D-47AC-8A8B-4A8B575DE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zh-CN" b="1" dirty="0"/>
              <a:t>生猪</a:t>
            </a:r>
            <a:r>
              <a:rPr lang="zh-CN" altLang="en-US" b="1" dirty="0"/>
              <a:t>价格预测方法分类：</a:t>
            </a:r>
            <a:endParaRPr lang="en-US" altLang="zh-CN" b="1" dirty="0"/>
          </a:p>
          <a:p>
            <a:pPr lvl="1"/>
            <a:r>
              <a:rPr lang="zh-CN" altLang="zh-CN" dirty="0"/>
              <a:t>第一种</a:t>
            </a:r>
            <a:r>
              <a:rPr lang="zh-CN" altLang="en-US" dirty="0"/>
              <a:t>：</a:t>
            </a:r>
            <a:endParaRPr lang="en-US" altLang="zh-CN" dirty="0"/>
          </a:p>
          <a:p>
            <a:pPr lvl="2"/>
            <a:r>
              <a:rPr lang="zh-CN" altLang="zh-CN" dirty="0"/>
              <a:t>贝叶斯岭回归、线性回归、弹性网络和支持向量机模型回归、梯度回归</a:t>
            </a:r>
            <a:r>
              <a:rPr lang="zh-CN" altLang="en-US" dirty="0"/>
              <a:t>，</a:t>
            </a:r>
            <a:r>
              <a:rPr lang="zh-CN" altLang="zh-CN" dirty="0"/>
              <a:t>贝叶斯网络等方法</a:t>
            </a:r>
            <a:r>
              <a:rPr lang="zh-CN" altLang="en-US" dirty="0"/>
              <a:t>，</a:t>
            </a:r>
            <a:r>
              <a:rPr lang="zh-CN" altLang="zh-CN" dirty="0"/>
              <a:t>综合分析仔猪价格、饲料原料价格如大豆、玉米、豆粕、鱼骨和氨基酸等价格、替代品如牛肉、羊肉、鸡肉和鸡蛋等价格、其它相关因素如政策、疫情等对生猪价格的关系和影响</a:t>
            </a:r>
            <a:endParaRPr lang="en-US" altLang="zh-CN" dirty="0"/>
          </a:p>
          <a:p>
            <a:pPr lvl="1"/>
            <a:r>
              <a:rPr lang="zh-CN" altLang="zh-CN" dirty="0"/>
              <a:t>第二种</a:t>
            </a:r>
            <a:r>
              <a:rPr lang="zh-CN" altLang="en-US" dirty="0"/>
              <a:t>：</a:t>
            </a:r>
            <a:endParaRPr lang="en-US" altLang="zh-CN" dirty="0"/>
          </a:p>
          <a:p>
            <a:pPr lvl="2"/>
            <a:r>
              <a:rPr lang="zh-CN" altLang="zh-CN" dirty="0"/>
              <a:t>将猪价当成是时间序列</a:t>
            </a:r>
            <a:r>
              <a:rPr lang="zh-CN" altLang="en-US" dirty="0"/>
              <a:t>，</a:t>
            </a:r>
            <a:r>
              <a:rPr lang="zh-CN" altLang="zh-CN" dirty="0"/>
              <a:t>自回归模型预测</a:t>
            </a:r>
            <a:r>
              <a:rPr lang="zh-CN" altLang="en-US" dirty="0"/>
              <a:t>，</a:t>
            </a:r>
            <a:r>
              <a:rPr lang="zh-CN" altLang="zh-CN" dirty="0"/>
              <a:t>如</a:t>
            </a:r>
            <a:r>
              <a:rPr lang="en-US" altLang="zh-CN" dirty="0"/>
              <a:t>ARIMA</a:t>
            </a:r>
            <a:r>
              <a:rPr lang="zh-CN" altLang="zh-CN" dirty="0"/>
              <a:t>时间序列分析模型、自回归分布滞后模型、马尔可夫切换向量自回归</a:t>
            </a:r>
            <a:r>
              <a:rPr lang="en-US" altLang="zh-CN" dirty="0"/>
              <a:t>(MSVAR)</a:t>
            </a:r>
            <a:r>
              <a:rPr lang="zh-CN" altLang="zh-CN" dirty="0"/>
              <a:t>等</a:t>
            </a:r>
            <a:r>
              <a:rPr lang="zh-CN" altLang="en-US" dirty="0"/>
              <a:t>，</a:t>
            </a:r>
            <a:r>
              <a:rPr lang="zh-CN" altLang="zh-CN" dirty="0"/>
              <a:t>以及深度学习模型、</a:t>
            </a:r>
            <a:r>
              <a:rPr lang="en-US" altLang="zh-CN" dirty="0"/>
              <a:t>Prophet</a:t>
            </a:r>
            <a:r>
              <a:rPr lang="zh-CN" altLang="zh-CN" dirty="0"/>
              <a:t>、</a:t>
            </a:r>
            <a:r>
              <a:rPr lang="en-US" altLang="zh-CN" dirty="0" err="1"/>
              <a:t>XGBoost</a:t>
            </a:r>
            <a:r>
              <a:rPr lang="zh-CN" altLang="zh-CN" dirty="0"/>
              <a:t>等方法来进行预测</a:t>
            </a:r>
            <a:endParaRPr lang="en-US" altLang="zh-CN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</p:spTree>
    <p:extLst>
      <p:ext uri="{BB962C8B-B14F-4D97-AF65-F5344CB8AC3E}">
        <p14:creationId xmlns:p14="http://schemas.microsoft.com/office/powerpoint/2010/main" val="48558875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C29DE0E-4D39-42D1-93AC-6CD5E4B1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二、</a:t>
            </a:r>
            <a:r>
              <a:rPr lang="zh-CN" altLang="zh-CN" dirty="0"/>
              <a:t>生猪销售模型优化</a:t>
            </a:r>
            <a:endParaRPr lang="en-US" altLang="zh-CN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65B147C-897D-47AC-8A8B-4A8B575DE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b="1" dirty="0"/>
              <a:t>代表性方法：</a:t>
            </a:r>
            <a:endParaRPr lang="en-US" altLang="zh-CN" b="1" dirty="0"/>
          </a:p>
          <a:p>
            <a:pPr lvl="1"/>
            <a:r>
              <a:rPr lang="zh-CN" altLang="en-US" dirty="0"/>
              <a:t>时间序列分析技术</a:t>
            </a:r>
            <a:endParaRPr lang="en-US" altLang="zh-CN" dirty="0"/>
          </a:p>
          <a:p>
            <a:pPr lvl="1"/>
            <a:r>
              <a:rPr lang="zh-CN" altLang="en-US" dirty="0"/>
              <a:t>灰色预测法</a:t>
            </a:r>
            <a:endParaRPr lang="en-US" altLang="zh-CN" dirty="0"/>
          </a:p>
          <a:p>
            <a:pPr lvl="1"/>
            <a:r>
              <a:rPr lang="zh-CN" altLang="en-US" dirty="0"/>
              <a:t>人工神经网络</a:t>
            </a:r>
            <a:endParaRPr lang="en-US" altLang="zh-CN" dirty="0"/>
          </a:p>
          <a:p>
            <a:pPr lvl="1"/>
            <a:r>
              <a:rPr lang="zh-CN" altLang="en-US" dirty="0"/>
              <a:t>小波分析技术</a:t>
            </a:r>
            <a:endParaRPr lang="en-US" altLang="zh-CN" dirty="0"/>
          </a:p>
          <a:p>
            <a:pPr lvl="1"/>
            <a:r>
              <a:rPr lang="zh-CN" altLang="en-US" dirty="0"/>
              <a:t>动态贝叶斯网络</a:t>
            </a:r>
            <a:endParaRPr lang="en-US" altLang="zh-CN" dirty="0"/>
          </a:p>
          <a:p>
            <a:pPr lvl="1"/>
            <a:r>
              <a:rPr lang="zh-CN" altLang="en-US" dirty="0"/>
              <a:t>组合预测模型</a:t>
            </a:r>
            <a:endParaRPr lang="en-US" altLang="zh-CN" dirty="0"/>
          </a:p>
          <a:p>
            <a:pPr lvl="1"/>
            <a:r>
              <a:rPr lang="zh-CN" altLang="en-US" dirty="0"/>
              <a:t>深度学习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</p:spTree>
    <p:extLst>
      <p:ext uri="{BB962C8B-B14F-4D97-AF65-F5344CB8AC3E}">
        <p14:creationId xmlns:p14="http://schemas.microsoft.com/office/powerpoint/2010/main" val="229509313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C29DE0E-4D39-42D1-93AC-6CD5E4B1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二、</a:t>
            </a:r>
            <a:r>
              <a:rPr lang="zh-CN" altLang="zh-CN" dirty="0"/>
              <a:t>生猪销售模型优化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/>
              <a:t>生猪生产供给反应函数模型，</a:t>
            </a:r>
            <a:r>
              <a:rPr lang="en-US" altLang="zh-CN" dirty="0" err="1"/>
              <a:t>Nerlove</a:t>
            </a:r>
            <a:r>
              <a:rPr lang="zh-CN" altLang="en-US" dirty="0"/>
              <a:t>模型</a:t>
            </a: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i="1" dirty="0"/>
              <a:t>S</a:t>
            </a:r>
            <a:r>
              <a:rPr lang="en-US" altLang="zh-CN" i="1" baseline="-25000" dirty="0"/>
              <a:t>t</a:t>
            </a:r>
            <a:r>
              <a:rPr lang="zh-CN" altLang="en-US" dirty="0"/>
              <a:t>、</a:t>
            </a:r>
            <a:r>
              <a:rPr lang="en-US" altLang="zh-CN" i="1" dirty="0"/>
              <a:t>S</a:t>
            </a:r>
            <a:r>
              <a:rPr lang="en-US" altLang="zh-CN" i="1" baseline="-25000" dirty="0"/>
              <a:t>t-1</a:t>
            </a:r>
            <a:r>
              <a:rPr lang="zh-CN" altLang="en-US" dirty="0"/>
              <a:t>表示</a:t>
            </a:r>
            <a:r>
              <a:rPr lang="en-US" altLang="zh-CN" i="1" dirty="0"/>
              <a:t>t</a:t>
            </a:r>
            <a:r>
              <a:rPr lang="zh-CN" altLang="en-US" dirty="0"/>
              <a:t>期、</a:t>
            </a:r>
            <a:r>
              <a:rPr lang="en-US" altLang="zh-CN" i="1" dirty="0"/>
              <a:t>t-1</a:t>
            </a:r>
            <a:r>
              <a:rPr lang="zh-CN" altLang="en-US" dirty="0"/>
              <a:t>期猪肉的产量，</a:t>
            </a:r>
            <a:r>
              <a:rPr lang="en-US" altLang="zh-CN" dirty="0"/>
              <a:t>P</a:t>
            </a:r>
            <a:r>
              <a:rPr lang="en-US" altLang="zh-CN" baseline="-25000" dirty="0"/>
              <a:t>t-1</a:t>
            </a:r>
            <a:r>
              <a:rPr lang="zh-CN" altLang="en-US" dirty="0"/>
              <a:t>表示</a:t>
            </a:r>
            <a:r>
              <a:rPr lang="en-US" altLang="zh-CN" dirty="0"/>
              <a:t>t-1</a:t>
            </a:r>
            <a:r>
              <a:rPr lang="zh-CN" altLang="en-US" dirty="0"/>
              <a:t>期猪肉价格，</a:t>
            </a:r>
            <a:r>
              <a:rPr lang="en-US" altLang="zh-CN" dirty="0"/>
              <a:t>C</a:t>
            </a:r>
            <a:r>
              <a:rPr lang="en-US" altLang="zh-CN" baseline="-25000" dirty="0"/>
              <a:t>t-1</a:t>
            </a:r>
            <a:r>
              <a:rPr lang="zh-CN" altLang="en-US" dirty="0"/>
              <a:t>表示</a:t>
            </a:r>
            <a:r>
              <a:rPr lang="en-US" altLang="zh-CN" dirty="0"/>
              <a:t>t-1</a:t>
            </a:r>
            <a:r>
              <a:rPr lang="zh-CN" altLang="en-US" dirty="0"/>
              <a:t>期生猪生产饲料成本，</a:t>
            </a:r>
            <a:r>
              <a:rPr lang="en-US" altLang="zh-CN" dirty="0"/>
              <a:t>π</a:t>
            </a:r>
            <a:r>
              <a:rPr lang="en-US" altLang="zh-CN" baseline="-25000" dirty="0"/>
              <a:t>0</a:t>
            </a:r>
            <a:r>
              <a:rPr lang="zh-CN" altLang="en-US" dirty="0"/>
              <a:t> 、 </a:t>
            </a:r>
            <a:r>
              <a:rPr lang="en-US" altLang="zh-CN" dirty="0"/>
              <a:t>π</a:t>
            </a:r>
            <a:r>
              <a:rPr lang="en-US" altLang="zh-CN" baseline="-25000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π</a:t>
            </a:r>
            <a:r>
              <a:rPr lang="en-US" altLang="zh-CN" baseline="-25000" dirty="0"/>
              <a:t>2</a:t>
            </a:r>
            <a:r>
              <a:rPr lang="en-US" altLang="zh-CN" dirty="0"/>
              <a:t> </a:t>
            </a:r>
            <a:r>
              <a:rPr lang="zh-CN" altLang="en-US" dirty="0"/>
              <a:t>、</a:t>
            </a:r>
            <a:r>
              <a:rPr lang="en-US" altLang="zh-CN" dirty="0"/>
              <a:t>π</a:t>
            </a:r>
            <a:r>
              <a:rPr lang="en-US" altLang="zh-CN" baseline="-25000" dirty="0"/>
              <a:t>3</a:t>
            </a:r>
            <a:r>
              <a:rPr lang="en-US" altLang="zh-CN" dirty="0"/>
              <a:t> </a:t>
            </a:r>
            <a:r>
              <a:rPr lang="zh-CN" altLang="en-US" dirty="0"/>
              <a:t>为模型参数，</a:t>
            </a:r>
            <a:r>
              <a:rPr lang="en-US" altLang="zh-CN" dirty="0" err="1"/>
              <a:t>ε</a:t>
            </a:r>
            <a:r>
              <a:rPr lang="en-US" altLang="zh-CN" baseline="-25000" dirty="0" err="1"/>
              <a:t>t</a:t>
            </a:r>
            <a:r>
              <a:rPr lang="zh-CN" altLang="en-US" dirty="0"/>
              <a:t>为随机误差项</a:t>
            </a:r>
            <a:endParaRPr lang="en-US" altLang="zh-CN" dirty="0"/>
          </a:p>
          <a:p>
            <a:r>
              <a:rPr lang="zh-CN" altLang="en-US" dirty="0"/>
              <a:t>猪肉价格影响因素的定量分析模型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α</a:t>
            </a:r>
            <a:r>
              <a:rPr lang="zh-CN" altLang="en-US" dirty="0"/>
              <a:t>为常数项，</a:t>
            </a:r>
            <a:r>
              <a:rPr lang="en-US" altLang="zh-CN" dirty="0" err="1"/>
              <a:t>p</a:t>
            </a:r>
            <a:r>
              <a:rPr lang="en-US" altLang="zh-CN" baseline="-25000" dirty="0" err="1"/>
              <a:t>t</a:t>
            </a:r>
            <a:r>
              <a:rPr lang="zh-CN" altLang="en-US" dirty="0"/>
              <a:t>为猪肉的当期价格，</a:t>
            </a:r>
            <a:r>
              <a:rPr lang="en-US" altLang="zh-CN" dirty="0" err="1"/>
              <a:t>p</a:t>
            </a:r>
            <a:r>
              <a:rPr lang="en-US" altLang="zh-CN" baseline="-25000" dirty="0" err="1"/>
              <a:t>t</a:t>
            </a:r>
            <a:r>
              <a:rPr lang="en-US" altLang="zh-CN" baseline="-25000" dirty="0"/>
              <a:t>−1</a:t>
            </a:r>
            <a:r>
              <a:rPr lang="zh-CN" altLang="en-US" dirty="0"/>
              <a:t>、</a:t>
            </a:r>
            <a:r>
              <a:rPr lang="en-US" altLang="zh-CN" dirty="0"/>
              <a:t>p</a:t>
            </a:r>
            <a:r>
              <a:rPr lang="en-US" altLang="zh-CN" baseline="-25000" dirty="0"/>
              <a:t>t−2</a:t>
            </a:r>
            <a:r>
              <a:rPr lang="zh-CN" altLang="en-US" dirty="0"/>
              <a:t>分别为滞后一期与滞后两期的猪肉价格</a:t>
            </a:r>
            <a:r>
              <a:rPr lang="en-US" altLang="zh-CN" dirty="0"/>
              <a:t>q</a:t>
            </a:r>
            <a:r>
              <a:rPr lang="en-US" altLang="zh-CN" baseline="-25000" dirty="0"/>
              <a:t>t−1</a:t>
            </a:r>
            <a:r>
              <a:rPr lang="zh-CN" altLang="en-US" dirty="0"/>
              <a:t>为上一期的猪肉产量；</a:t>
            </a:r>
            <a:r>
              <a:rPr lang="en-US" altLang="zh-CN" dirty="0"/>
              <a:t>p</a:t>
            </a:r>
            <a:r>
              <a:rPr lang="en-US" altLang="zh-CN" baseline="-25000" dirty="0"/>
              <a:t>zt−1</a:t>
            </a:r>
            <a:r>
              <a:rPr lang="zh-CN" altLang="en-US" dirty="0"/>
              <a:t>、</a:t>
            </a:r>
            <a:r>
              <a:rPr lang="en-US" altLang="zh-CN" dirty="0"/>
              <a:t>p</a:t>
            </a:r>
            <a:r>
              <a:rPr lang="en-US" altLang="zh-CN" baseline="-25000" dirty="0"/>
              <a:t>st−1</a:t>
            </a:r>
            <a:r>
              <a:rPr lang="zh-CN" altLang="en-US" dirty="0"/>
              <a:t>分别为上一期的仔猪价格、饲料价格；</a:t>
            </a:r>
            <a:r>
              <a:rPr lang="en-US" altLang="zh-CN" dirty="0"/>
              <a:t>p</a:t>
            </a:r>
            <a:r>
              <a:rPr lang="en-US" altLang="zh-CN" baseline="-25000" dirty="0"/>
              <a:t>j</a:t>
            </a:r>
          </a:p>
          <a:p>
            <a:pPr marL="0" indent="0">
              <a:buNone/>
            </a:pPr>
            <a:r>
              <a:rPr lang="zh-CN" altLang="en-US" dirty="0"/>
              <a:t>、</a:t>
            </a:r>
            <a:r>
              <a:rPr lang="en-US" altLang="zh-CN" dirty="0"/>
              <a:t>p</a:t>
            </a:r>
            <a:r>
              <a:rPr lang="en-US" altLang="zh-CN" baseline="-25000" dirty="0"/>
              <a:t>n</a:t>
            </a:r>
            <a:r>
              <a:rPr lang="zh-CN" altLang="en-US" dirty="0"/>
              <a:t>则分别为西装鸡肉、剔骨牛肉的当期价格， </a:t>
            </a:r>
            <a:r>
              <a:rPr lang="en-US" altLang="zh-CN" dirty="0"/>
              <a:t>y</a:t>
            </a:r>
            <a:r>
              <a:rPr lang="zh-CN" altLang="en-US" dirty="0"/>
              <a:t>为人均收入，</a:t>
            </a:r>
            <a:r>
              <a:rPr lang="en-US" altLang="zh-CN" dirty="0"/>
              <a:t>ε </a:t>
            </a:r>
            <a:r>
              <a:rPr lang="zh-CN" altLang="en-US" dirty="0"/>
              <a:t>为随机扰动项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635" y="1726587"/>
            <a:ext cx="4938729" cy="4675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3631" y="3674117"/>
            <a:ext cx="5984736" cy="78271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06B2799-F4E7-4C21-BC98-3858E901ED4C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</p:spTree>
    <p:extLst>
      <p:ext uri="{BB962C8B-B14F-4D97-AF65-F5344CB8AC3E}">
        <p14:creationId xmlns:p14="http://schemas.microsoft.com/office/powerpoint/2010/main" val="1535873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>
            <a:extLst>
              <a:ext uri="{FF2B5EF4-FFF2-40B4-BE49-F238E27FC236}">
                <a16:creationId xmlns:a16="http://schemas.microsoft.com/office/drawing/2014/main" id="{8576E038-EF47-40F8-B55E-815809612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一、智慧畜牧的内涵</a:t>
            </a:r>
          </a:p>
        </p:txBody>
      </p:sp>
      <p:sp>
        <p:nvSpPr>
          <p:cNvPr id="11" name="内容占位符 10">
            <a:extLst>
              <a:ext uri="{FF2B5EF4-FFF2-40B4-BE49-F238E27FC236}">
                <a16:creationId xmlns:a16="http://schemas.microsoft.com/office/drawing/2014/main" id="{21A370C9-4FFE-4DB6-ADAC-21FA46530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b="1" dirty="0"/>
              <a:t>我国畜牧业</a:t>
            </a:r>
            <a:r>
              <a:rPr lang="zh-CN" altLang="en-US" b="1" dirty="0">
                <a:solidFill>
                  <a:srgbClr val="0000FF"/>
                </a:solidFill>
              </a:rPr>
              <a:t>现状</a:t>
            </a:r>
            <a:r>
              <a:rPr lang="zh-CN" altLang="en-US" b="1" dirty="0"/>
              <a:t>：</a:t>
            </a:r>
            <a:endParaRPr lang="en-US" altLang="zh-CN" b="1" dirty="0"/>
          </a:p>
          <a:p>
            <a:pPr lvl="1"/>
            <a:r>
              <a:rPr lang="zh-CN" altLang="zh-CN" dirty="0"/>
              <a:t>生产方式比较落后</a:t>
            </a:r>
            <a:r>
              <a:rPr lang="zh-CN" altLang="en-US" dirty="0"/>
              <a:t>，</a:t>
            </a:r>
            <a:r>
              <a:rPr lang="en-US" altLang="zh-CN" dirty="0"/>
              <a:t>  </a:t>
            </a:r>
            <a:r>
              <a:rPr lang="zh-CN" altLang="zh-CN" dirty="0"/>
              <a:t>产业链松散</a:t>
            </a:r>
            <a:r>
              <a:rPr lang="zh-CN" altLang="en-US" dirty="0"/>
              <a:t>，</a:t>
            </a:r>
            <a:r>
              <a:rPr lang="zh-CN" altLang="zh-CN" dirty="0"/>
              <a:t>经济效益不高</a:t>
            </a:r>
            <a:endParaRPr lang="en-US" altLang="zh-CN" dirty="0"/>
          </a:p>
          <a:p>
            <a:pPr lvl="1"/>
            <a:r>
              <a:rPr lang="zh-CN" altLang="zh-CN" dirty="0"/>
              <a:t>科技支撑</a:t>
            </a:r>
            <a:r>
              <a:rPr lang="zh-CN" altLang="en-US" dirty="0"/>
              <a:t>不强，</a:t>
            </a:r>
            <a:r>
              <a:rPr lang="zh-CN" altLang="zh-CN" dirty="0"/>
              <a:t>动物疫病的预防和控制能力不强</a:t>
            </a:r>
            <a:r>
              <a:rPr lang="zh-CN" altLang="en-US" dirty="0"/>
              <a:t>，</a:t>
            </a:r>
            <a:r>
              <a:rPr lang="zh-CN" altLang="zh-CN" dirty="0"/>
              <a:t>生产环境污染大</a:t>
            </a:r>
            <a:endParaRPr lang="en-US" altLang="zh-CN" dirty="0"/>
          </a:p>
          <a:p>
            <a:pPr lvl="1"/>
            <a:r>
              <a:rPr lang="zh-CN" altLang="zh-CN" dirty="0"/>
              <a:t>信息化和智能化程度低</a:t>
            </a:r>
            <a:r>
              <a:rPr lang="zh-CN" altLang="en-US" dirty="0"/>
              <a:t>，</a:t>
            </a:r>
            <a:r>
              <a:rPr lang="zh-CN" altLang="zh-CN" dirty="0"/>
              <a:t>行业数据资源分散</a:t>
            </a:r>
            <a:r>
              <a:rPr lang="zh-CN" altLang="en-US" dirty="0"/>
              <a:t>，</a:t>
            </a:r>
            <a:r>
              <a:rPr lang="zh-CN" altLang="zh-CN" dirty="0"/>
              <a:t>养殖过程数据采集困难</a:t>
            </a:r>
            <a:endParaRPr lang="en-US" altLang="zh-CN" dirty="0"/>
          </a:p>
          <a:p>
            <a:r>
              <a:rPr lang="zh-CN" altLang="en-US" b="1" dirty="0"/>
              <a:t>中国</a:t>
            </a:r>
            <a:r>
              <a:rPr lang="zh-CN" altLang="en-US" b="1" dirty="0">
                <a:solidFill>
                  <a:srgbClr val="0000FF"/>
                </a:solidFill>
              </a:rPr>
              <a:t>政策</a:t>
            </a:r>
            <a:r>
              <a:rPr lang="zh-CN" altLang="en-US" dirty="0"/>
              <a:t>：</a:t>
            </a:r>
            <a:r>
              <a:rPr lang="en-US" altLang="zh-CN" dirty="0"/>
              <a:t>2015</a:t>
            </a:r>
            <a:r>
              <a:rPr lang="zh-CN" altLang="zh-CN" dirty="0"/>
              <a:t>年“两会”</a:t>
            </a:r>
            <a:r>
              <a:rPr lang="zh-CN" altLang="en-US" dirty="0"/>
              <a:t>，</a:t>
            </a:r>
            <a:r>
              <a:rPr lang="zh-CN" altLang="zh-CN" dirty="0"/>
              <a:t>互联网＋</a:t>
            </a:r>
            <a:r>
              <a:rPr lang="zh-CN" altLang="en-US" dirty="0"/>
              <a:t>，</a:t>
            </a:r>
            <a:r>
              <a:rPr lang="zh-CN" altLang="zh-CN" dirty="0"/>
              <a:t>互联网</a:t>
            </a:r>
            <a:r>
              <a:rPr lang="en-US" altLang="zh-CN" dirty="0"/>
              <a:t>+</a:t>
            </a:r>
            <a:r>
              <a:rPr lang="zh-CN" altLang="zh-CN" dirty="0"/>
              <a:t>农业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/>
              <a:t>《</a:t>
            </a:r>
            <a:r>
              <a:rPr lang="zh-CN" altLang="en-US" dirty="0"/>
              <a:t>中共中央国务院关于实施乡村振兴战略的意见</a:t>
            </a:r>
            <a:r>
              <a:rPr lang="en-US" altLang="zh-CN" dirty="0"/>
              <a:t>》</a:t>
            </a:r>
          </a:p>
          <a:p>
            <a:pPr marL="457200" lvl="1" indent="0">
              <a:buNone/>
            </a:pPr>
            <a:r>
              <a:rPr lang="en-US" altLang="zh-CN" dirty="0"/>
              <a:t>《</a:t>
            </a:r>
            <a:r>
              <a:rPr lang="zh-CN" altLang="en-US" dirty="0"/>
              <a:t>乡村振兴战略规划（</a:t>
            </a:r>
            <a:r>
              <a:rPr lang="en-US" altLang="zh-CN" dirty="0"/>
              <a:t>2018—2022</a:t>
            </a:r>
            <a:r>
              <a:rPr lang="zh-CN" altLang="en-US" dirty="0"/>
              <a:t>年）</a:t>
            </a:r>
            <a:r>
              <a:rPr lang="en-US" altLang="zh-CN" dirty="0"/>
              <a:t>》</a:t>
            </a:r>
          </a:p>
          <a:p>
            <a:pPr marL="457200" lvl="1" indent="0">
              <a:buNone/>
            </a:pPr>
            <a:r>
              <a:rPr lang="en-US" altLang="zh-CN" dirty="0"/>
              <a:t>《</a:t>
            </a:r>
            <a:r>
              <a:rPr lang="zh-CN" altLang="en-US" dirty="0"/>
              <a:t>数字乡村发展战略纲要</a:t>
            </a:r>
            <a:r>
              <a:rPr lang="en-US" altLang="zh-CN" dirty="0"/>
              <a:t>》</a:t>
            </a:r>
          </a:p>
          <a:p>
            <a:pPr marL="457200" lvl="1" indent="0">
              <a:buNone/>
            </a:pPr>
            <a:r>
              <a:rPr lang="zh-CN" altLang="zh-CN" dirty="0"/>
              <a:t>《数字农业农村发展规划（</a:t>
            </a:r>
            <a:r>
              <a:rPr lang="en-US" altLang="zh-CN" dirty="0"/>
              <a:t>2019</a:t>
            </a:r>
            <a:r>
              <a:rPr lang="zh-CN" altLang="zh-CN" dirty="0"/>
              <a:t>—</a:t>
            </a:r>
            <a:r>
              <a:rPr lang="en-US" altLang="zh-CN" dirty="0"/>
              <a:t>2025</a:t>
            </a:r>
            <a:r>
              <a:rPr lang="zh-CN" altLang="zh-CN" dirty="0"/>
              <a:t>年）》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7144013" y="4546661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加快生产经营数字化改造</a:t>
            </a:r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en-US" altLang="zh-CN" sz="240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实现畜牧业智能化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</p:spTree>
    <p:extLst>
      <p:ext uri="{BB962C8B-B14F-4D97-AF65-F5344CB8AC3E}">
        <p14:creationId xmlns:p14="http://schemas.microsoft.com/office/powerpoint/2010/main" val="127384443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C29DE0E-4D39-42D1-93AC-6CD5E4B1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二、</a:t>
            </a:r>
            <a:r>
              <a:rPr lang="zh-CN" altLang="zh-CN" dirty="0"/>
              <a:t>生猪销售模型优化</a:t>
            </a:r>
            <a:endParaRPr lang="en-US" altLang="zh-CN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65B147C-897D-47AC-8A8B-4A8B575DE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b="1" dirty="0">
                <a:solidFill>
                  <a:srgbClr val="0000FF"/>
                </a:solidFill>
              </a:rPr>
              <a:t>组合预测模型</a:t>
            </a:r>
            <a:endParaRPr lang="en-US" altLang="zh-CN" b="1" dirty="0">
              <a:solidFill>
                <a:srgbClr val="0000FF"/>
              </a:solidFill>
            </a:endParaRPr>
          </a:p>
          <a:p>
            <a:r>
              <a:rPr lang="en-US" altLang="zh-CN" dirty="0"/>
              <a:t>NARX</a:t>
            </a:r>
            <a:r>
              <a:rPr lang="zh-CN" altLang="en-US" dirty="0"/>
              <a:t>模型：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zh-CN" altLang="en-US" dirty="0"/>
              <a:t>GARCH模型：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 err="1"/>
              <a:t>y</a:t>
            </a:r>
            <a:r>
              <a:rPr lang="en-US" altLang="zh-CN" baseline="-25000" dirty="0" err="1"/>
              <a:t>t</a:t>
            </a:r>
            <a:r>
              <a:rPr lang="zh-CN" altLang="en-US" dirty="0"/>
              <a:t>是时间序列，</a:t>
            </a:r>
            <a:r>
              <a:rPr lang="en-US" altLang="zh-CN" dirty="0"/>
              <a:t> ε</a:t>
            </a:r>
            <a:r>
              <a:rPr lang="en-US" altLang="zh-CN" baseline="-25000" dirty="0"/>
              <a:t>t</a:t>
            </a:r>
            <a:r>
              <a:rPr lang="zh-CN" altLang="en-US" dirty="0"/>
              <a:t>为随机误差项，</a:t>
            </a:r>
            <a:r>
              <a:rPr lang="en-US" altLang="zh-CN" dirty="0"/>
              <a:t>p</a:t>
            </a:r>
            <a:r>
              <a:rPr lang="zh-CN" altLang="en-US" dirty="0"/>
              <a:t>，</a:t>
            </a:r>
            <a:r>
              <a:rPr lang="el-GR" altLang="zh-CN" dirty="0"/>
              <a:t>ω</a:t>
            </a:r>
            <a:r>
              <a:rPr lang="zh-CN" altLang="en-US" dirty="0"/>
              <a:t>大于零，常数</a:t>
            </a:r>
            <a:r>
              <a:rPr lang="en-US" altLang="zh-CN" dirty="0"/>
              <a:t>q</a:t>
            </a:r>
            <a:r>
              <a:rPr lang="zh-CN" altLang="en-US" dirty="0"/>
              <a:t>，</a:t>
            </a:r>
            <a:r>
              <a:rPr lang="en-US" altLang="zh-CN" dirty="0"/>
              <a:t>α</a:t>
            </a:r>
            <a:r>
              <a:rPr lang="en-US" altLang="zh-CN" baseline="-25000" dirty="0" err="1"/>
              <a:t>i</a:t>
            </a:r>
            <a:r>
              <a:rPr lang="zh-CN" altLang="en-US" dirty="0"/>
              <a:t>，</a:t>
            </a:r>
            <a:r>
              <a:rPr lang="el-GR" altLang="zh-CN" dirty="0"/>
              <a:t>β</a:t>
            </a:r>
            <a:r>
              <a:rPr lang="en-US" altLang="zh-CN" baseline="-25000" dirty="0"/>
              <a:t>i</a:t>
            </a:r>
            <a:r>
              <a:rPr lang="zh-CN" altLang="en-US" dirty="0"/>
              <a:t>大于等于零，且满足约束条件                       ，保证GARCH</a:t>
            </a:r>
            <a:r>
              <a:rPr lang="en-US" altLang="zh-CN" dirty="0"/>
              <a:t>(p</a:t>
            </a:r>
            <a:r>
              <a:rPr lang="zh-CN" altLang="en-US" dirty="0"/>
              <a:t>，</a:t>
            </a:r>
            <a:r>
              <a:rPr lang="en-US" altLang="zh-CN" dirty="0"/>
              <a:t>q)</a:t>
            </a:r>
            <a:r>
              <a:rPr lang="zh-CN" altLang="en-US" dirty="0"/>
              <a:t>是宽平稳有意义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424" y="1757859"/>
            <a:ext cx="7821249" cy="43939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38199" y="2248948"/>
            <a:ext cx="10515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式中 </a:t>
            </a:r>
            <a:r>
              <a:rPr lang="en-US" altLang="zh-CN" dirty="0"/>
              <a:t>y(t-1)</a:t>
            </a:r>
            <a:r>
              <a:rPr lang="zh-CN" altLang="en-US" dirty="0"/>
              <a:t>，</a:t>
            </a:r>
            <a:r>
              <a:rPr lang="en-US" altLang="zh-CN" dirty="0"/>
              <a:t> y(t-2)</a:t>
            </a:r>
            <a:r>
              <a:rPr lang="zh-CN" altLang="en-US" dirty="0"/>
              <a:t>，</a:t>
            </a:r>
            <a:r>
              <a:rPr lang="en-US" altLang="zh-CN" dirty="0"/>
              <a:t>......y(t-d) </a:t>
            </a:r>
            <a:r>
              <a:rPr lang="zh-CN" altLang="en-US" dirty="0"/>
              <a:t>表示过去的输出时间序列，也可以作为当前的输入序列， </a:t>
            </a:r>
            <a:r>
              <a:rPr lang="en-US" altLang="zh-CN" dirty="0"/>
              <a:t>X(t-1)</a:t>
            </a:r>
            <a:r>
              <a:rPr lang="zh-CN" altLang="en-US" dirty="0"/>
              <a:t>，</a:t>
            </a:r>
            <a:r>
              <a:rPr lang="en-US" altLang="zh-CN" dirty="0"/>
              <a:t> X(t-2)</a:t>
            </a:r>
            <a:r>
              <a:rPr lang="zh-CN" altLang="en-US" dirty="0"/>
              <a:t>，</a:t>
            </a:r>
            <a:r>
              <a:rPr lang="en-US" altLang="zh-CN" dirty="0"/>
              <a:t>......X(t-d) </a:t>
            </a:r>
            <a:r>
              <a:rPr lang="zh-CN" altLang="en-US" dirty="0"/>
              <a:t>多维时间序列作为外部的输入序列，表示 </a:t>
            </a:r>
            <a:r>
              <a:rPr lang="en-US" altLang="zh-CN" dirty="0"/>
              <a:t>y(t) </a:t>
            </a:r>
            <a:r>
              <a:rPr lang="zh-CN" altLang="en-US" dirty="0"/>
              <a:t>的外部影响因素， </a:t>
            </a:r>
            <a:r>
              <a:rPr lang="en-US" altLang="zh-CN" dirty="0"/>
              <a:t>f(......)</a:t>
            </a:r>
            <a:r>
              <a:rPr lang="zh-CN" altLang="en-US" dirty="0"/>
              <a:t>表示非线性过程函数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363" y="3198470"/>
            <a:ext cx="3224673" cy="124671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1424" y="5056854"/>
            <a:ext cx="13906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8886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C29DE0E-4D39-42D1-93AC-6CD5E4B1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二、</a:t>
            </a:r>
            <a:r>
              <a:rPr lang="zh-CN" altLang="zh-CN" dirty="0"/>
              <a:t>生猪销售模型优化</a:t>
            </a:r>
            <a:endParaRPr lang="en-US" altLang="zh-CN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65B147C-897D-47AC-8A8B-4A8B575DE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b="1" dirty="0"/>
              <a:t>组合预测模型</a:t>
            </a:r>
            <a:endParaRPr lang="en-US" altLang="zh-CN" b="1" dirty="0"/>
          </a:p>
          <a:p>
            <a:pPr marL="0" indent="0">
              <a:buNone/>
            </a:pPr>
            <a:r>
              <a:rPr lang="zh-CN" altLang="en-US" dirty="0"/>
              <a:t>基于小波的 </a:t>
            </a:r>
            <a:r>
              <a:rPr lang="en-US" altLang="zh-CN" dirty="0"/>
              <a:t>GARCH-NARX </a:t>
            </a:r>
            <a:r>
              <a:rPr lang="zh-CN" altLang="en-US" dirty="0"/>
              <a:t>组合模型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485" y="2537510"/>
            <a:ext cx="8201025" cy="241935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005918" y="5145911"/>
            <a:ext cx="2743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/>
              <a:t>图</a:t>
            </a:r>
            <a:r>
              <a:rPr lang="en-US" altLang="zh-CN" dirty="0"/>
              <a:t>7-30 </a:t>
            </a:r>
            <a:r>
              <a:rPr lang="zh-CN" altLang="en-US" dirty="0"/>
              <a:t>组合</a:t>
            </a:r>
            <a:r>
              <a:rPr lang="zh-CN" altLang="en-US"/>
              <a:t>预测模型流程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1238981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F25594D-8E58-054C-9017-2E4D27000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问题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 现代智慧畜牧特点？</a:t>
            </a:r>
          </a:p>
          <a:p>
            <a:r>
              <a:rPr lang="en-US" altLang="zh-CN" dirty="0"/>
              <a:t>2.</a:t>
            </a:r>
            <a:r>
              <a:rPr lang="zh-CN" altLang="en-US" dirty="0"/>
              <a:t>智慧畜牧支撑技术？</a:t>
            </a:r>
          </a:p>
          <a:p>
            <a:r>
              <a:rPr lang="en-US" altLang="zh-CN" dirty="0"/>
              <a:t>3.</a:t>
            </a:r>
            <a:r>
              <a:rPr lang="zh-CN" altLang="en-US" dirty="0"/>
              <a:t>畜牧业现代化发展阶段</a:t>
            </a:r>
          </a:p>
          <a:p>
            <a:r>
              <a:rPr lang="en-US" altLang="zh-CN" dirty="0"/>
              <a:t>4.</a:t>
            </a:r>
            <a:r>
              <a:rPr lang="zh-CN" altLang="en-US" dirty="0"/>
              <a:t>计算机技术在智慧畜牧中的应用场景有哪些？</a:t>
            </a:r>
          </a:p>
          <a:p>
            <a:r>
              <a:rPr lang="en-US" altLang="zh-CN" dirty="0"/>
              <a:t>5.</a:t>
            </a:r>
            <a:r>
              <a:rPr lang="zh-CN" altLang="en-US" dirty="0"/>
              <a:t>畜禽养殖管理优化模型有哪些？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A059CC8-7468-431D-B27A-7315F562AFA8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</p:spTree>
    <p:extLst>
      <p:ext uri="{BB962C8B-B14F-4D97-AF65-F5344CB8AC3E}">
        <p14:creationId xmlns:p14="http://schemas.microsoft.com/office/powerpoint/2010/main" val="196540189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21A5DDF1-DF83-7A0B-6AC5-AF18830E4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/>
              <a:t>教材配套网站 </a:t>
            </a:r>
            <a:r>
              <a:rPr lang="en-US" altLang="zh-CN" sz="2800" dirty="0">
                <a:hlinkClick r:id="rId2"/>
              </a:rPr>
              <a:t>www.zh.ag</a:t>
            </a:r>
            <a:br>
              <a:rPr lang="en-US" altLang="zh-CN" sz="2800" dirty="0"/>
            </a:br>
            <a:r>
              <a:rPr lang="zh-CN" altLang="en-US" sz="2800" dirty="0"/>
              <a:t>更新于</a:t>
            </a:r>
            <a:r>
              <a:rPr lang="en-US" altLang="zh-CN" sz="2800" dirty="0"/>
              <a:t>2022</a:t>
            </a:r>
            <a:r>
              <a:rPr lang="zh-CN" altLang="en-US" sz="2800" dirty="0"/>
              <a:t>年</a:t>
            </a:r>
            <a:r>
              <a:rPr lang="en-US" altLang="zh-CN" sz="2800" dirty="0"/>
              <a:t>10</a:t>
            </a:r>
            <a:r>
              <a:rPr lang="zh-CN" altLang="en-US" sz="2800" dirty="0"/>
              <a:t>月，期待收到您的反馈 </a:t>
            </a:r>
            <a:r>
              <a:rPr lang="en-US" altLang="zh-CN" sz="2800" dirty="0">
                <a:hlinkClick r:id="rId3"/>
              </a:rPr>
              <a:t>hang.xiong@outlook.com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34303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>
            <a:extLst>
              <a:ext uri="{FF2B5EF4-FFF2-40B4-BE49-F238E27FC236}">
                <a16:creationId xmlns:a16="http://schemas.microsoft.com/office/drawing/2014/main" id="{8576E038-EF47-40F8-B55E-815809612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一、智慧畜牧的内涵</a:t>
            </a:r>
          </a:p>
        </p:txBody>
      </p:sp>
      <p:sp>
        <p:nvSpPr>
          <p:cNvPr id="11" name="内容占位符 10">
            <a:extLst>
              <a:ext uri="{FF2B5EF4-FFF2-40B4-BE49-F238E27FC236}">
                <a16:creationId xmlns:a16="http://schemas.microsoft.com/office/drawing/2014/main" id="{21A370C9-4FFE-4DB6-ADAC-21FA46530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rgbClr val="0000FF"/>
                </a:solidFill>
              </a:rPr>
              <a:t>智慧畜牧</a:t>
            </a:r>
            <a:r>
              <a:rPr lang="zh-CN" altLang="zh-CN" dirty="0">
                <a:solidFill>
                  <a:srgbClr val="0000FF"/>
                </a:solidFill>
              </a:rPr>
              <a:t>目标</a:t>
            </a:r>
            <a:endParaRPr lang="en-US" altLang="zh-CN" dirty="0"/>
          </a:p>
          <a:p>
            <a:pPr lvl="1"/>
            <a:r>
              <a:rPr lang="zh-CN" altLang="en-US" dirty="0">
                <a:latin typeface="+mn-ea"/>
              </a:rPr>
              <a:t>从农场到消费端的</a:t>
            </a:r>
            <a:r>
              <a:rPr lang="zh-CN" altLang="zh-CN" dirty="0">
                <a:latin typeface="+mn-ea"/>
              </a:rPr>
              <a:t>全产业链一体化</a:t>
            </a:r>
            <a:r>
              <a:rPr lang="zh-CN" altLang="en-US" dirty="0">
                <a:latin typeface="+mn-ea"/>
              </a:rPr>
              <a:t>，</a:t>
            </a:r>
            <a:r>
              <a:rPr lang="zh-CN" altLang="zh-CN" dirty="0">
                <a:latin typeface="+mn-ea"/>
              </a:rPr>
              <a:t>实现畜牧业生产智能化、经营网络化、管理数据化、服务在线化</a:t>
            </a:r>
            <a:r>
              <a:rPr lang="zh-CN" altLang="en-US" dirty="0">
                <a:latin typeface="+mn-ea"/>
              </a:rPr>
              <a:t>，</a:t>
            </a:r>
            <a:r>
              <a:rPr lang="zh-CN" altLang="zh-CN" dirty="0">
                <a:latin typeface="+mn-ea"/>
              </a:rPr>
              <a:t>提供具有数据动态、数据即时、数据真实、数据共享、网络安全、平台开放、共享共生的生态一体化规范体系</a:t>
            </a:r>
            <a:r>
              <a:rPr lang="zh-CN" altLang="en-US" dirty="0">
                <a:latin typeface="+mn-ea"/>
              </a:rPr>
              <a:t>，</a:t>
            </a:r>
            <a:r>
              <a:rPr lang="zh-CN" altLang="zh-CN" dirty="0">
                <a:latin typeface="+mn-ea"/>
              </a:rPr>
              <a:t>使智能化、信息化与现代畜牧业深度融合。</a:t>
            </a:r>
            <a:endParaRPr lang="en-US" altLang="zh-CN" dirty="0">
              <a:latin typeface="+mn-ea"/>
            </a:endParaRPr>
          </a:p>
          <a:p>
            <a:r>
              <a:rPr lang="zh-CN" altLang="en-US" dirty="0">
                <a:solidFill>
                  <a:srgbClr val="0000FF"/>
                </a:solidFill>
              </a:rPr>
              <a:t>关键技术平台</a:t>
            </a:r>
            <a:endParaRPr lang="en-US" altLang="zh-CN" dirty="0"/>
          </a:p>
          <a:p>
            <a:pPr lvl="1"/>
            <a:r>
              <a:rPr lang="zh-CN" altLang="zh-CN" dirty="0">
                <a:latin typeface="+mn-ea"/>
              </a:rPr>
              <a:t>大数据服务平台、新一代互联网、移动互联网、</a:t>
            </a:r>
            <a:r>
              <a:rPr lang="en-US" altLang="zh-CN" dirty="0">
                <a:latin typeface="+mn-ea"/>
              </a:rPr>
              <a:t>5G</a:t>
            </a:r>
            <a:r>
              <a:rPr lang="zh-CN" altLang="zh-CN" dirty="0">
                <a:latin typeface="+mn-ea"/>
              </a:rPr>
              <a:t>、云计算、物联网、智能采集终端（如</a:t>
            </a:r>
            <a:r>
              <a:rPr lang="en-US" altLang="zh-CN" dirty="0">
                <a:latin typeface="+mn-ea"/>
              </a:rPr>
              <a:t>RFID</a:t>
            </a:r>
            <a:r>
              <a:rPr lang="zh-CN" altLang="zh-CN" dirty="0">
                <a:latin typeface="+mn-ea"/>
                <a:cs typeface="Times New Roman" panose="02020603050405020304" pitchFamily="18" charset="0"/>
              </a:rPr>
              <a:t>无线射频自动识别技术</a:t>
            </a:r>
            <a:r>
              <a:rPr lang="zh-CN" altLang="zh-CN" dirty="0">
                <a:latin typeface="+mn-ea"/>
              </a:rPr>
              <a:t>、传感器）、人工智能、区块链、机器人、虚拟现实等创新技术与现代化生态养殖相结合</a:t>
            </a:r>
            <a:r>
              <a:rPr lang="zh-CN" altLang="en-US" dirty="0">
                <a:latin typeface="+mn-ea"/>
              </a:rPr>
              <a:t>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F976A0F-4C6C-44DB-8A13-CAEE066E1F52}"/>
              </a:ext>
            </a:extLst>
          </p:cNvPr>
          <p:cNvSpPr txBox="1"/>
          <p:nvPr/>
        </p:nvSpPr>
        <p:spPr>
          <a:xfrm>
            <a:off x="9918289" y="626114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第七章 智慧畜牧</a:t>
            </a:r>
          </a:p>
        </p:txBody>
      </p:sp>
    </p:spTree>
    <p:extLst>
      <p:ext uri="{BB962C8B-B14F-4D97-AF65-F5344CB8AC3E}">
        <p14:creationId xmlns:p14="http://schemas.microsoft.com/office/powerpoint/2010/main" val="1249413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2807</TotalTime>
  <Words>6342</Words>
  <Application>Microsoft Office PowerPoint</Application>
  <PresentationFormat>宽屏</PresentationFormat>
  <Paragraphs>837</Paragraphs>
  <Slides>83</Slides>
  <Notes>47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83</vt:i4>
      </vt:variant>
    </vt:vector>
  </HeadingPairs>
  <TitlesOfParts>
    <vt:vector size="98" baseType="lpstr">
      <vt:lpstr>E-BZ</vt:lpstr>
      <vt:lpstr>FZSSK--GBK1-0</vt:lpstr>
      <vt:lpstr>FZZDXJW--GB1-0</vt:lpstr>
      <vt:lpstr>等线</vt:lpstr>
      <vt:lpstr>黑体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主题​​</vt:lpstr>
      <vt:lpstr>Equation</vt:lpstr>
      <vt:lpstr>Chart</vt:lpstr>
      <vt:lpstr>PowerPoint 演示文稿</vt:lpstr>
      <vt:lpstr>PowerPoint 演示文稿</vt:lpstr>
      <vt:lpstr>本章目录</vt:lpstr>
      <vt:lpstr>第一节 智慧畜牧概述</vt:lpstr>
      <vt:lpstr>第一节 智慧畜牧概述</vt:lpstr>
      <vt:lpstr>第一节 智慧畜牧概述</vt:lpstr>
      <vt:lpstr>一、智慧畜牧的内涵</vt:lpstr>
      <vt:lpstr>一、智慧畜牧的内涵</vt:lpstr>
      <vt:lpstr>一、智慧畜牧的内涵</vt:lpstr>
      <vt:lpstr>二、智慧畜牧的关键技术</vt:lpstr>
      <vt:lpstr>二、智慧畜牧的关键技术</vt:lpstr>
      <vt:lpstr>二、智慧畜牧的关键技术</vt:lpstr>
      <vt:lpstr>三、智慧畜牧的应用示例-智慧养殖监测系统</vt:lpstr>
      <vt:lpstr>三、智慧畜牧的应用示例-智慧养殖监测系统</vt:lpstr>
      <vt:lpstr>第二节 基于计算视觉的 动物个体识别</vt:lpstr>
      <vt:lpstr>一、猪脸识别</vt:lpstr>
      <vt:lpstr>一、猪脸识别</vt:lpstr>
      <vt:lpstr>一、猪脸识别</vt:lpstr>
      <vt:lpstr>一、猪脸识别</vt:lpstr>
      <vt:lpstr>二、牛脸识别</vt:lpstr>
      <vt:lpstr>二、牛脸识别</vt:lpstr>
      <vt:lpstr>二、牛脸识别</vt:lpstr>
      <vt:lpstr>二、牛脸识别</vt:lpstr>
      <vt:lpstr>二、牛脸识别</vt:lpstr>
      <vt:lpstr>二、牛脸识别</vt:lpstr>
      <vt:lpstr>第三节 动物行为识别</vt:lpstr>
      <vt:lpstr>一、动物行为识别</vt:lpstr>
      <vt:lpstr>一、动物行为识别</vt:lpstr>
      <vt:lpstr>一、动物行为识别</vt:lpstr>
      <vt:lpstr>一、动物行为识别</vt:lpstr>
      <vt:lpstr>一、动物行为识别</vt:lpstr>
      <vt:lpstr>一、动物行为识别</vt:lpstr>
      <vt:lpstr>第四节 动物疾病智能诊断</vt:lpstr>
      <vt:lpstr>一、动物疾病智能诊断</vt:lpstr>
      <vt:lpstr>一、动物疾病智能诊断</vt:lpstr>
      <vt:lpstr>一、动物疾病智能诊断</vt:lpstr>
      <vt:lpstr>一、动物疾病智能诊断</vt:lpstr>
      <vt:lpstr>一、动物疾病智能诊断</vt:lpstr>
      <vt:lpstr>一、动物疾病智能诊断</vt:lpstr>
      <vt:lpstr>第五节 畜禽养殖管理优化模型</vt:lpstr>
      <vt:lpstr>一、饲料营养配方优化</vt:lpstr>
      <vt:lpstr>一、饲料营养配方优化</vt:lpstr>
      <vt:lpstr>一、饲料营养配方优化</vt:lpstr>
      <vt:lpstr>一、饲料营养配方优化</vt:lpstr>
      <vt:lpstr>一、饲料营养配方优化</vt:lpstr>
      <vt:lpstr>一、饲料营养配方优化</vt:lpstr>
      <vt:lpstr>一、饲料营养配方优化</vt:lpstr>
      <vt:lpstr>一、饲料营养配方优化</vt:lpstr>
      <vt:lpstr>一、饲料营养配方优化</vt:lpstr>
      <vt:lpstr>一、饲料营养配方优化</vt:lpstr>
      <vt:lpstr>一、饲料营养配方优化</vt:lpstr>
      <vt:lpstr>一、饲料营养配方优化</vt:lpstr>
      <vt:lpstr>一、饲料营养配方优化</vt:lpstr>
      <vt:lpstr>一、饲料营养配方优化</vt:lpstr>
      <vt:lpstr>一、饲料营养配方优化</vt:lpstr>
      <vt:lpstr>一、饲料营养配方优化</vt:lpstr>
      <vt:lpstr>一、饲料营养配方优化</vt:lpstr>
      <vt:lpstr>一、饲料营养配方优化</vt:lpstr>
      <vt:lpstr>一、饲料营养配方优化</vt:lpstr>
      <vt:lpstr>一、饲料营养配方优化</vt:lpstr>
      <vt:lpstr>一、饲料营养配方优化</vt:lpstr>
      <vt:lpstr>一、饲料营养配方优化</vt:lpstr>
      <vt:lpstr>一、饲料营养配方优化</vt:lpstr>
      <vt:lpstr>一、饲料营养配方优化</vt:lpstr>
      <vt:lpstr>一、饲料营养配方优化</vt:lpstr>
      <vt:lpstr>一、饲料营养配方优化</vt:lpstr>
      <vt:lpstr>一、饲料营养配方优化</vt:lpstr>
      <vt:lpstr>一、饲料营养配方优化</vt:lpstr>
      <vt:lpstr>一、饲料营养配方优化</vt:lpstr>
      <vt:lpstr>二、生猪销售模型优化</vt:lpstr>
      <vt:lpstr>二、生猪销售模型优化</vt:lpstr>
      <vt:lpstr>二、生猪销售模型优化</vt:lpstr>
      <vt:lpstr>二、生猪销售模型优化</vt:lpstr>
      <vt:lpstr>二、生猪销售模型优化</vt:lpstr>
      <vt:lpstr>二、生猪销售模型优化</vt:lpstr>
      <vt:lpstr>二、生猪销售模型优化</vt:lpstr>
      <vt:lpstr>二、生猪销售模型优化</vt:lpstr>
      <vt:lpstr>二、生猪销售模型优化</vt:lpstr>
      <vt:lpstr>二、生猪销售模型优化</vt:lpstr>
      <vt:lpstr>二、生猪销售模型优化</vt:lpstr>
      <vt:lpstr>二、生猪销售模型优化</vt:lpstr>
      <vt:lpstr>问题</vt:lpstr>
      <vt:lpstr>教材配套网站 www.zh.ag 更新于2022年10月，期待收到您的反馈 hang.xiong@outlook.com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Xiong Hang</dc:creator>
  <cp:lastModifiedBy>Xiong Hang</cp:lastModifiedBy>
  <cp:revision>1055</cp:revision>
  <dcterms:created xsi:type="dcterms:W3CDTF">2022-06-20T07:29:03Z</dcterms:created>
  <dcterms:modified xsi:type="dcterms:W3CDTF">2022-10-16T11:00:38Z</dcterms:modified>
</cp:coreProperties>
</file>