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348" r:id="rId3"/>
    <p:sldId id="336" r:id="rId4"/>
    <p:sldId id="337" r:id="rId5"/>
    <p:sldId id="267" r:id="rId6"/>
    <p:sldId id="349" r:id="rId7"/>
    <p:sldId id="350" r:id="rId8"/>
    <p:sldId id="351" r:id="rId9"/>
    <p:sldId id="352" r:id="rId10"/>
    <p:sldId id="353" r:id="rId11"/>
    <p:sldId id="354" r:id="rId12"/>
    <p:sldId id="355" r:id="rId13"/>
    <p:sldId id="356" r:id="rId14"/>
    <p:sldId id="357" r:id="rId15"/>
    <p:sldId id="358" r:id="rId16"/>
    <p:sldId id="359" r:id="rId17"/>
    <p:sldId id="360" r:id="rId18"/>
    <p:sldId id="361" r:id="rId19"/>
    <p:sldId id="362" r:id="rId20"/>
    <p:sldId id="363" r:id="rId21"/>
    <p:sldId id="364" r:id="rId22"/>
    <p:sldId id="365" r:id="rId23"/>
    <p:sldId id="366" r:id="rId24"/>
    <p:sldId id="372" r:id="rId25"/>
    <p:sldId id="367" r:id="rId26"/>
    <p:sldId id="373" r:id="rId27"/>
    <p:sldId id="368" r:id="rId28"/>
    <p:sldId id="369" r:id="rId29"/>
    <p:sldId id="370" r:id="rId30"/>
    <p:sldId id="374" r:id="rId31"/>
    <p:sldId id="371" r:id="rId32"/>
    <p:sldId id="375"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A676668D-3FBB-4D50-B3D9-BCFA001E684C}">
          <p14:sldIdLst>
            <p14:sldId id="256"/>
            <p14:sldId id="348"/>
            <p14:sldId id="336"/>
            <p14:sldId id="337"/>
            <p14:sldId id="267"/>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72"/>
            <p14:sldId id="367"/>
            <p14:sldId id="373"/>
            <p14:sldId id="368"/>
            <p14:sldId id="369"/>
            <p14:sldId id="370"/>
            <p14:sldId id="374"/>
            <p14:sldId id="371"/>
            <p14:sldId id="3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A740E2-C462-19E1-669C-5868C88DDD99}" name="Xiong Hang" initials="XH" userId="8bf7479f64a5aab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89C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77" autoAdjust="0"/>
    <p:restoredTop sz="86410"/>
  </p:normalViewPr>
  <p:slideViewPr>
    <p:cSldViewPr snapToGrid="0" showGuides="1">
      <p:cViewPr varScale="1">
        <p:scale>
          <a:sx n="109" d="100"/>
          <a:sy n="109" d="100"/>
        </p:scale>
        <p:origin x="50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E1BBBA-2969-4DD9-84AA-A340FF93BB1F}" type="datetimeFigureOut">
              <a:rPr lang="zh-CN" altLang="en-US" smtClean="0"/>
              <a:t>2022/10/16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75C67F-3D28-45BC-9B2D-26E98065ED91}" type="slidenum">
              <a:rPr lang="zh-CN" altLang="en-US" smtClean="0"/>
              <a:t>‹#›</a:t>
            </a:fld>
            <a:endParaRPr lang="zh-CN" altLang="en-US"/>
          </a:p>
        </p:txBody>
      </p:sp>
    </p:spTree>
    <p:extLst>
      <p:ext uri="{BB962C8B-B14F-4D97-AF65-F5344CB8AC3E}">
        <p14:creationId xmlns:p14="http://schemas.microsoft.com/office/powerpoint/2010/main" val="93013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5</a:t>
            </a:fld>
            <a:endParaRPr lang="zh-CN" altLang="en-US"/>
          </a:p>
        </p:txBody>
      </p:sp>
    </p:spTree>
    <p:extLst>
      <p:ext uri="{BB962C8B-B14F-4D97-AF65-F5344CB8AC3E}">
        <p14:creationId xmlns:p14="http://schemas.microsoft.com/office/powerpoint/2010/main" val="60597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14</a:t>
            </a:fld>
            <a:endParaRPr lang="zh-CN" altLang="en-US"/>
          </a:p>
        </p:txBody>
      </p:sp>
    </p:spTree>
    <p:extLst>
      <p:ext uri="{BB962C8B-B14F-4D97-AF65-F5344CB8AC3E}">
        <p14:creationId xmlns:p14="http://schemas.microsoft.com/office/powerpoint/2010/main" val="1012711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16</a:t>
            </a:fld>
            <a:endParaRPr lang="zh-CN" altLang="en-US"/>
          </a:p>
        </p:txBody>
      </p:sp>
    </p:spTree>
    <p:extLst>
      <p:ext uri="{BB962C8B-B14F-4D97-AF65-F5344CB8AC3E}">
        <p14:creationId xmlns:p14="http://schemas.microsoft.com/office/powerpoint/2010/main" val="1161572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17</a:t>
            </a:fld>
            <a:endParaRPr lang="zh-CN" altLang="en-US"/>
          </a:p>
        </p:txBody>
      </p:sp>
    </p:spTree>
    <p:extLst>
      <p:ext uri="{BB962C8B-B14F-4D97-AF65-F5344CB8AC3E}">
        <p14:creationId xmlns:p14="http://schemas.microsoft.com/office/powerpoint/2010/main" val="7058807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18</a:t>
            </a:fld>
            <a:endParaRPr lang="zh-CN" altLang="en-US"/>
          </a:p>
        </p:txBody>
      </p:sp>
    </p:spTree>
    <p:extLst>
      <p:ext uri="{BB962C8B-B14F-4D97-AF65-F5344CB8AC3E}">
        <p14:creationId xmlns:p14="http://schemas.microsoft.com/office/powerpoint/2010/main" val="274250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20</a:t>
            </a:fld>
            <a:endParaRPr lang="zh-CN" altLang="en-US"/>
          </a:p>
        </p:txBody>
      </p:sp>
    </p:spTree>
    <p:extLst>
      <p:ext uri="{BB962C8B-B14F-4D97-AF65-F5344CB8AC3E}">
        <p14:creationId xmlns:p14="http://schemas.microsoft.com/office/powerpoint/2010/main" val="4148992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21</a:t>
            </a:fld>
            <a:endParaRPr lang="zh-CN" altLang="en-US"/>
          </a:p>
        </p:txBody>
      </p:sp>
    </p:spTree>
    <p:extLst>
      <p:ext uri="{BB962C8B-B14F-4D97-AF65-F5344CB8AC3E}">
        <p14:creationId xmlns:p14="http://schemas.microsoft.com/office/powerpoint/2010/main" val="1529290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22</a:t>
            </a:fld>
            <a:endParaRPr lang="zh-CN" altLang="en-US"/>
          </a:p>
        </p:txBody>
      </p:sp>
    </p:spTree>
    <p:extLst>
      <p:ext uri="{BB962C8B-B14F-4D97-AF65-F5344CB8AC3E}">
        <p14:creationId xmlns:p14="http://schemas.microsoft.com/office/powerpoint/2010/main" val="1364797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23</a:t>
            </a:fld>
            <a:endParaRPr lang="zh-CN" altLang="en-US"/>
          </a:p>
        </p:txBody>
      </p:sp>
    </p:spTree>
    <p:extLst>
      <p:ext uri="{BB962C8B-B14F-4D97-AF65-F5344CB8AC3E}">
        <p14:creationId xmlns:p14="http://schemas.microsoft.com/office/powerpoint/2010/main" val="2702428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24</a:t>
            </a:fld>
            <a:endParaRPr lang="zh-CN" altLang="en-US"/>
          </a:p>
        </p:txBody>
      </p:sp>
    </p:spTree>
    <p:extLst>
      <p:ext uri="{BB962C8B-B14F-4D97-AF65-F5344CB8AC3E}">
        <p14:creationId xmlns:p14="http://schemas.microsoft.com/office/powerpoint/2010/main" val="2743485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25</a:t>
            </a:fld>
            <a:endParaRPr lang="zh-CN" altLang="en-US"/>
          </a:p>
        </p:txBody>
      </p:sp>
    </p:spTree>
    <p:extLst>
      <p:ext uri="{BB962C8B-B14F-4D97-AF65-F5344CB8AC3E}">
        <p14:creationId xmlns:p14="http://schemas.microsoft.com/office/powerpoint/2010/main" val="936674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6</a:t>
            </a:fld>
            <a:endParaRPr lang="zh-CN" altLang="en-US"/>
          </a:p>
        </p:txBody>
      </p:sp>
    </p:spTree>
    <p:extLst>
      <p:ext uri="{BB962C8B-B14F-4D97-AF65-F5344CB8AC3E}">
        <p14:creationId xmlns:p14="http://schemas.microsoft.com/office/powerpoint/2010/main" val="14639889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26</a:t>
            </a:fld>
            <a:endParaRPr lang="zh-CN" altLang="en-US"/>
          </a:p>
        </p:txBody>
      </p:sp>
    </p:spTree>
    <p:extLst>
      <p:ext uri="{BB962C8B-B14F-4D97-AF65-F5344CB8AC3E}">
        <p14:creationId xmlns:p14="http://schemas.microsoft.com/office/powerpoint/2010/main" val="39252401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27</a:t>
            </a:fld>
            <a:endParaRPr lang="zh-CN" altLang="en-US"/>
          </a:p>
        </p:txBody>
      </p:sp>
    </p:spTree>
    <p:extLst>
      <p:ext uri="{BB962C8B-B14F-4D97-AF65-F5344CB8AC3E}">
        <p14:creationId xmlns:p14="http://schemas.microsoft.com/office/powerpoint/2010/main" val="2482579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75C67F-3D28-45BC-9B2D-26E98065ED91}"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7715975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75C67F-3D28-45BC-9B2D-26E98065ED91}"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3915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75C67F-3D28-45BC-9B2D-26E98065ED91}"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038869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75C67F-3D28-45BC-9B2D-26E98065ED91}"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842258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7</a:t>
            </a:fld>
            <a:endParaRPr lang="zh-CN" altLang="en-US"/>
          </a:p>
        </p:txBody>
      </p:sp>
    </p:spTree>
    <p:extLst>
      <p:ext uri="{BB962C8B-B14F-4D97-AF65-F5344CB8AC3E}">
        <p14:creationId xmlns:p14="http://schemas.microsoft.com/office/powerpoint/2010/main" val="352003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8</a:t>
            </a:fld>
            <a:endParaRPr lang="zh-CN" altLang="en-US"/>
          </a:p>
        </p:txBody>
      </p:sp>
    </p:spTree>
    <p:extLst>
      <p:ext uri="{BB962C8B-B14F-4D97-AF65-F5344CB8AC3E}">
        <p14:creationId xmlns:p14="http://schemas.microsoft.com/office/powerpoint/2010/main" val="4133727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9</a:t>
            </a:fld>
            <a:endParaRPr lang="zh-CN" altLang="en-US"/>
          </a:p>
        </p:txBody>
      </p:sp>
    </p:spTree>
    <p:extLst>
      <p:ext uri="{BB962C8B-B14F-4D97-AF65-F5344CB8AC3E}">
        <p14:creationId xmlns:p14="http://schemas.microsoft.com/office/powerpoint/2010/main" val="859189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10</a:t>
            </a:fld>
            <a:endParaRPr lang="zh-CN" altLang="en-US"/>
          </a:p>
        </p:txBody>
      </p:sp>
    </p:spTree>
    <p:extLst>
      <p:ext uri="{BB962C8B-B14F-4D97-AF65-F5344CB8AC3E}">
        <p14:creationId xmlns:p14="http://schemas.microsoft.com/office/powerpoint/2010/main" val="1706867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11</a:t>
            </a:fld>
            <a:endParaRPr lang="zh-CN" altLang="en-US"/>
          </a:p>
        </p:txBody>
      </p:sp>
    </p:spTree>
    <p:extLst>
      <p:ext uri="{BB962C8B-B14F-4D97-AF65-F5344CB8AC3E}">
        <p14:creationId xmlns:p14="http://schemas.microsoft.com/office/powerpoint/2010/main" val="1298000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12</a:t>
            </a:fld>
            <a:endParaRPr lang="zh-CN" altLang="en-US"/>
          </a:p>
        </p:txBody>
      </p:sp>
    </p:spTree>
    <p:extLst>
      <p:ext uri="{BB962C8B-B14F-4D97-AF65-F5344CB8AC3E}">
        <p14:creationId xmlns:p14="http://schemas.microsoft.com/office/powerpoint/2010/main" val="2879201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13</a:t>
            </a:fld>
            <a:endParaRPr lang="zh-CN" altLang="en-US"/>
          </a:p>
        </p:txBody>
      </p:sp>
    </p:spTree>
    <p:extLst>
      <p:ext uri="{BB962C8B-B14F-4D97-AF65-F5344CB8AC3E}">
        <p14:creationId xmlns:p14="http://schemas.microsoft.com/office/powerpoint/2010/main" val="259750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章标题">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D578F3BE-9215-4420-916A-8C4FED588E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09"/>
            <a:ext cx="12194152" cy="6856791"/>
          </a:xfrm>
          <a:prstGeom prst="rect">
            <a:avLst/>
          </a:prstGeom>
        </p:spPr>
      </p:pic>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13" name="文本占位符 12">
            <a:extLst>
              <a:ext uri="{FF2B5EF4-FFF2-40B4-BE49-F238E27FC236}">
                <a16:creationId xmlns:a16="http://schemas.microsoft.com/office/drawing/2014/main" id="{A6C16231-75CB-4DC3-B404-F572E7D20BEF}"/>
              </a:ext>
            </a:extLst>
          </p:cNvPr>
          <p:cNvSpPr>
            <a:spLocks noGrp="1"/>
          </p:cNvSpPr>
          <p:nvPr>
            <p:ph type="body" sz="quarter" idx="13"/>
          </p:nvPr>
        </p:nvSpPr>
        <p:spPr>
          <a:xfrm>
            <a:off x="2090738" y="2047875"/>
            <a:ext cx="8010525" cy="2495550"/>
          </a:xfrm>
        </p:spPr>
        <p:txBody>
          <a:bodyPr>
            <a:normAutofit/>
          </a:bodyPr>
          <a:lstStyle>
            <a:lvl1pPr marL="0" indent="0" algn="ctr">
              <a:lnSpc>
                <a:spcPct val="130000"/>
              </a:lnSpc>
              <a:spcBef>
                <a:spcPts val="0"/>
              </a:spcBef>
              <a:buNone/>
              <a:defRPr sz="5400">
                <a:solidFill>
                  <a:schemeClr val="bg1"/>
                </a:solidFill>
                <a:latin typeface="黑体" panose="02010609060101010101" pitchFamily="49" charset="-122"/>
                <a:ea typeface="黑体" panose="02010609060101010101" pitchFamily="49" charset="-122"/>
              </a:defRPr>
            </a:lvl1pPr>
          </a:lstStyle>
          <a:p>
            <a:pPr lvl="0"/>
            <a:r>
              <a:rPr lang="zh-CN" altLang="en-US" dirty="0"/>
              <a:t>编辑母版文本样式</a:t>
            </a:r>
            <a:endParaRPr lang="en-US" altLang="zh-CN" dirty="0"/>
          </a:p>
          <a:p>
            <a:pPr lvl="0"/>
            <a:endParaRPr lang="zh-CN" altLang="en-US" dirty="0"/>
          </a:p>
        </p:txBody>
      </p:sp>
    </p:spTree>
    <p:extLst>
      <p:ext uri="{BB962C8B-B14F-4D97-AF65-F5344CB8AC3E}">
        <p14:creationId xmlns:p14="http://schemas.microsoft.com/office/powerpoint/2010/main" val="315109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B01943E9-A34E-4AFA-83AA-0BDB93C003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5581"/>
          </a:xfrm>
          <a:prstGeom prst="rect">
            <a:avLst/>
          </a:prstGeom>
        </p:spPr>
      </p:pic>
      <p:sp>
        <p:nvSpPr>
          <p:cNvPr id="2" name="Title 1"/>
          <p:cNvSpPr>
            <a:spLocks noGrp="1"/>
          </p:cNvSpPr>
          <p:nvPr>
            <p:ph type="title"/>
          </p:nvPr>
        </p:nvSpPr>
        <p:spPr>
          <a:xfrm>
            <a:off x="646939" y="2412802"/>
            <a:ext cx="10879200" cy="2032397"/>
          </a:xfrm>
          <a:solidFill>
            <a:srgbClr val="689C2F"/>
          </a:solidFill>
          <a:ln>
            <a:noFill/>
          </a:ln>
        </p:spPr>
        <p:txBody>
          <a:bodyPr anchor="ctr">
            <a:normAutofit/>
          </a:bodyPr>
          <a:lstStyle>
            <a:lvl1pPr algn="ctr">
              <a:defRPr sz="5400">
                <a:solidFill>
                  <a:schemeClr val="bg1"/>
                </a:solidFill>
                <a:latin typeface="+mn-ea"/>
                <a:ea typeface="+mn-ea"/>
              </a:defRPr>
            </a:lvl1pPr>
          </a:lstStyle>
          <a:p>
            <a:r>
              <a:rPr lang="zh-CN" altLang="en-US" dirty="0"/>
              <a:t>单击此处编辑母版标题样式</a:t>
            </a:r>
            <a:endParaRPr lang="en-US" dirty="0"/>
          </a:p>
        </p:txBody>
      </p:sp>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2884394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38EBAFB1-7410-477A-94E3-45514501D7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2" name="Title 1"/>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
        <p:nvSpPr>
          <p:cNvPr id="3" name="Content Placeholder 2"/>
          <p:cNvSpPr>
            <a:spLocks noGrp="1"/>
          </p:cNvSpPr>
          <p:nvPr>
            <p:ph idx="1"/>
          </p:nvPr>
        </p:nvSpPr>
        <p:spPr>
          <a:xfrm>
            <a:off x="838200" y="1177626"/>
            <a:ext cx="10515600" cy="4896000"/>
          </a:xfrm>
        </p:spPr>
        <p:txBody>
          <a:bodyPr>
            <a:normAutofit/>
          </a:bodyPr>
          <a:lstStyle>
            <a:lvl1pPr algn="just">
              <a:lnSpc>
                <a:spcPct val="120000"/>
              </a:lnSpc>
              <a:defRPr sz="2400" b="0"/>
            </a:lvl1pPr>
            <a:lvl2pPr algn="just">
              <a:lnSpc>
                <a:spcPct val="120000"/>
              </a:lnSpc>
              <a:defRPr sz="2400"/>
            </a:lvl2pPr>
            <a:lvl3pPr algn="just">
              <a:lnSpc>
                <a:spcPct val="120000"/>
              </a:lnSpc>
              <a:defRPr sz="2400"/>
            </a:lvl3pPr>
            <a:lvl4pPr algn="just">
              <a:lnSpc>
                <a:spcPct val="120000"/>
              </a:lnSpc>
              <a:defRPr sz="2400"/>
            </a:lvl4pPr>
            <a:lvl5pPr algn="just">
              <a:lnSpc>
                <a:spcPct val="120000"/>
              </a:lnSpc>
              <a:defRPr sz="24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344389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5CC1D421-B281-40B7-9390-075EDBDB9B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3" name="Date Placeholder 2"/>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14" name="Title 1">
            <a:extLst>
              <a:ext uri="{FF2B5EF4-FFF2-40B4-BE49-F238E27FC236}">
                <a16:creationId xmlns:a16="http://schemas.microsoft.com/office/drawing/2014/main" id="{737D87C8-79A3-5202-A164-44003BDCBE2A}"/>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
        <p:nvSpPr>
          <p:cNvPr id="15" name="Text Placeholder 2">
            <a:extLst>
              <a:ext uri="{FF2B5EF4-FFF2-40B4-BE49-F238E27FC236}">
                <a16:creationId xmlns:a16="http://schemas.microsoft.com/office/drawing/2014/main" id="{F4062394-9632-5694-B93A-117055F7E9FB}"/>
              </a:ext>
            </a:extLst>
          </p:cNvPr>
          <p:cNvSpPr>
            <a:spLocks noGrp="1"/>
          </p:cNvSpPr>
          <p:nvPr>
            <p:ph type="body" idx="1"/>
          </p:nvPr>
        </p:nvSpPr>
        <p:spPr>
          <a:xfrm>
            <a:off x="836612" y="1175657"/>
            <a:ext cx="5157787"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编辑母版文本样式</a:t>
            </a:r>
          </a:p>
        </p:txBody>
      </p:sp>
      <p:sp>
        <p:nvSpPr>
          <p:cNvPr id="16" name="Content Placeholder 3">
            <a:extLst>
              <a:ext uri="{FF2B5EF4-FFF2-40B4-BE49-F238E27FC236}">
                <a16:creationId xmlns:a16="http://schemas.microsoft.com/office/drawing/2014/main" id="{68D3B447-BBFB-D55F-63C2-8ECC93247295}"/>
              </a:ext>
            </a:extLst>
          </p:cNvPr>
          <p:cNvSpPr>
            <a:spLocks noGrp="1"/>
          </p:cNvSpPr>
          <p:nvPr>
            <p:ph sz="half" idx="2"/>
          </p:nvPr>
        </p:nvSpPr>
        <p:spPr>
          <a:xfrm>
            <a:off x="839788" y="1895656"/>
            <a:ext cx="5157787" cy="4177969"/>
          </a:xfrm>
        </p:spPr>
        <p:txBody>
          <a:bodyPr>
            <a:normAutofit/>
          </a:bodyPr>
          <a:lstStyle>
            <a:lvl1pPr algn="just">
              <a:lnSpc>
                <a:spcPct val="120000"/>
              </a:lnSpc>
              <a:defRPr sz="2400"/>
            </a:lvl1pPr>
            <a:lvl2pPr algn="just">
              <a:lnSpc>
                <a:spcPct val="120000"/>
              </a:lnSpc>
              <a:defRPr sz="2000"/>
            </a:lvl2pPr>
            <a:lvl3pPr algn="just">
              <a:lnSpc>
                <a:spcPct val="120000"/>
              </a:lnSpc>
              <a:defRPr sz="1800"/>
            </a:lvl3pPr>
            <a:lvl4pPr algn="just">
              <a:lnSpc>
                <a:spcPct val="120000"/>
              </a:lnSpc>
              <a:defRPr sz="1600"/>
            </a:lvl4pPr>
            <a:lvl5pPr algn="just">
              <a:lnSpc>
                <a:spcPct val="120000"/>
              </a:lnSpc>
              <a:defRPr sz="16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17" name="Text Placeholder 4">
            <a:extLst>
              <a:ext uri="{FF2B5EF4-FFF2-40B4-BE49-F238E27FC236}">
                <a16:creationId xmlns:a16="http://schemas.microsoft.com/office/drawing/2014/main" id="{C3689535-7A82-464D-8E6A-10F190BA661C}"/>
              </a:ext>
            </a:extLst>
          </p:cNvPr>
          <p:cNvSpPr>
            <a:spLocks noGrp="1"/>
          </p:cNvSpPr>
          <p:nvPr>
            <p:ph type="body" sz="quarter" idx="3"/>
          </p:nvPr>
        </p:nvSpPr>
        <p:spPr>
          <a:xfrm>
            <a:off x="6172200" y="1175657"/>
            <a:ext cx="5183188"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编辑母版文本样式</a:t>
            </a:r>
          </a:p>
        </p:txBody>
      </p:sp>
      <p:sp>
        <p:nvSpPr>
          <p:cNvPr id="18" name="Content Placeholder 5">
            <a:extLst>
              <a:ext uri="{FF2B5EF4-FFF2-40B4-BE49-F238E27FC236}">
                <a16:creationId xmlns:a16="http://schemas.microsoft.com/office/drawing/2014/main" id="{8D3F99D3-DAE7-649B-A022-1C81346F6B61}"/>
              </a:ext>
            </a:extLst>
          </p:cNvPr>
          <p:cNvSpPr>
            <a:spLocks noGrp="1"/>
          </p:cNvSpPr>
          <p:nvPr>
            <p:ph sz="quarter" idx="4"/>
          </p:nvPr>
        </p:nvSpPr>
        <p:spPr>
          <a:xfrm>
            <a:off x="6172200" y="1895656"/>
            <a:ext cx="5183188" cy="4177968"/>
          </a:xfrm>
        </p:spPr>
        <p:txBody>
          <a:bodyPr>
            <a:normAutofit/>
          </a:bodyPr>
          <a:lstStyle>
            <a:lvl1pPr algn="just">
              <a:lnSpc>
                <a:spcPct val="120000"/>
              </a:lnSpc>
              <a:defRPr sz="2400"/>
            </a:lvl1pPr>
            <a:lvl2pPr algn="just">
              <a:lnSpc>
                <a:spcPct val="120000"/>
              </a:lnSpc>
              <a:defRPr sz="2000"/>
            </a:lvl2pPr>
            <a:lvl3pPr algn="just">
              <a:lnSpc>
                <a:spcPct val="120000"/>
              </a:lnSpc>
              <a:defRPr sz="1800"/>
            </a:lvl3pPr>
            <a:lvl4pPr algn="just">
              <a:lnSpc>
                <a:spcPct val="120000"/>
              </a:lnSpc>
              <a:defRPr sz="1600"/>
            </a:lvl4pPr>
            <a:lvl5pPr algn="just">
              <a:lnSpc>
                <a:spcPct val="120000"/>
              </a:lnSpc>
              <a:defRPr sz="16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Tree>
    <p:extLst>
      <p:ext uri="{BB962C8B-B14F-4D97-AF65-F5344CB8AC3E}">
        <p14:creationId xmlns:p14="http://schemas.microsoft.com/office/powerpoint/2010/main" val="1566911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15407CD5-1F49-4A43-94EF-31CE0EF7B1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3" name="Content Placeholder 2"/>
          <p:cNvSpPr>
            <a:spLocks noGrp="1"/>
          </p:cNvSpPr>
          <p:nvPr>
            <p:ph sz="half" idx="1"/>
          </p:nvPr>
        </p:nvSpPr>
        <p:spPr>
          <a:xfrm>
            <a:off x="838200" y="1175657"/>
            <a:ext cx="5181600" cy="4896000"/>
          </a:xfrm>
        </p:spPr>
        <p:txBody>
          <a:bodyPr>
            <a:normAutofit/>
          </a:bodyPr>
          <a:lstStyle>
            <a:lvl1pPr algn="just">
              <a:lnSpc>
                <a:spcPct val="120000"/>
              </a:lnSpc>
              <a:defRPr sz="2400">
                <a:latin typeface="+mn-ea"/>
                <a:ea typeface="+mn-ea"/>
              </a:defRPr>
            </a:lvl1pPr>
            <a:lvl2pPr algn="just">
              <a:lnSpc>
                <a:spcPct val="120000"/>
              </a:lnSpc>
              <a:defRPr sz="2000">
                <a:latin typeface="+mn-ea"/>
                <a:ea typeface="+mn-ea"/>
              </a:defRPr>
            </a:lvl2pPr>
            <a:lvl3pPr algn="just">
              <a:lnSpc>
                <a:spcPct val="120000"/>
              </a:lnSpc>
              <a:defRPr sz="1800">
                <a:latin typeface="+mn-ea"/>
                <a:ea typeface="+mn-ea"/>
              </a:defRPr>
            </a:lvl3pPr>
            <a:lvl4pPr algn="just">
              <a:lnSpc>
                <a:spcPct val="120000"/>
              </a:lnSpc>
              <a:defRPr sz="1600">
                <a:latin typeface="+mn-ea"/>
                <a:ea typeface="+mn-ea"/>
              </a:defRPr>
            </a:lvl4pPr>
            <a:lvl5pPr algn="just">
              <a:lnSpc>
                <a:spcPct val="120000"/>
              </a:lnSpc>
              <a:defRPr sz="1600">
                <a:latin typeface="+mn-ea"/>
                <a:ea typeface="+mn-ea"/>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6172200" y="1175657"/>
            <a:ext cx="5181600" cy="4896000"/>
          </a:xfrm>
        </p:spPr>
        <p:txBody>
          <a:bodyPr>
            <a:normAutofit/>
          </a:bodyPr>
          <a:lstStyle>
            <a:lvl1pPr algn="just">
              <a:lnSpc>
                <a:spcPct val="120000"/>
              </a:lnSpc>
              <a:defRPr sz="2400">
                <a:latin typeface="+mn-ea"/>
                <a:ea typeface="+mn-ea"/>
              </a:defRPr>
            </a:lvl1pPr>
            <a:lvl2pPr algn="just">
              <a:lnSpc>
                <a:spcPct val="120000"/>
              </a:lnSpc>
              <a:defRPr sz="2000">
                <a:latin typeface="+mn-ea"/>
                <a:ea typeface="+mn-ea"/>
              </a:defRPr>
            </a:lvl2pPr>
            <a:lvl3pPr algn="just">
              <a:lnSpc>
                <a:spcPct val="120000"/>
              </a:lnSpc>
              <a:defRPr sz="1800">
                <a:latin typeface="+mn-ea"/>
                <a:ea typeface="+mn-ea"/>
              </a:defRPr>
            </a:lvl3pPr>
            <a:lvl4pPr algn="just">
              <a:lnSpc>
                <a:spcPct val="120000"/>
              </a:lnSpc>
              <a:defRPr sz="1600">
                <a:latin typeface="+mn-ea"/>
                <a:ea typeface="+mn-ea"/>
              </a:defRPr>
            </a:lvl4pPr>
            <a:lvl5pPr algn="just">
              <a:lnSpc>
                <a:spcPct val="120000"/>
              </a:lnSpc>
              <a:defRPr sz="1600">
                <a:latin typeface="+mn-ea"/>
                <a:ea typeface="+mn-ea"/>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2" name="Title 1">
            <a:extLst>
              <a:ext uri="{FF2B5EF4-FFF2-40B4-BE49-F238E27FC236}">
                <a16:creationId xmlns:a16="http://schemas.microsoft.com/office/drawing/2014/main" id="{BAE2A4C6-970F-A4F3-39C7-36A5B3B79096}"/>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221023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184FC193-4FFD-418C-AB5F-B1D5187F5E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2" name="Date Placeholder 1"/>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6" name="Title 1">
            <a:extLst>
              <a:ext uri="{FF2B5EF4-FFF2-40B4-BE49-F238E27FC236}">
                <a16:creationId xmlns:a16="http://schemas.microsoft.com/office/drawing/2014/main" id="{9E09D022-84C6-C6AA-56A2-AD9E2B92E77B}"/>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33789355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278000612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4" r:id="rId3"/>
    <p:sldLayoutId id="2147483678" r:id="rId4"/>
    <p:sldLayoutId id="2147483664" r:id="rId5"/>
    <p:sldLayoutId id="2147483679"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zh.ag/"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mailto:hang.xiong@outlook.com" TargetMode="External"/><Relationship Id="rId2" Type="http://schemas.openxmlformats.org/officeDocument/2006/relationships/hyperlink" Target="http://www.zh.a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7FE4244F-16CA-3B79-FF1A-46743E488A23}"/>
              </a:ext>
            </a:extLst>
          </p:cNvPr>
          <p:cNvSpPr>
            <a:spLocks noGrp="1"/>
          </p:cNvSpPr>
          <p:nvPr>
            <p:ph type="body" sz="quarter" idx="13"/>
          </p:nvPr>
        </p:nvSpPr>
        <p:spPr/>
        <p:txBody>
          <a:bodyPr>
            <a:normAutofit/>
          </a:bodyPr>
          <a:lstStyle/>
          <a:p>
            <a:r>
              <a:rPr lang="zh-CN" altLang="en-US" dirty="0"/>
              <a:t>智慧农业概论</a:t>
            </a:r>
            <a:endParaRPr lang="en-US" altLang="zh-CN" dirty="0"/>
          </a:p>
          <a:p>
            <a:r>
              <a:rPr lang="en-US" altLang="zh-CN" sz="4000" dirty="0">
                <a:solidFill>
                  <a:srgbClr val="689C2F"/>
                </a:solidFill>
                <a:latin typeface="Times New Roman" panose="02020603050405020304" pitchFamily="18" charset="0"/>
                <a:ea typeface="Microsoft YaHei UI" panose="020B0503020204020204" pitchFamily="34" charset="-122"/>
                <a:cs typeface="Times New Roman" panose="02020603050405020304" pitchFamily="18" charset="0"/>
              </a:rPr>
              <a:t>Introduction to Smart Agriculture</a:t>
            </a:r>
          </a:p>
        </p:txBody>
      </p:sp>
    </p:spTree>
    <p:extLst>
      <p:ext uri="{BB962C8B-B14F-4D97-AF65-F5344CB8AC3E}">
        <p14:creationId xmlns:p14="http://schemas.microsoft.com/office/powerpoint/2010/main" val="800597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二、智慧农业的内涵</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（一）智慧农业的定义</a:t>
            </a:r>
            <a:endParaRPr lang="en-US" altLang="zh-CN" b="1" dirty="0">
              <a:latin typeface="+mn-ea"/>
            </a:endParaRPr>
          </a:p>
          <a:p>
            <a:pPr lvl="1"/>
            <a:r>
              <a:rPr lang="zh-CN" altLang="en-US" dirty="0">
                <a:solidFill>
                  <a:srgbClr val="0000FF"/>
                </a:solidFill>
              </a:rPr>
              <a:t>精准农业</a:t>
            </a:r>
            <a:r>
              <a:rPr lang="zh-CN" altLang="en-US" dirty="0"/>
              <a:t>：在信息技术的支撑下，通过对农业生产对象和环境进行精准化的观测和反应，定位、定时、定量地开展农事操作与管理的农业生产方式。</a:t>
            </a:r>
            <a:endParaRPr lang="en-US" altLang="zh-CN" dirty="0"/>
          </a:p>
          <a:p>
            <a:pPr lvl="1"/>
            <a:r>
              <a:rPr lang="zh-CN" altLang="en-US" dirty="0">
                <a:solidFill>
                  <a:srgbClr val="0000FF"/>
                </a:solidFill>
              </a:rPr>
              <a:t>数字农业</a:t>
            </a:r>
            <a:r>
              <a:rPr lang="zh-CN" altLang="en-US" dirty="0"/>
              <a:t>：以数据为核心生产要素，通过信息技术获取、存储、分析和共享、流通、销售等农业价值链各个环节的数据，对生产的状态和过程进行数字化监测和模拟。</a:t>
            </a:r>
            <a:endParaRPr lang="en-US" altLang="zh-CN" b="1" dirty="0">
              <a:latin typeface="+mn-ea"/>
            </a:endParaRPr>
          </a:p>
          <a:p>
            <a:pPr lvl="1"/>
            <a:r>
              <a:rPr lang="zh-CN" altLang="en-US" dirty="0">
                <a:solidFill>
                  <a:srgbClr val="0000FF"/>
                </a:solidFill>
                <a:latin typeface="+mn-ea"/>
              </a:rPr>
              <a:t>智慧农业</a:t>
            </a:r>
            <a:r>
              <a:rPr lang="zh-CN" altLang="en-US" dirty="0"/>
              <a:t>：</a:t>
            </a:r>
            <a:r>
              <a:rPr lang="zh-CN" altLang="en-US" dirty="0">
                <a:latin typeface="+mn-ea"/>
              </a:rPr>
              <a:t>智慧农业这一概念和数字农业没有本质区别。综合而言，智慧农业是现代信息技术、控制技术、智能技术等与农业价值链各个环节深度融合而形成的新型农业发展形态。</a:t>
            </a:r>
            <a:endParaRPr lang="en-US" altLang="zh-CN" dirty="0"/>
          </a:p>
          <a:p>
            <a:pPr lvl="2"/>
            <a:endParaRPr lang="en-US" altLang="zh-CN" dirty="0"/>
          </a:p>
          <a:p>
            <a:endParaRPr lang="en-US" altLang="zh-CN" dirty="0">
              <a:solidFill>
                <a:srgbClr val="0000FF"/>
              </a:solidFill>
            </a:endParaRPr>
          </a:p>
          <a:p>
            <a:endParaRPr lang="zh-CN" altLang="en-US"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2775165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二、智慧农业的内涵</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（二）智慧农业的特点</a:t>
            </a:r>
            <a:endParaRPr lang="en-US" altLang="zh-CN" b="1" dirty="0">
              <a:latin typeface="+mn-ea"/>
            </a:endParaRPr>
          </a:p>
          <a:p>
            <a:pPr lvl="1"/>
            <a:r>
              <a:rPr lang="en-US" altLang="zh-CN" dirty="0">
                <a:latin typeface="+mn-ea"/>
              </a:rPr>
              <a:t>1.</a:t>
            </a:r>
            <a:r>
              <a:rPr lang="zh-CN" altLang="en-US" dirty="0">
                <a:latin typeface="+mn-ea"/>
              </a:rPr>
              <a:t>农事决策智能化</a:t>
            </a:r>
            <a:endParaRPr lang="en-US" altLang="zh-CN" dirty="0">
              <a:latin typeface="+mn-ea"/>
            </a:endParaRPr>
          </a:p>
          <a:p>
            <a:pPr lvl="1"/>
            <a:r>
              <a:rPr lang="en-US" altLang="zh-CN" dirty="0">
                <a:latin typeface="+mn-ea"/>
              </a:rPr>
              <a:t>2.</a:t>
            </a:r>
            <a:r>
              <a:rPr lang="zh-CN" altLang="en-US" dirty="0">
                <a:latin typeface="+mn-ea"/>
              </a:rPr>
              <a:t>农业生产精准化</a:t>
            </a:r>
            <a:endParaRPr lang="en-US" altLang="zh-CN" dirty="0">
              <a:latin typeface="+mn-ea"/>
            </a:endParaRPr>
          </a:p>
          <a:p>
            <a:pPr lvl="1"/>
            <a:r>
              <a:rPr lang="en-US" altLang="zh-CN" dirty="0">
                <a:latin typeface="+mn-ea"/>
              </a:rPr>
              <a:t>3.</a:t>
            </a:r>
            <a:r>
              <a:rPr lang="zh-CN" altLang="en-US" dirty="0">
                <a:latin typeface="+mn-ea"/>
              </a:rPr>
              <a:t>农场经营管理无人化</a:t>
            </a:r>
            <a:endParaRPr lang="en-US" altLang="zh-CN" dirty="0">
              <a:latin typeface="+mn-ea"/>
            </a:endParaRPr>
          </a:p>
          <a:p>
            <a:pPr lvl="1"/>
            <a:r>
              <a:rPr lang="en-US" altLang="zh-CN" dirty="0">
                <a:latin typeface="+mn-ea"/>
              </a:rPr>
              <a:t>4.</a:t>
            </a:r>
            <a:r>
              <a:rPr lang="zh-CN" altLang="en-US" dirty="0">
                <a:latin typeface="+mn-ea"/>
              </a:rPr>
              <a:t>种植（养殖）方式生态化</a:t>
            </a:r>
            <a:endParaRPr lang="en-US" altLang="zh-CN" dirty="0">
              <a:latin typeface="+mn-ea"/>
            </a:endParaRPr>
          </a:p>
          <a:p>
            <a:pPr lvl="1"/>
            <a:r>
              <a:rPr lang="en-US" altLang="zh-CN" dirty="0">
                <a:latin typeface="+mn-ea"/>
              </a:rPr>
              <a:t>5.</a:t>
            </a:r>
            <a:r>
              <a:rPr lang="zh-CN" altLang="en-US" dirty="0">
                <a:latin typeface="+mn-ea"/>
              </a:rPr>
              <a:t>农产品营销网络化</a:t>
            </a:r>
            <a:endParaRPr lang="en-US" altLang="zh-CN" dirty="0">
              <a:latin typeface="+mn-ea"/>
            </a:endParaRPr>
          </a:p>
          <a:p>
            <a:pPr lvl="2"/>
            <a:endParaRPr lang="en-US" altLang="zh-CN" dirty="0"/>
          </a:p>
          <a:p>
            <a:endParaRPr lang="en-US" altLang="zh-CN" dirty="0">
              <a:solidFill>
                <a:srgbClr val="0000FF"/>
              </a:solidFill>
            </a:endParaRPr>
          </a:p>
          <a:p>
            <a:endParaRPr lang="zh-CN" altLang="en-US"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1650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三、智慧农业的构成维度</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lnSpcReduction="10000"/>
          </a:bodyPr>
          <a:lstStyle/>
          <a:p>
            <a:r>
              <a:rPr lang="zh-CN" altLang="en-US" b="1" dirty="0">
                <a:latin typeface="+mn-ea"/>
              </a:rPr>
              <a:t>（一）智慧生产</a:t>
            </a:r>
            <a:endParaRPr lang="en-US" altLang="zh-CN" b="1" dirty="0">
              <a:latin typeface="+mn-ea"/>
            </a:endParaRPr>
          </a:p>
          <a:p>
            <a:pPr lvl="1"/>
            <a:r>
              <a:rPr lang="zh-CN" altLang="en-US" dirty="0"/>
              <a:t>农业生产的智慧化主要体现在以下几方面：</a:t>
            </a:r>
            <a:endParaRPr lang="en-US" altLang="zh-CN" dirty="0"/>
          </a:p>
          <a:p>
            <a:pPr lvl="2"/>
            <a:r>
              <a:rPr lang="zh-CN" altLang="en-US" dirty="0"/>
              <a:t>一是农业生产自动化系统的构建</a:t>
            </a:r>
            <a:endParaRPr lang="en-US" altLang="zh-CN" dirty="0"/>
          </a:p>
          <a:p>
            <a:pPr lvl="2"/>
            <a:r>
              <a:rPr lang="zh-CN" altLang="en-US" dirty="0"/>
              <a:t>二是农产品安全溯源</a:t>
            </a:r>
            <a:endParaRPr lang="en-US" altLang="zh-CN" dirty="0"/>
          </a:p>
          <a:p>
            <a:pPr lvl="2"/>
            <a:r>
              <a:rPr lang="zh-CN" altLang="en-US" dirty="0"/>
              <a:t>三是规模化的生产</a:t>
            </a:r>
          </a:p>
          <a:p>
            <a:r>
              <a:rPr lang="zh-CN" altLang="en-US" b="1" dirty="0">
                <a:latin typeface="+mn-ea"/>
              </a:rPr>
              <a:t>（二）智慧组织</a:t>
            </a:r>
            <a:endParaRPr lang="en-US" altLang="zh-CN" b="1" dirty="0">
              <a:latin typeface="+mn-ea"/>
            </a:endParaRPr>
          </a:p>
          <a:p>
            <a:pPr lvl="1"/>
            <a:r>
              <a:rPr lang="zh-CN" altLang="en-US" dirty="0">
                <a:solidFill>
                  <a:srgbClr val="0000FF"/>
                </a:solidFill>
              </a:rPr>
              <a:t>定义：</a:t>
            </a:r>
            <a:r>
              <a:rPr lang="zh-CN" altLang="en-US" dirty="0"/>
              <a:t>了解并预测生态环境中各种关系，根据环境的动态变化适时调整自身与环境之间的关系，及时制定正确的发展策略和管理方式的组织。</a:t>
            </a:r>
            <a:endParaRPr lang="en-US" altLang="zh-CN" dirty="0"/>
          </a:p>
          <a:p>
            <a:pPr lvl="1"/>
            <a:r>
              <a:rPr lang="zh-CN" altLang="en-US" dirty="0"/>
              <a:t>农业上的智慧组织的</a:t>
            </a:r>
            <a:r>
              <a:rPr lang="zh-CN" altLang="en-US" dirty="0">
                <a:solidFill>
                  <a:srgbClr val="0000FF"/>
                </a:solidFill>
              </a:rPr>
              <a:t>特征</a:t>
            </a:r>
            <a:r>
              <a:rPr lang="zh-CN" altLang="en-US" dirty="0"/>
              <a:t>：具有主导产品，组织管理上实行布局区域化、管理企业化、生产专业化、服务社会化、经营一体化。</a:t>
            </a:r>
            <a:endParaRPr lang="en-US" altLang="zh-CN" dirty="0">
              <a:solidFill>
                <a:srgbClr val="0000FF"/>
              </a:solidFill>
            </a:endParaRPr>
          </a:p>
          <a:p>
            <a:endParaRPr lang="zh-CN" altLang="en-US"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3185073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三、智慧农业的构成维度</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（三）智慧管理</a:t>
            </a:r>
            <a:endParaRPr lang="en-US" altLang="zh-CN" b="1" dirty="0">
              <a:latin typeface="+mn-ea"/>
            </a:endParaRPr>
          </a:p>
          <a:p>
            <a:pPr lvl="1"/>
            <a:r>
              <a:rPr lang="zh-CN" altLang="en-US" dirty="0">
                <a:solidFill>
                  <a:srgbClr val="0000FF"/>
                </a:solidFill>
                <a:latin typeface="+mn-ea"/>
              </a:rPr>
              <a:t>定义：</a:t>
            </a:r>
            <a:r>
              <a:rPr lang="zh-CN" altLang="en-US" dirty="0"/>
              <a:t>运用现代农业管理技术，对农业资源、环境进行宏观调查、监测、管理和预测等，以达到资源的合理开发和利用，把握现代农业发展方向，制定科学有效的农业管理政策和措施。</a:t>
            </a:r>
            <a:endParaRPr lang="en-US" altLang="zh-CN" dirty="0"/>
          </a:p>
          <a:p>
            <a:r>
              <a:rPr lang="zh-CN" altLang="en-US" b="1" dirty="0">
                <a:latin typeface="+mn-ea"/>
              </a:rPr>
              <a:t>（四）智慧科技</a:t>
            </a:r>
            <a:endParaRPr lang="en-US" altLang="zh-CN" b="1" dirty="0">
              <a:latin typeface="+mn-ea"/>
            </a:endParaRPr>
          </a:p>
          <a:p>
            <a:pPr lvl="1"/>
            <a:r>
              <a:rPr lang="zh-CN" altLang="en-US" dirty="0">
                <a:solidFill>
                  <a:srgbClr val="0000FF"/>
                </a:solidFill>
                <a:latin typeface="+mn-ea"/>
              </a:rPr>
              <a:t>定义：</a:t>
            </a:r>
            <a:r>
              <a:rPr lang="zh-CN" altLang="en-US" dirty="0"/>
              <a:t>充分应用现代信息技术成果，结合计算机、物联网、无线通信、遥感、地理信息系统、全球定位系统等技术，对农业生产的各个环节进行可视化、数据化、智能化处理的现代科技。</a:t>
            </a:r>
            <a:endParaRPr lang="en-US" altLang="zh-CN" dirty="0"/>
          </a:p>
          <a:p>
            <a:pPr lvl="1"/>
            <a:r>
              <a:rPr lang="zh-CN" altLang="en-US" dirty="0"/>
              <a:t>客观上能促进农业各个领域及环节更加精细化、节约化和自动化。</a:t>
            </a:r>
            <a:endParaRPr lang="en-US" altLang="zh-CN" dirty="0"/>
          </a:p>
          <a:p>
            <a:pPr lvl="1"/>
            <a:endParaRPr lang="zh-CN" altLang="en-US"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2488038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04DA698-7336-4030-B236-18F672894A71}"/>
              </a:ext>
            </a:extLst>
          </p:cNvPr>
          <p:cNvSpPr>
            <a:spLocks noGrp="1"/>
          </p:cNvSpPr>
          <p:nvPr>
            <p:ph sz="half" idx="1"/>
          </p:nvPr>
        </p:nvSpPr>
        <p:spPr/>
        <p:txBody>
          <a:bodyPr>
            <a:normAutofit/>
          </a:bodyPr>
          <a:lstStyle/>
          <a:p>
            <a:r>
              <a:rPr lang="zh-CN" altLang="en-US" b="1" dirty="0">
                <a:latin typeface="+mn-ea"/>
              </a:rPr>
              <a:t>（五）智慧生活</a:t>
            </a:r>
            <a:endParaRPr lang="en-US" altLang="zh-CN" b="1" dirty="0">
              <a:latin typeface="+mn-ea"/>
            </a:endParaRPr>
          </a:p>
          <a:p>
            <a:pPr lvl="1"/>
            <a:r>
              <a:rPr lang="zh-CN" altLang="en-US" sz="2400" dirty="0">
                <a:solidFill>
                  <a:srgbClr val="0000FF"/>
                </a:solidFill>
              </a:rPr>
              <a:t>定义</a:t>
            </a:r>
            <a:r>
              <a:rPr lang="zh-CN" altLang="en-US" sz="2400" dirty="0"/>
              <a:t>：现代科技在农业农村中应用，作用于农民生活的方方面面，形成农村的新型生活方式；</a:t>
            </a:r>
            <a:endParaRPr lang="en-US" altLang="zh-CN" sz="2400" dirty="0"/>
          </a:p>
          <a:p>
            <a:pPr lvl="1"/>
            <a:r>
              <a:rPr lang="zh-CN" altLang="en-US" sz="2400" dirty="0"/>
              <a:t>涉及农村基础设施的完善、生活环境的改善、新产业的发展、新风尚的建立、社会化服务体系的健全等方面。</a:t>
            </a:r>
            <a:endParaRPr lang="en-US" altLang="zh-CN" sz="2400" b="1" dirty="0">
              <a:latin typeface="+mn-ea"/>
            </a:endParaRPr>
          </a:p>
          <a:p>
            <a:endParaRPr lang="zh-CN" altLang="en-US" b="1" dirty="0">
              <a:latin typeface="+mn-ea"/>
            </a:endParaRPr>
          </a:p>
        </p:txBody>
      </p:sp>
      <p:pic>
        <p:nvPicPr>
          <p:cNvPr id="6" name="内容占位符 5">
            <a:extLst>
              <a:ext uri="{FF2B5EF4-FFF2-40B4-BE49-F238E27FC236}">
                <a16:creationId xmlns:a16="http://schemas.microsoft.com/office/drawing/2014/main" id="{0D8378A0-FF04-42D8-8D8D-C4676C2A80F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56056" y="1609360"/>
            <a:ext cx="4413887" cy="4029805"/>
          </a:xfrm>
        </p:spPr>
      </p:pic>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三、智慧农业的构成维度</a:t>
            </a: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
        <p:nvSpPr>
          <p:cNvPr id="7" name="文本框 6">
            <a:extLst>
              <a:ext uri="{FF2B5EF4-FFF2-40B4-BE49-F238E27FC236}">
                <a16:creationId xmlns:a16="http://schemas.microsoft.com/office/drawing/2014/main" id="{475DD25A-2122-4986-9B5C-D4BBFC83E40C}"/>
              </a:ext>
            </a:extLst>
          </p:cNvPr>
          <p:cNvSpPr txBox="1"/>
          <p:nvPr/>
        </p:nvSpPr>
        <p:spPr>
          <a:xfrm>
            <a:off x="7395099" y="5702325"/>
            <a:ext cx="3208767" cy="369332"/>
          </a:xfrm>
          <a:prstGeom prst="rect">
            <a:avLst/>
          </a:prstGeom>
          <a:noFill/>
        </p:spPr>
        <p:txBody>
          <a:bodyPr wrap="square" rtlCol="0">
            <a:spAutoFit/>
          </a:bodyPr>
          <a:lstStyle/>
          <a:p>
            <a:r>
              <a:rPr lang="zh-CN" altLang="en-US" dirty="0"/>
              <a:t>图</a:t>
            </a:r>
            <a:r>
              <a:rPr lang="en-US" altLang="zh-CN" dirty="0"/>
              <a:t>1-2</a:t>
            </a:r>
            <a:r>
              <a:rPr lang="zh-CN" altLang="en-US" dirty="0"/>
              <a:t>智慧农业的构成维度</a:t>
            </a:r>
          </a:p>
        </p:txBody>
      </p:sp>
    </p:spTree>
    <p:extLst>
      <p:ext uri="{BB962C8B-B14F-4D97-AF65-F5344CB8AC3E}">
        <p14:creationId xmlns:p14="http://schemas.microsoft.com/office/powerpoint/2010/main" val="2118165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第二节 发展智慧农业的基础条件</a:t>
            </a:r>
          </a:p>
        </p:txBody>
      </p:sp>
      <p:sp>
        <p:nvSpPr>
          <p:cNvPr id="5" name="文本框 4">
            <a:extLst>
              <a:ext uri="{FF2B5EF4-FFF2-40B4-BE49-F238E27FC236}">
                <a16:creationId xmlns:a16="http://schemas.microsoft.com/office/drawing/2014/main" id="{5F976A0F-4C6C-44DB-8A13-CAEE066E1F52}"/>
              </a:ext>
            </a:extLst>
          </p:cNvPr>
          <p:cNvSpPr txBox="1"/>
          <p:nvPr/>
        </p:nvSpPr>
        <p:spPr>
          <a:xfrm>
            <a:off x="10328658" y="6261143"/>
            <a:ext cx="1257075" cy="338554"/>
          </a:xfrm>
          <a:prstGeom prst="rect">
            <a:avLst/>
          </a:prstGeom>
          <a:noFill/>
        </p:spPr>
        <p:txBody>
          <a:bodyPr wrap="non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lumMod val="65000"/>
                  </a:prstClr>
                </a:solidFill>
                <a:effectLst/>
                <a:uLnTx/>
                <a:uFillTx/>
                <a:latin typeface="Calibri" panose="020F0502020204030204"/>
                <a:ea typeface="等线" panose="02010600030101010101" pitchFamily="2" charset="-122"/>
                <a:cs typeface="+mn-cs"/>
              </a:rPr>
              <a:t>第一章绪论</a:t>
            </a:r>
          </a:p>
        </p:txBody>
      </p:sp>
    </p:spTree>
    <p:extLst>
      <p:ext uri="{BB962C8B-B14F-4D97-AF65-F5344CB8AC3E}">
        <p14:creationId xmlns:p14="http://schemas.microsoft.com/office/powerpoint/2010/main" val="3024959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第二节 发展智慧农业的基础条件</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lnSpcReduction="10000"/>
          </a:bodyPr>
          <a:lstStyle/>
          <a:p>
            <a:r>
              <a:rPr lang="zh-CN" altLang="en-US" b="1" dirty="0">
                <a:latin typeface="+mn-ea"/>
              </a:rPr>
              <a:t>一、基础设施条件</a:t>
            </a:r>
            <a:endParaRPr lang="en-US" altLang="zh-CN" b="1" dirty="0">
              <a:latin typeface="+mn-ea"/>
            </a:endParaRPr>
          </a:p>
          <a:p>
            <a:pPr lvl="1"/>
            <a:r>
              <a:rPr lang="zh-CN" altLang="en-US" dirty="0"/>
              <a:t>物质基础：信息化基础设施</a:t>
            </a:r>
            <a:endParaRPr lang="en-US" altLang="zh-CN" dirty="0"/>
          </a:p>
          <a:p>
            <a:pPr lvl="1"/>
            <a:r>
              <a:rPr lang="zh-CN" altLang="en-US" dirty="0"/>
              <a:t>政府是推进农业信息化基础设施支撑体系建设的第一主体；</a:t>
            </a:r>
            <a:endParaRPr lang="en-US" altLang="zh-CN" dirty="0"/>
          </a:p>
          <a:p>
            <a:pPr lvl="1"/>
            <a:r>
              <a:rPr lang="zh-CN" altLang="en-US" dirty="0"/>
              <a:t>主要包括广播电视网、电信网、互联网及相关配套设施的建设。</a:t>
            </a:r>
            <a:endParaRPr lang="en-US" altLang="zh-CN" dirty="0"/>
          </a:p>
          <a:p>
            <a:r>
              <a:rPr lang="zh-CN" altLang="en-US" b="1" dirty="0"/>
              <a:t>二、产业条件</a:t>
            </a:r>
            <a:endParaRPr lang="en-US" altLang="zh-CN" b="1" dirty="0"/>
          </a:p>
          <a:p>
            <a:pPr lvl="1"/>
            <a:r>
              <a:rPr lang="zh-CN" altLang="en-US" dirty="0"/>
              <a:t>农业信息产业的发展直接影响着智慧农业的发展；</a:t>
            </a:r>
            <a:endParaRPr lang="en-US" altLang="zh-CN" dirty="0"/>
          </a:p>
          <a:p>
            <a:pPr lvl="1"/>
            <a:r>
              <a:rPr lang="zh-CN" altLang="en-US" dirty="0"/>
              <a:t>企业是农业信息化产业支撑体系的主要实施主体；</a:t>
            </a:r>
          </a:p>
          <a:p>
            <a:pPr lvl="1"/>
            <a:r>
              <a:rPr lang="zh-CN" altLang="en-US" dirty="0"/>
              <a:t>在智慧农业阶段，将涌现一批具有强大国际竞争力的、服务于农业产业的大型跨国互联网和信息企业，他们将着力打通第一产业、第二产业和第三产业之间的边界，有助于实现一二三产业融合发展。</a:t>
            </a:r>
            <a:endParaRPr lang="en-US" altLang="zh-CN" b="1"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3324123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第二节 发展智慧农业的基础条件</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三、科技条件</a:t>
            </a:r>
            <a:endParaRPr lang="en-US" altLang="zh-CN" b="1" dirty="0">
              <a:latin typeface="+mn-ea"/>
            </a:endParaRPr>
          </a:p>
          <a:p>
            <a:pPr lvl="1"/>
            <a:r>
              <a:rPr lang="zh-CN" altLang="en-US" dirty="0"/>
              <a:t>农业信息化科技创新与应用基地建设是推进智慧农业创新发展的重要支撑；</a:t>
            </a:r>
            <a:endParaRPr lang="en-US" altLang="zh-CN" dirty="0"/>
          </a:p>
          <a:p>
            <a:pPr lvl="1"/>
            <a:r>
              <a:rPr lang="zh-CN" altLang="en-US" dirty="0"/>
              <a:t>高校和科研院所是推进科技支撑体系建设的主体。</a:t>
            </a:r>
            <a:endParaRPr lang="en-US" altLang="zh-CN" b="1" dirty="0">
              <a:latin typeface="+mn-ea"/>
            </a:endParaRPr>
          </a:p>
          <a:p>
            <a:r>
              <a:rPr lang="zh-CN" altLang="en-US" b="1" dirty="0">
                <a:latin typeface="+mn-ea"/>
              </a:rPr>
              <a:t>四、人才条件</a:t>
            </a:r>
            <a:endParaRPr lang="en-US" altLang="zh-CN" b="1" dirty="0">
              <a:latin typeface="+mn-ea"/>
            </a:endParaRPr>
          </a:p>
          <a:p>
            <a:pPr lvl="1"/>
            <a:r>
              <a:rPr lang="zh-CN" altLang="en-US" dirty="0"/>
              <a:t>推进信息技术与现代农业深度融合，迫切需要一批既懂现代信息技术，又懂现代农业技术和市场营销技术的农业网络信息服务人才；</a:t>
            </a:r>
            <a:endParaRPr lang="en-US" altLang="zh-CN" dirty="0"/>
          </a:p>
          <a:p>
            <a:pPr lvl="1"/>
            <a:r>
              <a:rPr lang="zh-CN" altLang="en-US" dirty="0"/>
              <a:t>高校是培养人才的重要主体；</a:t>
            </a:r>
            <a:endParaRPr lang="en-US" altLang="zh-CN" dirty="0"/>
          </a:p>
          <a:p>
            <a:pPr lvl="1"/>
            <a:r>
              <a:rPr lang="zh-CN" altLang="en-US" dirty="0"/>
              <a:t>政府要加强引导，致力于就地培养和利用人才资源。</a:t>
            </a:r>
            <a:endParaRPr lang="en-US" altLang="zh-CN"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245792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第二节 发展智慧农业的基础条件</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五、市场条件</a:t>
            </a:r>
            <a:endParaRPr lang="en-US" altLang="zh-CN" dirty="0">
              <a:latin typeface="+mn-ea"/>
            </a:endParaRPr>
          </a:p>
          <a:p>
            <a:pPr lvl="1"/>
            <a:r>
              <a:rPr lang="zh-CN" altLang="en-US" dirty="0"/>
              <a:t>在智慧农业阶段，将形成高度成熟、规范、完整的市场支撑体系，包括智能化、标准化的农产品批发市场、农产品超市以及农产品物流系统等；</a:t>
            </a:r>
            <a:endParaRPr lang="en-US" altLang="zh-CN" dirty="0"/>
          </a:p>
          <a:p>
            <a:pPr lvl="1"/>
            <a:r>
              <a:rPr lang="zh-CN" altLang="en-US" dirty="0"/>
              <a:t>将会形成一批具有高度智能化管理能力的农产品中间商。</a:t>
            </a:r>
            <a:endParaRPr lang="en-US" altLang="zh-CN" dirty="0">
              <a:latin typeface="+mn-ea"/>
            </a:endParaRPr>
          </a:p>
          <a:p>
            <a:pPr algn="l"/>
            <a:r>
              <a:rPr lang="zh-CN" altLang="en-US" b="1" dirty="0">
                <a:latin typeface="+mn-ea"/>
              </a:rPr>
              <a:t>六、制度条件</a:t>
            </a:r>
            <a:endParaRPr lang="en-US" altLang="zh-CN" b="1" dirty="0">
              <a:latin typeface="+mn-ea"/>
            </a:endParaRPr>
          </a:p>
          <a:p>
            <a:pPr lvl="1"/>
            <a:r>
              <a:rPr lang="zh-CN" altLang="en-US" dirty="0"/>
              <a:t>发展智慧农业是一个由政府、各类生产经营主体、科研机构等利益相关者共同参与的系统工程，需要一系列的政策、制度和运行规则来充分调动各方的参与积极性，保证人、财、物等资源的有效配置。</a:t>
            </a:r>
            <a:endParaRPr lang="en-US" altLang="zh-CN" b="1" dirty="0">
              <a:latin typeface="+mn-ea"/>
            </a:endParaRPr>
          </a:p>
          <a:p>
            <a:pPr algn="l"/>
            <a:endParaRPr lang="en-US" altLang="zh-CN" b="1"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1095605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第三节 智慧农业的发展现状与趋势</a:t>
            </a:r>
          </a:p>
        </p:txBody>
      </p:sp>
      <p:sp>
        <p:nvSpPr>
          <p:cNvPr id="5" name="文本框 4">
            <a:extLst>
              <a:ext uri="{FF2B5EF4-FFF2-40B4-BE49-F238E27FC236}">
                <a16:creationId xmlns:a16="http://schemas.microsoft.com/office/drawing/2014/main" id="{5F976A0F-4C6C-44DB-8A13-CAEE066E1F52}"/>
              </a:ext>
            </a:extLst>
          </p:cNvPr>
          <p:cNvSpPr txBox="1"/>
          <p:nvPr/>
        </p:nvSpPr>
        <p:spPr>
          <a:xfrm>
            <a:off x="10328658" y="6261143"/>
            <a:ext cx="1257075" cy="338554"/>
          </a:xfrm>
          <a:prstGeom prst="rect">
            <a:avLst/>
          </a:prstGeom>
          <a:noFill/>
        </p:spPr>
        <p:txBody>
          <a:bodyPr wrap="non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lumMod val="65000"/>
                  </a:prstClr>
                </a:solidFill>
                <a:effectLst/>
                <a:uLnTx/>
                <a:uFillTx/>
                <a:latin typeface="Calibri" panose="020F0502020204030204"/>
                <a:ea typeface="等线" panose="02010600030101010101" pitchFamily="2" charset="-122"/>
                <a:cs typeface="+mn-cs"/>
              </a:rPr>
              <a:t>第一章绪论</a:t>
            </a:r>
          </a:p>
        </p:txBody>
      </p:sp>
    </p:spTree>
    <p:extLst>
      <p:ext uri="{BB962C8B-B14F-4D97-AF65-F5344CB8AC3E}">
        <p14:creationId xmlns:p14="http://schemas.microsoft.com/office/powerpoint/2010/main" val="715613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a:extLst>
              <a:ext uri="{FF2B5EF4-FFF2-40B4-BE49-F238E27FC236}">
                <a16:creationId xmlns:a16="http://schemas.microsoft.com/office/drawing/2014/main" id="{16656813-DB99-4555-89D5-37A3B513A410}"/>
              </a:ext>
            </a:extLst>
          </p:cNvPr>
          <p:cNvSpPr>
            <a:spLocks noGrp="1"/>
          </p:cNvSpPr>
          <p:nvPr>
            <p:ph type="body" sz="quarter" idx="13"/>
          </p:nvPr>
        </p:nvSpPr>
        <p:spPr/>
        <p:txBody>
          <a:bodyPr>
            <a:normAutofit/>
          </a:bodyPr>
          <a:lstStyle/>
          <a:p>
            <a:r>
              <a:rPr lang="zh-CN" altLang="en-US" dirty="0"/>
              <a:t>第一章</a:t>
            </a:r>
            <a:br>
              <a:rPr lang="en-US" altLang="zh-CN" dirty="0"/>
            </a:br>
            <a:r>
              <a:rPr lang="zh-CN" altLang="en-US" dirty="0"/>
              <a:t>绪论</a:t>
            </a:r>
          </a:p>
        </p:txBody>
      </p:sp>
      <p:sp>
        <p:nvSpPr>
          <p:cNvPr id="2" name="矩形 1">
            <a:extLst>
              <a:ext uri="{FF2B5EF4-FFF2-40B4-BE49-F238E27FC236}">
                <a16:creationId xmlns:a16="http://schemas.microsoft.com/office/drawing/2014/main" id="{C6E97841-9F81-8D2C-26D2-0D965BC763B4}"/>
              </a:ext>
            </a:extLst>
          </p:cNvPr>
          <p:cNvSpPr/>
          <p:nvPr/>
        </p:nvSpPr>
        <p:spPr>
          <a:xfrm>
            <a:off x="4564143" y="5316718"/>
            <a:ext cx="3240000" cy="4320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zh-CN" altLang="en-US" sz="2000" dirty="0">
                <a:solidFill>
                  <a:schemeClr val="bg1"/>
                </a:solidFill>
                <a:latin typeface="+mn-ea"/>
              </a:rPr>
              <a:t>教材配套网站 </a:t>
            </a:r>
            <a:r>
              <a:rPr lang="en-US" altLang="zh-CN" sz="2000" dirty="0">
                <a:solidFill>
                  <a:schemeClr val="bg1"/>
                </a:solidFill>
                <a:latin typeface="+mn-ea"/>
                <a:hlinkClick r:id="rId2"/>
              </a:rPr>
              <a:t>www.zh.ag</a:t>
            </a:r>
            <a:endParaRPr lang="en-US" altLang="zh-CN" sz="2000" dirty="0">
              <a:solidFill>
                <a:schemeClr val="bg1"/>
              </a:solidFill>
              <a:latin typeface="+mn-ea"/>
            </a:endParaRPr>
          </a:p>
        </p:txBody>
      </p:sp>
    </p:spTree>
    <p:extLst>
      <p:ext uri="{BB962C8B-B14F-4D97-AF65-F5344CB8AC3E}">
        <p14:creationId xmlns:p14="http://schemas.microsoft.com/office/powerpoint/2010/main" val="649360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一、国外智慧农业的发展现状与趋势</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lnSpcReduction="10000"/>
          </a:bodyPr>
          <a:lstStyle/>
          <a:p>
            <a:r>
              <a:rPr lang="zh-CN" altLang="en-US" b="1" dirty="0">
                <a:latin typeface="+mn-ea"/>
              </a:rPr>
              <a:t>（一）国外智慧农业的发展现状</a:t>
            </a:r>
            <a:endParaRPr lang="en-US" altLang="zh-CN" b="1" dirty="0">
              <a:latin typeface="+mn-ea"/>
            </a:endParaRPr>
          </a:p>
          <a:p>
            <a:pPr lvl="1"/>
            <a:r>
              <a:rPr lang="zh-CN" altLang="en-US" dirty="0">
                <a:solidFill>
                  <a:srgbClr val="0000FF"/>
                </a:solidFill>
                <a:latin typeface="+mn-ea"/>
              </a:rPr>
              <a:t>政策方面：</a:t>
            </a:r>
            <a:endParaRPr lang="en-US" altLang="zh-CN" dirty="0">
              <a:solidFill>
                <a:srgbClr val="0000FF"/>
              </a:solidFill>
              <a:latin typeface="+mn-ea"/>
            </a:endParaRPr>
          </a:p>
          <a:p>
            <a:pPr lvl="2"/>
            <a:r>
              <a:rPr lang="zh-CN" altLang="en-US" dirty="0"/>
              <a:t>美国</a:t>
            </a:r>
            <a:r>
              <a:rPr lang="en-US" altLang="zh-CN" dirty="0"/>
              <a:t>«</a:t>
            </a:r>
            <a:r>
              <a:rPr lang="zh-CN" altLang="en-US" dirty="0"/>
              <a:t>全国农业研究、推广和教育策法</a:t>
            </a:r>
            <a:r>
              <a:rPr lang="en-US" altLang="zh-CN" dirty="0"/>
              <a:t>»«</a:t>
            </a:r>
            <a:r>
              <a:rPr lang="zh-CN" altLang="en-US" dirty="0"/>
              <a:t>信息自由法案</a:t>
            </a:r>
            <a:r>
              <a:rPr lang="en-US" altLang="zh-CN" dirty="0"/>
              <a:t>»</a:t>
            </a:r>
            <a:r>
              <a:rPr lang="zh-CN" altLang="en-US" dirty="0"/>
              <a:t>等；</a:t>
            </a:r>
            <a:endParaRPr lang="en-US" altLang="zh-CN" dirty="0"/>
          </a:p>
          <a:p>
            <a:pPr lvl="2"/>
            <a:r>
              <a:rPr lang="zh-CN" altLang="en-US" dirty="0"/>
              <a:t>日本</a:t>
            </a:r>
            <a:r>
              <a:rPr lang="en-US" altLang="zh-CN" dirty="0"/>
              <a:t>2017</a:t>
            </a:r>
            <a:r>
              <a:rPr lang="zh-CN" altLang="en-US" dirty="0"/>
              <a:t>年明确要以智慧生物产业及农业基础技术为发展目标；</a:t>
            </a:r>
            <a:endParaRPr lang="en-US" altLang="zh-CN" dirty="0"/>
          </a:p>
          <a:p>
            <a:pPr lvl="2"/>
            <a:r>
              <a:rPr lang="zh-CN" altLang="en-US" dirty="0"/>
              <a:t>欧洲农业机械协会“</a:t>
            </a:r>
            <a:r>
              <a:rPr lang="en-US" altLang="zh-CN" dirty="0" err="1"/>
              <a:t>AgriTech</a:t>
            </a:r>
            <a:r>
              <a:rPr lang="en-US" altLang="zh-CN" dirty="0"/>
              <a:t> 2030</a:t>
            </a:r>
            <a:r>
              <a:rPr lang="zh-CN" altLang="en-US" dirty="0"/>
              <a:t>”计划。</a:t>
            </a:r>
            <a:endParaRPr lang="en-US" altLang="zh-CN" b="1" dirty="0">
              <a:latin typeface="+mn-ea"/>
            </a:endParaRPr>
          </a:p>
          <a:p>
            <a:pPr lvl="1"/>
            <a:r>
              <a:rPr lang="zh-CN" altLang="en-US" dirty="0">
                <a:solidFill>
                  <a:srgbClr val="0000FF"/>
                </a:solidFill>
                <a:latin typeface="+mn-ea"/>
              </a:rPr>
              <a:t>应用方面：</a:t>
            </a:r>
            <a:endParaRPr lang="en-US" altLang="zh-CN" dirty="0">
              <a:solidFill>
                <a:srgbClr val="0000FF"/>
              </a:solidFill>
              <a:latin typeface="+mn-ea"/>
            </a:endParaRPr>
          </a:p>
          <a:p>
            <a:pPr lvl="2"/>
            <a:r>
              <a:rPr lang="zh-CN" altLang="en-US" dirty="0"/>
              <a:t>美国已将智能化农机技术、</a:t>
            </a:r>
            <a:r>
              <a:rPr lang="en-US" altLang="zh-CN" dirty="0"/>
              <a:t>5S</a:t>
            </a:r>
            <a:r>
              <a:rPr lang="zh-CN" altLang="en-US" dirty="0"/>
              <a:t>技术等应用于农业生产</a:t>
            </a:r>
            <a:r>
              <a:rPr lang="en-US" altLang="zh-CN" dirty="0"/>
              <a:t>;</a:t>
            </a:r>
          </a:p>
          <a:p>
            <a:pPr lvl="2"/>
            <a:r>
              <a:rPr lang="zh-CN" altLang="en-US" dirty="0"/>
              <a:t>日本采用机器人技术和信息与通信技术等，以机器人代替人力；</a:t>
            </a:r>
          </a:p>
          <a:p>
            <a:pPr lvl="2"/>
            <a:r>
              <a:rPr lang="zh-CN" altLang="en-US" dirty="0"/>
              <a:t>以色列，世界上最先进的灌溉技术，设施农业、自动化控制。</a:t>
            </a:r>
            <a:endParaRPr lang="en-US" altLang="zh-CN" dirty="0"/>
          </a:p>
          <a:p>
            <a:pPr lvl="2"/>
            <a:r>
              <a:rPr lang="zh-CN" altLang="en-US" dirty="0"/>
              <a:t>澳大利亚、印度</a:t>
            </a:r>
            <a:r>
              <a:rPr lang="en-US" altLang="zh-CN" dirty="0"/>
              <a:t>……</a:t>
            </a: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3206739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一、国外智慧农业的发展现状与趋势</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（二）面临的问题</a:t>
            </a:r>
            <a:endParaRPr lang="en-US" altLang="zh-CN" b="1" dirty="0">
              <a:latin typeface="+mn-ea"/>
            </a:endParaRPr>
          </a:p>
          <a:p>
            <a:pPr lvl="1"/>
            <a:r>
              <a:rPr lang="zh-CN" altLang="en-US" dirty="0">
                <a:solidFill>
                  <a:srgbClr val="0000FF"/>
                </a:solidFill>
              </a:rPr>
              <a:t>印度</a:t>
            </a:r>
            <a:r>
              <a:rPr lang="zh-CN" altLang="en-US" dirty="0"/>
              <a:t>：技术、农业经营规模、政府的政策支持等方面都有待进步，农业信息系统开发不足、农户对农业信息的利用不够。</a:t>
            </a:r>
            <a:endParaRPr lang="en-US" altLang="zh-CN" dirty="0"/>
          </a:p>
          <a:p>
            <a:pPr lvl="1"/>
            <a:r>
              <a:rPr lang="zh-CN" altLang="en-US" dirty="0"/>
              <a:t>农产品的供给与需求由于气候变化、病虫灾害以及耕地面积的变化等得不到有效的控制。</a:t>
            </a:r>
            <a:endParaRPr lang="en-US" altLang="zh-CN" dirty="0"/>
          </a:p>
          <a:p>
            <a:pPr lvl="1"/>
            <a:r>
              <a:rPr lang="zh-CN" altLang="en-US" dirty="0">
                <a:solidFill>
                  <a:srgbClr val="0000FF"/>
                </a:solidFill>
              </a:rPr>
              <a:t>荷兰</a:t>
            </a:r>
            <a:r>
              <a:rPr lang="zh-CN" altLang="en-US" b="1" dirty="0"/>
              <a:t>：</a:t>
            </a:r>
            <a:r>
              <a:rPr lang="zh-CN" altLang="en-US" dirty="0"/>
              <a:t>农业新技术对于个体农户成本过高，农户的知识技能水平有限。</a:t>
            </a:r>
            <a:endParaRPr lang="en-US" altLang="zh-CN" dirty="0"/>
          </a:p>
          <a:p>
            <a:pPr lvl="1"/>
            <a:r>
              <a:rPr lang="zh-CN" altLang="en-US" dirty="0">
                <a:solidFill>
                  <a:srgbClr val="0000FF"/>
                </a:solidFill>
              </a:rPr>
              <a:t>巴西</a:t>
            </a:r>
            <a:r>
              <a:rPr lang="zh-CN" altLang="en-US" b="1" dirty="0"/>
              <a:t>：</a:t>
            </a:r>
            <a:r>
              <a:rPr lang="zh-CN" altLang="en-US" dirty="0"/>
              <a:t>农民教育程度和专业技术水平不高，市场上智能化设备难以集成，农村基础通信设备落后等。</a:t>
            </a:r>
            <a:endParaRPr lang="en-US" altLang="zh-CN"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3302263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二、我国智慧农业的发展现状与趋势</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（一）</a:t>
            </a:r>
            <a:r>
              <a:rPr lang="zh-CN" altLang="en-US" b="1" dirty="0"/>
              <a:t>我国智慧农业的发展现状</a:t>
            </a:r>
            <a:endParaRPr lang="en-US" altLang="zh-CN" b="1" dirty="0"/>
          </a:p>
          <a:p>
            <a:pPr lvl="1"/>
            <a:r>
              <a:rPr lang="zh-CN" altLang="en-US" dirty="0">
                <a:solidFill>
                  <a:srgbClr val="0000FF"/>
                </a:solidFill>
              </a:rPr>
              <a:t>政府层面</a:t>
            </a:r>
            <a:endParaRPr lang="en-US" altLang="zh-CN" dirty="0">
              <a:solidFill>
                <a:srgbClr val="0000FF"/>
              </a:solidFill>
            </a:endParaRPr>
          </a:p>
          <a:p>
            <a:pPr lvl="2"/>
            <a:r>
              <a:rPr lang="en-US" altLang="zh-CN" dirty="0"/>
              <a:t>2012</a:t>
            </a:r>
            <a:r>
              <a:rPr lang="zh-CN" altLang="en-US" dirty="0"/>
              <a:t>年，中央一号文件“精准农业”</a:t>
            </a:r>
            <a:endParaRPr lang="en-US" altLang="zh-CN" dirty="0"/>
          </a:p>
          <a:p>
            <a:pPr lvl="2"/>
            <a:r>
              <a:rPr lang="en-US" altLang="zh-CN" dirty="0"/>
              <a:t>2014</a:t>
            </a:r>
            <a:r>
              <a:rPr lang="zh-CN" altLang="en-US" dirty="0"/>
              <a:t>年，“宽带乡村”试点</a:t>
            </a:r>
            <a:endParaRPr lang="en-US" altLang="zh-CN" dirty="0"/>
          </a:p>
          <a:p>
            <a:pPr lvl="2"/>
            <a:r>
              <a:rPr lang="en-US" altLang="zh-CN" dirty="0"/>
              <a:t>2015</a:t>
            </a:r>
            <a:r>
              <a:rPr lang="zh-CN" altLang="en-US" dirty="0"/>
              <a:t>年，</a:t>
            </a:r>
            <a:r>
              <a:rPr lang="en-US" altLang="zh-CN" dirty="0"/>
              <a:t>《</a:t>
            </a:r>
            <a:r>
              <a:rPr lang="zh-CN" altLang="en-US" dirty="0"/>
              <a:t>关于推进农业农村大数据发展的实施意见</a:t>
            </a:r>
            <a:r>
              <a:rPr lang="en-US" altLang="zh-CN" dirty="0"/>
              <a:t>》</a:t>
            </a:r>
          </a:p>
          <a:p>
            <a:pPr lvl="2"/>
            <a:r>
              <a:rPr lang="en-US" altLang="zh-CN" dirty="0"/>
              <a:t>2016</a:t>
            </a:r>
            <a:r>
              <a:rPr lang="zh-CN" altLang="en-US" dirty="0"/>
              <a:t>年，</a:t>
            </a:r>
            <a:r>
              <a:rPr lang="en-US" altLang="zh-CN" dirty="0"/>
              <a:t>《</a:t>
            </a:r>
            <a:r>
              <a:rPr lang="zh-CN" altLang="en-US" dirty="0"/>
              <a:t>“十三五”全国农业农村信息化发展规划</a:t>
            </a:r>
            <a:r>
              <a:rPr lang="en-US" altLang="zh-CN" dirty="0"/>
              <a:t>》</a:t>
            </a:r>
            <a:r>
              <a:rPr lang="zh-CN" altLang="en-US" dirty="0"/>
              <a:t>以建设智慧农业为目标</a:t>
            </a:r>
            <a:endParaRPr lang="en-US" altLang="zh-CN" dirty="0"/>
          </a:p>
          <a:p>
            <a:pPr lvl="2"/>
            <a:r>
              <a:rPr lang="en-US" altLang="zh-CN" dirty="0"/>
              <a:t>2019</a:t>
            </a:r>
            <a:r>
              <a:rPr lang="zh-CN" altLang="en-US" dirty="0"/>
              <a:t>年中央一号文件“智慧农业”</a:t>
            </a:r>
            <a:endParaRPr lang="en-US" altLang="zh-CN" dirty="0"/>
          </a:p>
          <a:p>
            <a:pPr lvl="2"/>
            <a:r>
              <a:rPr lang="en-US" altLang="zh-CN" b="1" dirty="0"/>
              <a:t>……</a:t>
            </a: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4162146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二、我国智慧农业的发展现状与趋势</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（一）</a:t>
            </a:r>
            <a:r>
              <a:rPr lang="zh-CN" altLang="en-US" b="1" dirty="0"/>
              <a:t>我国智慧农业的发展现状</a:t>
            </a:r>
            <a:endParaRPr lang="en-US" altLang="zh-CN" b="1" dirty="0"/>
          </a:p>
          <a:p>
            <a:pPr lvl="1"/>
            <a:r>
              <a:rPr lang="zh-CN" altLang="en-US" dirty="0">
                <a:solidFill>
                  <a:srgbClr val="0000FF"/>
                </a:solidFill>
              </a:rPr>
              <a:t>技术层面</a:t>
            </a:r>
            <a:endParaRPr lang="en-US" altLang="zh-CN" dirty="0">
              <a:solidFill>
                <a:srgbClr val="0000FF"/>
              </a:solidFill>
            </a:endParaRPr>
          </a:p>
          <a:p>
            <a:pPr lvl="2"/>
            <a:r>
              <a:rPr lang="zh-CN" altLang="en-US" dirty="0"/>
              <a:t>甘肃、河南和辽宁等地，通过传感器采集蔬菜生长环境的信息来进行全程的数据化管控，</a:t>
            </a:r>
            <a:r>
              <a:rPr lang="zh-CN" altLang="en-US" dirty="0">
                <a:solidFill>
                  <a:srgbClr val="0000FF"/>
                </a:solidFill>
              </a:rPr>
              <a:t>大棚温控技术</a:t>
            </a:r>
            <a:r>
              <a:rPr lang="zh-CN" altLang="en-US" dirty="0"/>
              <a:t>的应用，实现了蔬菜的反季节生产。</a:t>
            </a:r>
            <a:endParaRPr lang="en-US" altLang="zh-CN" dirty="0"/>
          </a:p>
          <a:p>
            <a:pPr lvl="2"/>
            <a:r>
              <a:rPr lang="zh-CN" altLang="en-US" dirty="0"/>
              <a:t>黑龙江、河南等地通过</a:t>
            </a:r>
            <a:r>
              <a:rPr lang="zh-CN" altLang="en-US" dirty="0">
                <a:solidFill>
                  <a:srgbClr val="0000FF"/>
                </a:solidFill>
              </a:rPr>
              <a:t>物联网技术</a:t>
            </a:r>
            <a:r>
              <a:rPr lang="zh-CN" altLang="en-US" dirty="0"/>
              <a:t>对农作物生长、土壤进行监测，实现了农田施药施肥作物</a:t>
            </a:r>
            <a:r>
              <a:rPr lang="zh-CN" altLang="en-US" dirty="0">
                <a:solidFill>
                  <a:srgbClr val="0000FF"/>
                </a:solidFill>
              </a:rPr>
              <a:t>远程诊断</a:t>
            </a:r>
            <a:r>
              <a:rPr lang="zh-CN" altLang="en-US" dirty="0"/>
              <a:t>管理等。</a:t>
            </a:r>
            <a:endParaRPr lang="en-US" altLang="zh-CN" dirty="0"/>
          </a:p>
          <a:p>
            <a:pPr lvl="2"/>
            <a:r>
              <a:rPr lang="zh-CN" altLang="en-US" dirty="0"/>
              <a:t>北京、天津等地建立了农业用水</a:t>
            </a:r>
            <a:r>
              <a:rPr lang="zh-CN" altLang="en-US" dirty="0">
                <a:solidFill>
                  <a:srgbClr val="0000FF"/>
                </a:solidFill>
              </a:rPr>
              <a:t>智能计量</a:t>
            </a:r>
            <a:r>
              <a:rPr lang="zh-CN" altLang="en-US" dirty="0"/>
              <a:t>管理系统。</a:t>
            </a:r>
            <a:endParaRPr lang="en-US" altLang="zh-CN" dirty="0"/>
          </a:p>
          <a:p>
            <a:pPr lvl="2"/>
            <a:r>
              <a:rPr lang="zh-CN" altLang="en-US" dirty="0"/>
              <a:t>此外，利用</a:t>
            </a:r>
            <a:r>
              <a:rPr lang="en-US" altLang="zh-CN" dirty="0"/>
              <a:t>3S</a:t>
            </a:r>
            <a:r>
              <a:rPr lang="zh-CN" altLang="en-US" dirty="0"/>
              <a:t>技术</a:t>
            </a:r>
            <a:r>
              <a:rPr lang="zh-CN" altLang="en-US" dirty="0">
                <a:solidFill>
                  <a:srgbClr val="0000FF"/>
                </a:solidFill>
              </a:rPr>
              <a:t>动态监测</a:t>
            </a:r>
            <a:r>
              <a:rPr lang="zh-CN" altLang="en-US" dirty="0"/>
              <a:t>农作物的产量，</a:t>
            </a:r>
            <a:endParaRPr lang="en-US" altLang="zh-CN" dirty="0"/>
          </a:p>
          <a:p>
            <a:pPr lvl="2"/>
            <a:r>
              <a:rPr lang="zh-CN" altLang="en-US" dirty="0"/>
              <a:t>利用</a:t>
            </a:r>
            <a:r>
              <a:rPr lang="zh-CN" altLang="en-US" dirty="0">
                <a:solidFill>
                  <a:srgbClr val="0000FF"/>
                </a:solidFill>
              </a:rPr>
              <a:t>无线传感器</a:t>
            </a:r>
            <a:r>
              <a:rPr lang="zh-CN" altLang="en-US" dirty="0"/>
              <a:t>获取棉花作物精确的需水信息实现</a:t>
            </a:r>
            <a:r>
              <a:rPr lang="zh-CN" altLang="en-US" dirty="0">
                <a:solidFill>
                  <a:srgbClr val="0000FF"/>
                </a:solidFill>
              </a:rPr>
              <a:t>精准灌溉</a:t>
            </a:r>
            <a:r>
              <a:rPr lang="zh-CN" altLang="en-US" dirty="0"/>
              <a:t>。</a:t>
            </a:r>
            <a:endParaRPr lang="en-US" altLang="zh-CN"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250322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二、我国智慧农业的发展现状与趋势</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（二）面临的问题</a:t>
            </a:r>
            <a:endParaRPr lang="en-US" altLang="zh-CN" b="1" dirty="0">
              <a:latin typeface="+mn-ea"/>
            </a:endParaRPr>
          </a:p>
          <a:p>
            <a:pPr lvl="1"/>
            <a:r>
              <a:rPr lang="zh-CN" altLang="en-US" dirty="0"/>
              <a:t>我国农业的基本特征</a:t>
            </a:r>
            <a:endParaRPr lang="en-US" altLang="zh-CN" dirty="0"/>
          </a:p>
          <a:p>
            <a:pPr lvl="2"/>
            <a:r>
              <a:rPr lang="zh-CN" altLang="en-US" dirty="0"/>
              <a:t>土地细碎化</a:t>
            </a:r>
            <a:endParaRPr lang="en-US" altLang="zh-CN" dirty="0"/>
          </a:p>
          <a:p>
            <a:pPr lvl="2"/>
            <a:r>
              <a:rPr lang="zh-CN" altLang="en-US" dirty="0"/>
              <a:t>农户规模小</a:t>
            </a:r>
            <a:endParaRPr lang="en-US" altLang="zh-CN" dirty="0"/>
          </a:p>
          <a:p>
            <a:pPr lvl="2"/>
            <a:r>
              <a:rPr lang="zh-CN" altLang="en-US" dirty="0"/>
              <a:t>农村整体信息化水平不高</a:t>
            </a:r>
            <a:endParaRPr lang="en-US" altLang="zh-CN" dirty="0"/>
          </a:p>
          <a:p>
            <a:pPr lvl="2"/>
            <a:r>
              <a:rPr lang="zh-CN" altLang="en-US" dirty="0"/>
              <a:t>相关核心技术研发能力较弱等</a:t>
            </a:r>
            <a:endParaRPr lang="en-US" altLang="zh-CN" b="1"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2651789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二、我国智慧农业的发展现状与趋势</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（二）面临的问题</a:t>
            </a:r>
            <a:endParaRPr lang="en-US" altLang="zh-CN" b="1" dirty="0">
              <a:latin typeface="+mn-ea"/>
            </a:endParaRPr>
          </a:p>
          <a:p>
            <a:pPr lvl="1"/>
            <a:r>
              <a:rPr lang="en-US" altLang="zh-CN" dirty="0">
                <a:latin typeface="+mn-ea"/>
              </a:rPr>
              <a:t>1.</a:t>
            </a:r>
            <a:r>
              <a:rPr lang="zh-CN" altLang="en-US" dirty="0">
                <a:solidFill>
                  <a:srgbClr val="0000FF"/>
                </a:solidFill>
                <a:latin typeface="+mn-ea"/>
              </a:rPr>
              <a:t>数据方面</a:t>
            </a:r>
            <a:endParaRPr lang="en-US" altLang="zh-CN" dirty="0">
              <a:solidFill>
                <a:srgbClr val="0000FF"/>
              </a:solidFill>
              <a:latin typeface="+mn-ea"/>
            </a:endParaRPr>
          </a:p>
          <a:p>
            <a:pPr lvl="2"/>
            <a:r>
              <a:rPr lang="zh-CN" altLang="en-US" dirty="0"/>
              <a:t>系统性获取农田与农户数据的成本偏高</a:t>
            </a:r>
            <a:endParaRPr lang="en-US" altLang="zh-CN" dirty="0"/>
          </a:p>
          <a:p>
            <a:pPr lvl="2"/>
            <a:r>
              <a:rPr lang="zh-CN" altLang="en-US" dirty="0"/>
              <a:t>多元主体参与数据获取</a:t>
            </a:r>
            <a:r>
              <a:rPr lang="en-US" altLang="zh-CN" dirty="0"/>
              <a:t>,</a:t>
            </a:r>
            <a:r>
              <a:rPr lang="zh-CN" altLang="en-US" dirty="0"/>
              <a:t>数据所有权不明晰</a:t>
            </a:r>
            <a:endParaRPr lang="en-US" altLang="zh-CN" dirty="0"/>
          </a:p>
          <a:p>
            <a:pPr lvl="2"/>
            <a:r>
              <a:rPr lang="zh-CN" altLang="en-US" dirty="0"/>
              <a:t>多源农业数据融合与挖掘面临技术难题</a:t>
            </a:r>
            <a:endParaRPr lang="en-US" altLang="zh-CN" b="1" dirty="0">
              <a:latin typeface="+mn-ea"/>
            </a:endParaRPr>
          </a:p>
          <a:p>
            <a:endParaRPr lang="en-US" altLang="zh-CN" b="1"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1417169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二、我国智慧农业的发展现状与趋势</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（二）面临的问题</a:t>
            </a:r>
            <a:endParaRPr lang="en-US" altLang="zh-CN" b="1" dirty="0">
              <a:latin typeface="+mn-ea"/>
            </a:endParaRPr>
          </a:p>
          <a:p>
            <a:pPr lvl="1"/>
            <a:r>
              <a:rPr lang="en-US" altLang="zh-CN" dirty="0"/>
              <a:t>2.</a:t>
            </a:r>
            <a:r>
              <a:rPr lang="zh-CN" altLang="en-US" dirty="0">
                <a:solidFill>
                  <a:srgbClr val="0000FF"/>
                </a:solidFill>
              </a:rPr>
              <a:t>技术方面</a:t>
            </a:r>
            <a:endParaRPr lang="en-US" altLang="zh-CN" dirty="0">
              <a:solidFill>
                <a:srgbClr val="0000FF"/>
              </a:solidFill>
            </a:endParaRPr>
          </a:p>
          <a:p>
            <a:pPr lvl="2"/>
            <a:r>
              <a:rPr lang="zh-CN" altLang="en-US" dirty="0"/>
              <a:t>相关的硬件和软件技术发展滞后</a:t>
            </a:r>
            <a:endParaRPr lang="en-US" altLang="zh-CN" dirty="0"/>
          </a:p>
          <a:p>
            <a:pPr lvl="2"/>
            <a:r>
              <a:rPr lang="zh-CN" altLang="en-US" dirty="0"/>
              <a:t>智慧农业技术的可追责性尚不成熟</a:t>
            </a:r>
            <a:endParaRPr lang="en-US" altLang="zh-CN" dirty="0"/>
          </a:p>
          <a:p>
            <a:pPr lvl="2"/>
            <a:r>
              <a:rPr lang="zh-CN" altLang="en-US" dirty="0"/>
              <a:t>基于物联网的智慧农业技术系统面临网络攻击风险</a:t>
            </a:r>
            <a:endParaRPr lang="en-US" altLang="zh-CN"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1166782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二、我国智慧农业的发展现状与趋势</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（二）面临的问题</a:t>
            </a:r>
            <a:endParaRPr lang="en-US" altLang="zh-CN" b="1" dirty="0">
              <a:latin typeface="+mn-ea"/>
            </a:endParaRPr>
          </a:p>
          <a:p>
            <a:pPr lvl="1"/>
            <a:r>
              <a:rPr lang="en-US" altLang="zh-CN" dirty="0"/>
              <a:t>3.</a:t>
            </a:r>
            <a:r>
              <a:rPr lang="zh-CN" altLang="en-US" dirty="0">
                <a:solidFill>
                  <a:srgbClr val="0000FF"/>
                </a:solidFill>
              </a:rPr>
              <a:t>经营主体方面</a:t>
            </a:r>
            <a:endParaRPr lang="en-US" altLang="zh-CN" dirty="0">
              <a:solidFill>
                <a:srgbClr val="0000FF"/>
              </a:solidFill>
            </a:endParaRPr>
          </a:p>
          <a:p>
            <a:pPr lvl="2"/>
            <a:r>
              <a:rPr lang="zh-CN" altLang="en-US" dirty="0"/>
              <a:t>经营主体采用智慧农业技术面临较高的知识门槛</a:t>
            </a:r>
            <a:endParaRPr lang="en-US" altLang="zh-CN" dirty="0"/>
          </a:p>
          <a:p>
            <a:pPr lvl="2"/>
            <a:r>
              <a:rPr lang="zh-CN" altLang="en-US" dirty="0"/>
              <a:t>智慧农业引发从业人员结构的变化并加剧农户分化</a:t>
            </a:r>
            <a:endParaRPr lang="en-US" altLang="zh-CN" b="1"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34231445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三、促进我国智慧农业发展的政策建议</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（一）以大数据立法为基础，建立完善数据要素参与农业生产经营成果分 配的制度</a:t>
            </a:r>
            <a:endParaRPr lang="en-US" altLang="zh-CN" b="1" dirty="0">
              <a:latin typeface="+mn-ea"/>
            </a:endParaRPr>
          </a:p>
          <a:p>
            <a:pPr lvl="1"/>
            <a:r>
              <a:rPr lang="zh-CN" altLang="en-US" dirty="0"/>
              <a:t>持续推进个人信息保护法、数据安全法等法律法规的健全完善</a:t>
            </a:r>
            <a:endParaRPr lang="en-US" altLang="zh-CN" dirty="0"/>
          </a:p>
          <a:p>
            <a:pPr lvl="2"/>
            <a:r>
              <a:rPr lang="zh-CN" altLang="en-US" dirty="0"/>
              <a:t>一方面要明确对农户个人数据所有权的严格保护；</a:t>
            </a:r>
            <a:endParaRPr lang="en-US" altLang="zh-CN" dirty="0"/>
          </a:p>
          <a:p>
            <a:pPr lvl="2"/>
            <a:r>
              <a:rPr lang="zh-CN" altLang="en-US" dirty="0"/>
              <a:t>另一方面要兼顾非个人数据的可开放性，鼓励农业企业等主体将大数据资源广泛用于技术研发。</a:t>
            </a:r>
            <a:endParaRPr lang="en-US" altLang="zh-CN" dirty="0"/>
          </a:p>
          <a:p>
            <a:pPr lvl="1"/>
            <a:r>
              <a:rPr lang="zh-CN" altLang="en-US" dirty="0"/>
              <a:t>探索建立数据作为一种生产要素在不同贡献者之间的分配机制</a:t>
            </a:r>
            <a:endParaRPr lang="en-US" altLang="zh-CN" dirty="0"/>
          </a:p>
          <a:p>
            <a:pPr lvl="1"/>
            <a:r>
              <a:rPr lang="zh-CN" altLang="en-US" dirty="0"/>
              <a:t>软硬件手段相结合，突破微观数据获取的技术瓶颈</a:t>
            </a:r>
            <a:endParaRPr lang="en-US" altLang="zh-CN" dirty="0"/>
          </a:p>
          <a:p>
            <a:pPr lvl="1"/>
            <a:r>
              <a:rPr lang="zh-CN" altLang="en-US" dirty="0"/>
              <a:t>发挥农产品电商的辐射带动作用</a:t>
            </a:r>
            <a:endParaRPr lang="en-US" altLang="zh-CN" b="1"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lumMod val="65000"/>
                  </a:prstClr>
                </a:solidFill>
                <a:effectLst/>
                <a:uLnTx/>
                <a:uFillTx/>
                <a:latin typeface="Calibri" panose="020F0502020204030204"/>
                <a:ea typeface="等线" panose="02010600030101010101" pitchFamily="2" charset="-122"/>
                <a:cs typeface="+mn-cs"/>
              </a:rPr>
              <a:t>第一章绪论</a:t>
            </a:r>
          </a:p>
        </p:txBody>
      </p:sp>
    </p:spTree>
    <p:extLst>
      <p:ext uri="{BB962C8B-B14F-4D97-AF65-F5344CB8AC3E}">
        <p14:creationId xmlns:p14="http://schemas.microsoft.com/office/powerpoint/2010/main" val="2279137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三、促进我国智慧农业发展的政策建议</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（二）盘活存量、优化增量，构建农业知识图谱，打通信息孤岛</a:t>
            </a:r>
            <a:endParaRPr lang="en-US" altLang="zh-CN" b="1" dirty="0">
              <a:latin typeface="+mn-ea"/>
            </a:endParaRPr>
          </a:p>
          <a:p>
            <a:pPr lvl="1"/>
            <a:r>
              <a:rPr lang="zh-CN" altLang="en-US" dirty="0"/>
              <a:t>推进数据之间的逻辑互连，建立农业农村政务信息资源的共享交换机制</a:t>
            </a:r>
            <a:endParaRPr lang="en-US" altLang="zh-CN" dirty="0"/>
          </a:p>
          <a:p>
            <a:pPr lvl="1"/>
            <a:r>
              <a:rPr lang="zh-CN" altLang="en-US" dirty="0"/>
              <a:t>完善大数据管理部门统筹协调机制，优化数据采集和生产项目立项流程</a:t>
            </a:r>
            <a:endParaRPr lang="en-US" altLang="zh-CN" dirty="0"/>
          </a:p>
          <a:p>
            <a:pPr lvl="1"/>
            <a:r>
              <a:rPr lang="zh-CN" altLang="en-US" dirty="0"/>
              <a:t>加快推进新兴数字技术的综合应用，构建知识图谱。</a:t>
            </a:r>
            <a:endParaRPr lang="en-US" altLang="zh-CN"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lumMod val="65000"/>
                  </a:prstClr>
                </a:solidFill>
                <a:effectLst/>
                <a:uLnTx/>
                <a:uFillTx/>
                <a:latin typeface="Calibri" panose="020F0502020204030204"/>
                <a:ea typeface="等线" panose="02010600030101010101" pitchFamily="2" charset="-122"/>
                <a:cs typeface="+mn-cs"/>
              </a:rPr>
              <a:t>第一章绪论</a:t>
            </a:r>
          </a:p>
        </p:txBody>
      </p:sp>
    </p:spTree>
    <p:extLst>
      <p:ext uri="{BB962C8B-B14F-4D97-AF65-F5344CB8AC3E}">
        <p14:creationId xmlns:p14="http://schemas.microsoft.com/office/powerpoint/2010/main" val="2515129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87A3A0-8807-4E68-8050-AD2292CF7A03}"/>
              </a:ext>
            </a:extLst>
          </p:cNvPr>
          <p:cNvSpPr>
            <a:spLocks noGrp="1"/>
          </p:cNvSpPr>
          <p:nvPr>
            <p:ph type="title"/>
          </p:nvPr>
        </p:nvSpPr>
        <p:spPr/>
        <p:txBody>
          <a:bodyPr/>
          <a:lstStyle/>
          <a:p>
            <a:r>
              <a:rPr lang="zh-CN" altLang="en-US" dirty="0"/>
              <a:t>本章目录</a:t>
            </a:r>
          </a:p>
        </p:txBody>
      </p:sp>
      <p:sp>
        <p:nvSpPr>
          <p:cNvPr id="3" name="内容占位符 2">
            <a:extLst>
              <a:ext uri="{FF2B5EF4-FFF2-40B4-BE49-F238E27FC236}">
                <a16:creationId xmlns:a16="http://schemas.microsoft.com/office/drawing/2014/main" id="{D9230549-1EAD-40B1-8D32-CB12309E0EEA}"/>
              </a:ext>
            </a:extLst>
          </p:cNvPr>
          <p:cNvSpPr>
            <a:spLocks noGrp="1"/>
          </p:cNvSpPr>
          <p:nvPr>
            <p:ph idx="1"/>
          </p:nvPr>
        </p:nvSpPr>
        <p:spPr/>
        <p:txBody>
          <a:bodyPr>
            <a:normAutofit/>
          </a:bodyPr>
          <a:lstStyle/>
          <a:p>
            <a:pPr algn="l">
              <a:lnSpc>
                <a:spcPct val="150000"/>
              </a:lnSpc>
            </a:pPr>
            <a:r>
              <a:rPr lang="zh-CN" altLang="en-US" dirty="0"/>
              <a:t>第一节 智慧农业的由来与含义</a:t>
            </a:r>
            <a:endParaRPr lang="en-US" altLang="zh-CN" dirty="0"/>
          </a:p>
          <a:p>
            <a:pPr algn="l">
              <a:lnSpc>
                <a:spcPct val="150000"/>
              </a:lnSpc>
            </a:pPr>
            <a:r>
              <a:rPr lang="zh-CN" altLang="en-US" dirty="0"/>
              <a:t>第二节 发展智慧农业的基础条件</a:t>
            </a:r>
            <a:endParaRPr lang="en-US" altLang="zh-CN" dirty="0"/>
          </a:p>
          <a:p>
            <a:pPr algn="l">
              <a:lnSpc>
                <a:spcPct val="150000"/>
              </a:lnSpc>
            </a:pPr>
            <a:r>
              <a:rPr lang="zh-CN" altLang="en-US" dirty="0"/>
              <a:t>第三节 智慧农业的发展现状与趋势</a:t>
            </a:r>
            <a:endParaRPr lang="en-US" altLang="zh-CN" dirty="0"/>
          </a:p>
        </p:txBody>
      </p:sp>
    </p:spTree>
    <p:extLst>
      <p:ext uri="{BB962C8B-B14F-4D97-AF65-F5344CB8AC3E}">
        <p14:creationId xmlns:p14="http://schemas.microsoft.com/office/powerpoint/2010/main" val="3978101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三、促进我国智慧农业发展的政策建议</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t>（三）用技术和算法代替人工，降低智慧农业技术系统可能面临的网络攻击风险</a:t>
            </a:r>
            <a:endParaRPr lang="en-US" altLang="zh-CN" b="1" dirty="0"/>
          </a:p>
          <a:p>
            <a:pPr lvl="1"/>
            <a:r>
              <a:rPr lang="zh-CN" altLang="en-US" dirty="0"/>
              <a:t>基于区块链的农产品追溯系统统能有效防范农产品供应链的网络攻击</a:t>
            </a:r>
            <a:endParaRPr lang="en-US" altLang="zh-CN" dirty="0"/>
          </a:p>
          <a:p>
            <a:pPr lvl="1"/>
            <a:r>
              <a:rPr lang="zh-CN" altLang="en-US" dirty="0"/>
              <a:t>人工智能的使用有利于提高智慧农业技术系统的网络安全性</a:t>
            </a:r>
            <a:endParaRPr lang="en-US" altLang="zh-CN" dirty="0"/>
          </a:p>
          <a:p>
            <a:pPr lvl="1"/>
            <a:r>
              <a:rPr lang="zh-CN" altLang="en-US" dirty="0"/>
              <a:t>将高标准基本农田建设与数字农业农村发展相结合</a:t>
            </a:r>
            <a:endParaRPr lang="en-US" altLang="zh-CN" b="1" dirty="0"/>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lumMod val="65000"/>
                  </a:prstClr>
                </a:solidFill>
                <a:effectLst/>
                <a:uLnTx/>
                <a:uFillTx/>
                <a:latin typeface="Calibri" panose="020F0502020204030204"/>
                <a:ea typeface="等线" panose="02010600030101010101" pitchFamily="2" charset="-122"/>
                <a:cs typeface="+mn-cs"/>
              </a:rPr>
              <a:t>第一章绪论</a:t>
            </a:r>
          </a:p>
        </p:txBody>
      </p:sp>
    </p:spTree>
    <p:extLst>
      <p:ext uri="{BB962C8B-B14F-4D97-AF65-F5344CB8AC3E}">
        <p14:creationId xmlns:p14="http://schemas.microsoft.com/office/powerpoint/2010/main" val="3797668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三、促进我国智慧农业发展的政策建议</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（四）加大科技研发力度，加快突破关键技术，提升信息化应用水平</a:t>
            </a:r>
            <a:endParaRPr lang="en-US" altLang="zh-CN" b="1" dirty="0">
              <a:latin typeface="+mn-ea"/>
            </a:endParaRPr>
          </a:p>
          <a:p>
            <a:pPr lvl="1"/>
            <a:r>
              <a:rPr lang="zh-CN" altLang="en-US" dirty="0"/>
              <a:t>关键科学技术</a:t>
            </a:r>
            <a:endParaRPr lang="en-US" altLang="zh-CN" dirty="0"/>
          </a:p>
          <a:p>
            <a:pPr lvl="2"/>
            <a:r>
              <a:rPr lang="zh-CN" altLang="en-US" dirty="0"/>
              <a:t>高端传感器技术；</a:t>
            </a:r>
            <a:endParaRPr lang="en-US" altLang="zh-CN" dirty="0"/>
          </a:p>
          <a:p>
            <a:pPr lvl="2"/>
            <a:r>
              <a:rPr lang="zh-CN" altLang="en-US" dirty="0"/>
              <a:t>能承担高劳动强度、适应恶劣作业环境、完成高质量作业要求的农业作业机器人；</a:t>
            </a:r>
            <a:endParaRPr lang="en-US" altLang="zh-CN" dirty="0"/>
          </a:p>
          <a:p>
            <a:pPr lvl="2"/>
            <a:r>
              <a:rPr lang="zh-CN" altLang="en-US" dirty="0"/>
              <a:t>依靠区块链等新型技术，建立农产品可追溯体系。</a:t>
            </a:r>
            <a:endParaRPr lang="en-US" altLang="zh-CN" dirty="0"/>
          </a:p>
          <a:p>
            <a:pPr lvl="1"/>
            <a:r>
              <a:rPr lang="zh-CN" altLang="en-US" dirty="0"/>
              <a:t>强化信息基础设施建设，降低智慧农业发展成本</a:t>
            </a:r>
            <a:endParaRPr lang="en-US" altLang="zh-CN" dirty="0"/>
          </a:p>
          <a:p>
            <a:pPr lvl="1"/>
            <a:r>
              <a:rPr lang="zh-CN" altLang="en-US" dirty="0"/>
              <a:t>加快智慧农业科技人才培养，充实和提升运营操作、行政管理和研发队伍</a:t>
            </a:r>
            <a:endParaRPr lang="en-US" altLang="zh-CN"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white">
                    <a:lumMod val="65000"/>
                  </a:prstClr>
                </a:solidFill>
                <a:effectLst/>
                <a:uLnTx/>
                <a:uFillTx/>
                <a:latin typeface="Calibri" panose="020F0502020204030204"/>
                <a:ea typeface="等线" panose="02010600030101010101" pitchFamily="2" charset="-122"/>
                <a:cs typeface="+mn-cs"/>
              </a:rPr>
              <a:t>第一章绪论</a:t>
            </a:r>
          </a:p>
        </p:txBody>
      </p:sp>
    </p:spTree>
    <p:extLst>
      <p:ext uri="{BB962C8B-B14F-4D97-AF65-F5344CB8AC3E}">
        <p14:creationId xmlns:p14="http://schemas.microsoft.com/office/powerpoint/2010/main" val="1406934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21A5DDF1-DF83-7A0B-6AC5-AF18830E486B}"/>
              </a:ext>
            </a:extLst>
          </p:cNvPr>
          <p:cNvSpPr>
            <a:spLocks noGrp="1"/>
          </p:cNvSpPr>
          <p:nvPr>
            <p:ph type="title"/>
          </p:nvPr>
        </p:nvSpPr>
        <p:spPr/>
        <p:txBody>
          <a:bodyPr>
            <a:normAutofit/>
          </a:bodyPr>
          <a:lstStyle/>
          <a:p>
            <a:pPr>
              <a:lnSpc>
                <a:spcPct val="150000"/>
              </a:lnSpc>
            </a:pPr>
            <a:r>
              <a:rPr lang="zh-CN" altLang="en-US" sz="2800" dirty="0"/>
              <a:t>教材配套网站 </a:t>
            </a:r>
            <a:r>
              <a:rPr lang="en-US" altLang="zh-CN" sz="2800" dirty="0">
                <a:hlinkClick r:id="rId2"/>
              </a:rPr>
              <a:t>www.zh.ag</a:t>
            </a:r>
            <a:br>
              <a:rPr lang="en-US" altLang="zh-CN" sz="2800" dirty="0"/>
            </a:br>
            <a:r>
              <a:rPr lang="zh-CN" altLang="en-US" sz="2800" dirty="0"/>
              <a:t>更新于</a:t>
            </a:r>
            <a:r>
              <a:rPr lang="en-US" altLang="zh-CN" sz="2800" dirty="0"/>
              <a:t>2022</a:t>
            </a:r>
            <a:r>
              <a:rPr lang="zh-CN" altLang="en-US" sz="2800" dirty="0"/>
              <a:t>年</a:t>
            </a:r>
            <a:r>
              <a:rPr lang="en-US" altLang="zh-CN" sz="2800" dirty="0"/>
              <a:t>10</a:t>
            </a:r>
            <a:r>
              <a:rPr lang="zh-CN" altLang="en-US" sz="2800" dirty="0"/>
              <a:t>月，期待收到您的反馈 </a:t>
            </a:r>
            <a:r>
              <a:rPr lang="en-US" altLang="zh-CN" sz="2800" dirty="0">
                <a:hlinkClick r:id="rId3"/>
              </a:rPr>
              <a:t>hang.xiong@outlook.com</a:t>
            </a:r>
            <a:endParaRPr lang="zh-CN" altLang="en-US" sz="2800" dirty="0"/>
          </a:p>
        </p:txBody>
      </p:sp>
    </p:spTree>
    <p:extLst>
      <p:ext uri="{BB962C8B-B14F-4D97-AF65-F5344CB8AC3E}">
        <p14:creationId xmlns:p14="http://schemas.microsoft.com/office/powerpoint/2010/main" val="103430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第一节 智慧农业的由来与含义</a:t>
            </a:r>
          </a:p>
        </p:txBody>
      </p:sp>
      <p:sp>
        <p:nvSpPr>
          <p:cNvPr id="5" name="文本框 4">
            <a:extLst>
              <a:ext uri="{FF2B5EF4-FFF2-40B4-BE49-F238E27FC236}">
                <a16:creationId xmlns:a16="http://schemas.microsoft.com/office/drawing/2014/main" id="{5F976A0F-4C6C-44DB-8A13-CAEE066E1F52}"/>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2740647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a:extLst>
              <a:ext uri="{FF2B5EF4-FFF2-40B4-BE49-F238E27FC236}">
                <a16:creationId xmlns:a16="http://schemas.microsoft.com/office/drawing/2014/main" id="{E386B761-7FD8-41ED-BE7D-E82DE18583DB}"/>
              </a:ext>
            </a:extLst>
          </p:cNvPr>
          <p:cNvSpPr>
            <a:spLocks noGrp="1"/>
          </p:cNvSpPr>
          <p:nvPr>
            <p:ph sz="half" idx="1"/>
          </p:nvPr>
        </p:nvSpPr>
        <p:spPr/>
        <p:txBody>
          <a:bodyPr/>
          <a:lstStyle/>
          <a:p>
            <a:r>
              <a:rPr lang="zh-CN" altLang="en-US" dirty="0"/>
              <a:t>智慧农业在原有农业形态的基础上逐步发展，是原有农业形态在精准化、数字化、智能化水平上提升的产物。</a:t>
            </a:r>
            <a:endParaRPr lang="en-US" altLang="zh-CN" dirty="0"/>
          </a:p>
          <a:p>
            <a:r>
              <a:rPr lang="zh-CN" altLang="en-US" dirty="0"/>
              <a:t>一般认为农业经历了四个发展阶段，形成了四种形态的农业</a:t>
            </a:r>
            <a:r>
              <a:rPr lang="en-US" altLang="zh-CN" dirty="0"/>
              <a:t>,</a:t>
            </a:r>
            <a:r>
              <a:rPr lang="zh-CN" altLang="en-US" dirty="0"/>
              <a:t>或者将其称为农业</a:t>
            </a:r>
            <a:r>
              <a:rPr lang="en-US" altLang="zh-CN" dirty="0"/>
              <a:t>1.0</a:t>
            </a:r>
            <a:r>
              <a:rPr lang="zh-CN" altLang="en-US" dirty="0"/>
              <a:t>到农业</a:t>
            </a:r>
            <a:r>
              <a:rPr lang="en-US" altLang="zh-CN" dirty="0"/>
              <a:t>4.0</a:t>
            </a:r>
            <a:r>
              <a:rPr lang="zh-CN" altLang="en-US" dirty="0"/>
              <a:t>的四个“版本”。</a:t>
            </a:r>
            <a:endParaRPr lang="en-US" altLang="zh-CN" dirty="0"/>
          </a:p>
          <a:p>
            <a:endParaRPr lang="en-US" altLang="zh-CN" dirty="0"/>
          </a:p>
        </p:txBody>
      </p:sp>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一、农业的发展阶段</a:t>
            </a: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pic>
        <p:nvPicPr>
          <p:cNvPr id="90" name="内容占位符 89">
            <a:extLst>
              <a:ext uri="{FF2B5EF4-FFF2-40B4-BE49-F238E27FC236}">
                <a16:creationId xmlns:a16="http://schemas.microsoft.com/office/drawing/2014/main" id="{AE638484-0F42-4BCB-9F03-E18C50D10B7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066904"/>
            <a:ext cx="5181600" cy="3114717"/>
          </a:xfrm>
        </p:spPr>
      </p:pic>
      <p:sp>
        <p:nvSpPr>
          <p:cNvPr id="91" name="文本框 90">
            <a:extLst>
              <a:ext uri="{FF2B5EF4-FFF2-40B4-BE49-F238E27FC236}">
                <a16:creationId xmlns:a16="http://schemas.microsoft.com/office/drawing/2014/main" id="{F84B437A-A38C-4074-A934-5811461F02AF}"/>
              </a:ext>
            </a:extLst>
          </p:cNvPr>
          <p:cNvSpPr txBox="1"/>
          <p:nvPr/>
        </p:nvSpPr>
        <p:spPr>
          <a:xfrm>
            <a:off x="8082607" y="5181621"/>
            <a:ext cx="2246051" cy="369332"/>
          </a:xfrm>
          <a:prstGeom prst="rect">
            <a:avLst/>
          </a:prstGeom>
          <a:noFill/>
        </p:spPr>
        <p:txBody>
          <a:bodyPr wrap="square" rtlCol="0">
            <a:spAutoFit/>
          </a:bodyPr>
          <a:lstStyle/>
          <a:p>
            <a:r>
              <a:rPr lang="zh-CN" altLang="en-US" dirty="0"/>
              <a:t>图</a:t>
            </a:r>
            <a:r>
              <a:rPr lang="en-US" altLang="zh-CN" dirty="0"/>
              <a:t>1-1</a:t>
            </a:r>
            <a:r>
              <a:rPr lang="zh-CN" altLang="en-US" dirty="0"/>
              <a:t>农业发展历程</a:t>
            </a:r>
          </a:p>
        </p:txBody>
      </p:sp>
    </p:spTree>
    <p:extLst>
      <p:ext uri="{BB962C8B-B14F-4D97-AF65-F5344CB8AC3E}">
        <p14:creationId xmlns:p14="http://schemas.microsoft.com/office/powerpoint/2010/main" val="399384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一、农业的发展阶段</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（一）传统农业阶段（农业</a:t>
            </a:r>
            <a:r>
              <a:rPr lang="en-US" altLang="zh-CN" b="1" dirty="0">
                <a:latin typeface="+mn-ea"/>
              </a:rPr>
              <a:t>1.0</a:t>
            </a:r>
            <a:r>
              <a:rPr lang="zh-CN" altLang="en-US" b="1" dirty="0">
                <a:latin typeface="+mn-ea"/>
              </a:rPr>
              <a:t>）</a:t>
            </a:r>
            <a:endParaRPr lang="en-US" altLang="zh-CN" b="1" dirty="0">
              <a:latin typeface="+mn-ea"/>
            </a:endParaRPr>
          </a:p>
          <a:p>
            <a:pPr lvl="1"/>
            <a:r>
              <a:rPr lang="zh-CN" altLang="en-US" dirty="0">
                <a:solidFill>
                  <a:srgbClr val="0000FF"/>
                </a:solidFill>
              </a:rPr>
              <a:t>主要动力</a:t>
            </a:r>
            <a:r>
              <a:rPr lang="zh-CN" altLang="en-US" dirty="0"/>
              <a:t>：人、畜力</a:t>
            </a:r>
            <a:endParaRPr lang="en-US" altLang="zh-CN" dirty="0"/>
          </a:p>
          <a:p>
            <a:pPr lvl="1"/>
            <a:r>
              <a:rPr lang="zh-CN" altLang="en-US" dirty="0">
                <a:solidFill>
                  <a:srgbClr val="0000FF"/>
                </a:solidFill>
              </a:rPr>
              <a:t>主要生产工具</a:t>
            </a:r>
            <a:r>
              <a:rPr lang="zh-CN" altLang="en-US" dirty="0"/>
              <a:t>：手工业制造的铁质农具</a:t>
            </a:r>
            <a:endParaRPr lang="en-US" altLang="zh-CN" dirty="0"/>
          </a:p>
          <a:p>
            <a:pPr lvl="1"/>
            <a:r>
              <a:rPr lang="zh-CN" altLang="en-US" dirty="0">
                <a:solidFill>
                  <a:srgbClr val="0000FF"/>
                </a:solidFill>
              </a:rPr>
              <a:t>时期</a:t>
            </a:r>
            <a:r>
              <a:rPr lang="zh-CN" altLang="en-US" dirty="0"/>
              <a:t>：铁器时代开始到农业机械化进程前之间（</a:t>
            </a:r>
            <a:r>
              <a:rPr lang="en-US" altLang="zh-CN" dirty="0"/>
              <a:t>20</a:t>
            </a:r>
            <a:r>
              <a:rPr lang="zh-CN" altLang="en-US" dirty="0"/>
              <a:t>世纪前）</a:t>
            </a:r>
            <a:endParaRPr lang="en-US" altLang="zh-CN" dirty="0"/>
          </a:p>
          <a:p>
            <a:r>
              <a:rPr lang="zh-CN" altLang="en-US" b="1" dirty="0">
                <a:latin typeface="+mn-ea"/>
              </a:rPr>
              <a:t>（二）机械化农业阶段（农业</a:t>
            </a:r>
            <a:r>
              <a:rPr lang="en-US" altLang="zh-CN" b="1" dirty="0">
                <a:latin typeface="+mn-ea"/>
              </a:rPr>
              <a:t>2.0</a:t>
            </a:r>
            <a:r>
              <a:rPr lang="zh-CN" altLang="en-US" b="1" dirty="0">
                <a:latin typeface="+mn-ea"/>
              </a:rPr>
              <a:t>）</a:t>
            </a:r>
            <a:endParaRPr lang="en-US" altLang="zh-CN" b="1" dirty="0">
              <a:latin typeface="+mn-ea"/>
            </a:endParaRPr>
          </a:p>
          <a:p>
            <a:pPr lvl="1"/>
            <a:r>
              <a:rPr lang="zh-CN" altLang="en-US" dirty="0">
                <a:solidFill>
                  <a:srgbClr val="0000FF"/>
                </a:solidFill>
              </a:rPr>
              <a:t>主要动力：</a:t>
            </a:r>
            <a:r>
              <a:rPr lang="zh-CN" altLang="en-US" dirty="0"/>
              <a:t>电动机、内燃机</a:t>
            </a:r>
            <a:endParaRPr lang="en-US" altLang="zh-CN" dirty="0">
              <a:solidFill>
                <a:srgbClr val="0000FF"/>
              </a:solidFill>
            </a:endParaRPr>
          </a:p>
          <a:p>
            <a:pPr lvl="1"/>
            <a:r>
              <a:rPr lang="zh-CN" altLang="en-US" dirty="0">
                <a:solidFill>
                  <a:srgbClr val="0000FF"/>
                </a:solidFill>
              </a:rPr>
              <a:t>主要生产工具：</a:t>
            </a:r>
            <a:r>
              <a:rPr lang="zh-CN" altLang="en-US" dirty="0"/>
              <a:t>农业机械，内燃机牵引的轮式通用拖拉机</a:t>
            </a:r>
            <a:endParaRPr lang="en-US" altLang="zh-CN" dirty="0"/>
          </a:p>
          <a:p>
            <a:pPr lvl="1"/>
            <a:r>
              <a:rPr lang="zh-CN" altLang="en-US" dirty="0">
                <a:solidFill>
                  <a:srgbClr val="0000FF"/>
                </a:solidFill>
                <a:latin typeface="+mn-ea"/>
              </a:rPr>
              <a:t>时期</a:t>
            </a:r>
            <a:r>
              <a:rPr lang="zh-CN" altLang="en-US" dirty="0">
                <a:latin typeface="+mn-ea"/>
              </a:rPr>
              <a:t>：发达国家</a:t>
            </a:r>
            <a:r>
              <a:rPr lang="en-US" altLang="zh-CN" dirty="0">
                <a:latin typeface="+mn-ea"/>
              </a:rPr>
              <a:t>20</a:t>
            </a:r>
            <a:r>
              <a:rPr lang="zh-CN" altLang="en-US" dirty="0">
                <a:latin typeface="+mn-ea"/>
              </a:rPr>
              <a:t>世纪初；</a:t>
            </a:r>
            <a:r>
              <a:rPr lang="en-US" altLang="zh-CN" dirty="0"/>
              <a:t>2019</a:t>
            </a:r>
            <a:r>
              <a:rPr lang="zh-CN" altLang="en-US" dirty="0"/>
              <a:t>年，我国主要农作物耕种收综合机械化率超过</a:t>
            </a:r>
            <a:r>
              <a:rPr lang="en-US" altLang="zh-CN" dirty="0"/>
              <a:t>70%</a:t>
            </a:r>
            <a:r>
              <a:rPr lang="zh-CN" altLang="en-US" dirty="0"/>
              <a:t>。</a:t>
            </a:r>
            <a:endParaRPr lang="en-US" altLang="zh-CN" dirty="0"/>
          </a:p>
          <a:p>
            <a:endParaRPr lang="zh-CN" altLang="en-US"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13343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一、农业的发展阶段</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（三）自动化农业阶段（农业</a:t>
            </a:r>
            <a:r>
              <a:rPr lang="en-US" altLang="zh-CN" b="1" dirty="0">
                <a:latin typeface="+mn-ea"/>
              </a:rPr>
              <a:t>3.0</a:t>
            </a:r>
            <a:r>
              <a:rPr lang="zh-CN" altLang="en-US" b="1" dirty="0">
                <a:latin typeface="+mn-ea"/>
              </a:rPr>
              <a:t>）</a:t>
            </a:r>
            <a:endParaRPr lang="en-US" altLang="zh-CN" b="1" dirty="0">
              <a:latin typeface="+mn-ea"/>
            </a:endParaRPr>
          </a:p>
          <a:p>
            <a:pPr lvl="1"/>
            <a:r>
              <a:rPr lang="en-US" altLang="zh-CN" dirty="0"/>
              <a:t>20</a:t>
            </a:r>
            <a:r>
              <a:rPr lang="zh-CN" altLang="en-US" dirty="0"/>
              <a:t>世纪后期，信息与通信技术、自动控制技术、遥感技术、传感技术等在农业生产经营中应用</a:t>
            </a:r>
            <a:endParaRPr lang="en-US" altLang="zh-CN" dirty="0"/>
          </a:p>
          <a:p>
            <a:pPr lvl="1"/>
            <a:r>
              <a:rPr lang="zh-CN" altLang="en-US" dirty="0"/>
              <a:t>农业自动化大致有三种实现方式：</a:t>
            </a:r>
            <a:endParaRPr lang="en-US" altLang="zh-CN" dirty="0"/>
          </a:p>
          <a:p>
            <a:pPr lvl="2"/>
            <a:r>
              <a:rPr lang="zh-CN" altLang="en-US" dirty="0"/>
              <a:t>对农业机械装备的部分自动化控制</a:t>
            </a:r>
            <a:endParaRPr lang="en-US" altLang="zh-CN" dirty="0"/>
          </a:p>
          <a:p>
            <a:pPr lvl="2"/>
            <a:r>
              <a:rPr lang="zh-CN" altLang="en-US" dirty="0"/>
              <a:t>对已有农业机械装备的无人自动操作</a:t>
            </a:r>
            <a:endParaRPr lang="en-US" altLang="zh-CN" dirty="0"/>
          </a:p>
          <a:p>
            <a:pPr lvl="2"/>
            <a:r>
              <a:rPr lang="zh-CN" altLang="en-US" dirty="0"/>
              <a:t>开发农业机器人</a:t>
            </a:r>
            <a:endParaRPr lang="en-US" altLang="zh-CN" dirty="0"/>
          </a:p>
          <a:p>
            <a:pPr lvl="1"/>
            <a:r>
              <a:rPr lang="zh-CN" altLang="en-US" dirty="0">
                <a:latin typeface="+mn-ea"/>
              </a:rPr>
              <a:t>时期：</a:t>
            </a:r>
            <a:r>
              <a:rPr lang="zh-CN" altLang="en-US" dirty="0"/>
              <a:t>一些发达国家目前已经进入农业自动化阶段。美国、荷兰和比利时等。我国自动控制技术在农业生产中的应用尚处在初级阶段。</a:t>
            </a:r>
            <a:endParaRPr lang="zh-CN" altLang="en-US"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1879256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一、农业的发展阶段</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a:bodyPr>
          <a:lstStyle/>
          <a:p>
            <a:r>
              <a:rPr lang="zh-CN" altLang="en-US" b="1" dirty="0">
                <a:latin typeface="+mn-ea"/>
              </a:rPr>
              <a:t>（四）智慧农业阶段（农业</a:t>
            </a:r>
            <a:r>
              <a:rPr lang="en-US" altLang="zh-CN" b="1" dirty="0">
                <a:latin typeface="+mn-ea"/>
              </a:rPr>
              <a:t>4.0</a:t>
            </a:r>
            <a:r>
              <a:rPr lang="zh-CN" altLang="en-US" b="1" dirty="0">
                <a:latin typeface="+mn-ea"/>
              </a:rPr>
              <a:t>）</a:t>
            </a:r>
            <a:endParaRPr lang="en-US" altLang="zh-CN" b="1" dirty="0">
              <a:latin typeface="+mn-ea"/>
            </a:endParaRPr>
          </a:p>
          <a:p>
            <a:pPr lvl="1"/>
            <a:r>
              <a:rPr lang="zh-CN" altLang="en-US" dirty="0">
                <a:solidFill>
                  <a:srgbClr val="0000FF"/>
                </a:solidFill>
              </a:rPr>
              <a:t>主要特征：</a:t>
            </a:r>
            <a:r>
              <a:rPr lang="zh-CN" altLang="en-US" dirty="0"/>
              <a:t>智能化生产工具、无人系统</a:t>
            </a:r>
            <a:endParaRPr lang="en-US" altLang="zh-CN" dirty="0"/>
          </a:p>
          <a:p>
            <a:pPr lvl="1"/>
            <a:r>
              <a:rPr lang="zh-CN" altLang="en-US" dirty="0"/>
              <a:t>大数据、人工智能、物联网、云计算等现代信息技术应用到农业的生产、管理、营销等各个环节</a:t>
            </a:r>
            <a:endParaRPr lang="en-US" altLang="zh-CN" dirty="0"/>
          </a:p>
          <a:p>
            <a:pPr lvl="1"/>
            <a:r>
              <a:rPr lang="zh-CN" altLang="en-US" dirty="0"/>
              <a:t>发展情况：</a:t>
            </a:r>
            <a:endParaRPr lang="en-US" altLang="zh-CN" dirty="0"/>
          </a:p>
          <a:p>
            <a:pPr lvl="2"/>
            <a:r>
              <a:rPr lang="en-US" altLang="zh-CN" dirty="0"/>
              <a:t>2004</a:t>
            </a:r>
            <a:r>
              <a:rPr lang="zh-CN" altLang="en-US" dirty="0"/>
              <a:t>年，日本将农业物联网列入政府计划当中</a:t>
            </a:r>
          </a:p>
          <a:p>
            <a:pPr lvl="2"/>
            <a:r>
              <a:rPr lang="zh-CN" altLang="en-US" dirty="0"/>
              <a:t>欧洲已经实现对农产品从原料供应到销售整个流通链的全程追溯管理</a:t>
            </a:r>
            <a:endParaRPr lang="en-US" altLang="zh-CN" dirty="0"/>
          </a:p>
          <a:p>
            <a:pPr lvl="2"/>
            <a:r>
              <a:rPr lang="zh-CN" altLang="en-US" dirty="0"/>
              <a:t>美国的智慧农业也发展迅速，是第一个实现专家系统的国家</a:t>
            </a:r>
            <a:endParaRPr lang="en-US" altLang="zh-CN" dirty="0"/>
          </a:p>
          <a:p>
            <a:pPr lvl="2"/>
            <a:r>
              <a:rPr lang="zh-CN" altLang="en-US" dirty="0"/>
              <a:t>智慧农业在我国还只是萌芽阶段</a:t>
            </a:r>
            <a:endParaRPr lang="en-US" altLang="zh-CN" b="1" dirty="0">
              <a:latin typeface="+mn-ea"/>
            </a:endParaRPr>
          </a:p>
          <a:p>
            <a:endParaRPr lang="zh-CN" altLang="en-US"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225717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一、农业的发展阶段</a:t>
            </a:r>
          </a:p>
        </p:txBody>
      </p:sp>
      <p:sp>
        <p:nvSpPr>
          <p:cNvPr id="3" name="内容占位符 2">
            <a:extLst>
              <a:ext uri="{FF2B5EF4-FFF2-40B4-BE49-F238E27FC236}">
                <a16:creationId xmlns:a16="http://schemas.microsoft.com/office/drawing/2014/main" id="{904DA698-7336-4030-B236-18F672894A71}"/>
              </a:ext>
            </a:extLst>
          </p:cNvPr>
          <p:cNvSpPr>
            <a:spLocks noGrp="1"/>
          </p:cNvSpPr>
          <p:nvPr>
            <p:ph idx="1"/>
          </p:nvPr>
        </p:nvSpPr>
        <p:spPr/>
        <p:txBody>
          <a:bodyPr>
            <a:normAutofit lnSpcReduction="10000"/>
          </a:bodyPr>
          <a:lstStyle/>
          <a:p>
            <a:r>
              <a:rPr lang="zh-CN" altLang="en-US" b="1" dirty="0">
                <a:latin typeface="+mn-ea"/>
              </a:rPr>
              <a:t>（五）</a:t>
            </a:r>
            <a:r>
              <a:rPr lang="zh-CN" altLang="en-US" b="1" dirty="0"/>
              <a:t>现代农业所面临的挑战</a:t>
            </a:r>
            <a:endParaRPr lang="en-US" altLang="zh-CN" b="1" dirty="0"/>
          </a:p>
          <a:p>
            <a:pPr lvl="1"/>
            <a:r>
              <a:rPr lang="zh-CN" altLang="en-US" dirty="0"/>
              <a:t>全球范围，供给和需求两个方面：</a:t>
            </a:r>
            <a:endParaRPr lang="en-US" altLang="zh-CN" dirty="0"/>
          </a:p>
          <a:p>
            <a:pPr lvl="2"/>
            <a:r>
              <a:rPr lang="zh-CN" altLang="en-US" dirty="0"/>
              <a:t>一方面，自然资源枯竭、质量下降、全球气候变化与天灾人祸频发。</a:t>
            </a:r>
            <a:endParaRPr lang="en-US" altLang="zh-CN" dirty="0"/>
          </a:p>
          <a:p>
            <a:pPr lvl="2"/>
            <a:r>
              <a:rPr lang="zh-CN" altLang="en-US" dirty="0"/>
              <a:t>另一方面，人口逐年增长、生活水平提升、居民消费升级，对农产品的刚性需求日益增长。</a:t>
            </a:r>
            <a:endParaRPr lang="en-US" altLang="zh-CN" dirty="0"/>
          </a:p>
          <a:p>
            <a:pPr lvl="1"/>
            <a:r>
              <a:rPr lang="zh-CN" altLang="en-US" dirty="0"/>
              <a:t>我国现代农业发展面临严峻挑战</a:t>
            </a:r>
            <a:endParaRPr lang="en-US" altLang="zh-CN" dirty="0"/>
          </a:p>
          <a:p>
            <a:pPr lvl="2"/>
            <a:r>
              <a:rPr lang="zh-CN" altLang="en-US" dirty="0"/>
              <a:t>农业自然资源条件不断恶化</a:t>
            </a:r>
            <a:endParaRPr lang="en-US" altLang="zh-CN" dirty="0"/>
          </a:p>
          <a:p>
            <a:pPr lvl="2"/>
            <a:r>
              <a:rPr lang="zh-CN" altLang="en-US" dirty="0"/>
              <a:t>农业对环境的污染与生态的破坏加剧</a:t>
            </a:r>
            <a:endParaRPr lang="en-US" altLang="zh-CN" dirty="0"/>
          </a:p>
          <a:p>
            <a:pPr lvl="2"/>
            <a:r>
              <a:rPr lang="zh-CN" altLang="en-US" dirty="0"/>
              <a:t>农村老龄化问题日益突出</a:t>
            </a:r>
            <a:endParaRPr lang="en-US" altLang="zh-CN" dirty="0"/>
          </a:p>
          <a:p>
            <a:pPr lvl="2"/>
            <a:r>
              <a:rPr lang="zh-CN" altLang="en-US" dirty="0"/>
              <a:t>农业的投入产出比在下降</a:t>
            </a:r>
            <a:endParaRPr lang="en-US" altLang="zh-CN" dirty="0"/>
          </a:p>
          <a:p>
            <a:pPr lvl="2"/>
            <a:endParaRPr lang="en-US" altLang="zh-CN" dirty="0"/>
          </a:p>
          <a:p>
            <a:pPr lvl="2"/>
            <a:endParaRPr lang="en-US" altLang="zh-CN" dirty="0"/>
          </a:p>
          <a:p>
            <a:endParaRPr lang="en-US" altLang="zh-CN" dirty="0">
              <a:solidFill>
                <a:srgbClr val="0000FF"/>
              </a:solidFill>
            </a:endParaRPr>
          </a:p>
          <a:p>
            <a:endParaRPr lang="zh-CN" altLang="en-US"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10328658" y="6261143"/>
            <a:ext cx="1257075" cy="338554"/>
          </a:xfrm>
          <a:prstGeom prst="rect">
            <a:avLst/>
          </a:prstGeom>
          <a:noFill/>
        </p:spPr>
        <p:txBody>
          <a:bodyPr wrap="none" rtlCol="0">
            <a:spAutoFit/>
          </a:bodyPr>
          <a:lstStyle/>
          <a:p>
            <a:pPr algn="r"/>
            <a:r>
              <a:rPr lang="zh-CN" altLang="en-US" sz="1600" dirty="0">
                <a:solidFill>
                  <a:schemeClr val="bg1">
                    <a:lumMod val="65000"/>
                  </a:schemeClr>
                </a:solidFill>
              </a:rPr>
              <a:t>第一章绪论</a:t>
            </a:r>
          </a:p>
        </p:txBody>
      </p:sp>
    </p:spTree>
    <p:extLst>
      <p:ext uri="{BB962C8B-B14F-4D97-AF65-F5344CB8AC3E}">
        <p14:creationId xmlns:p14="http://schemas.microsoft.com/office/powerpoint/2010/main" val="2626281790"/>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1620</TotalTime>
  <Words>2462</Words>
  <Application>Microsoft Office PowerPoint</Application>
  <PresentationFormat>宽屏</PresentationFormat>
  <Paragraphs>248</Paragraphs>
  <Slides>32</Slides>
  <Notes>25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32</vt:i4>
      </vt:variant>
    </vt:vector>
  </HeadingPairs>
  <TitlesOfParts>
    <vt:vector size="39" baseType="lpstr">
      <vt:lpstr>等线</vt:lpstr>
      <vt:lpstr>黑体</vt:lpstr>
      <vt:lpstr>Arial</vt:lpstr>
      <vt:lpstr>Calibri</vt:lpstr>
      <vt:lpstr>Calibri Light</vt:lpstr>
      <vt:lpstr>Times New Roman</vt:lpstr>
      <vt:lpstr>Office 主题​​</vt:lpstr>
      <vt:lpstr>PowerPoint 演示文稿</vt:lpstr>
      <vt:lpstr>PowerPoint 演示文稿</vt:lpstr>
      <vt:lpstr>本章目录</vt:lpstr>
      <vt:lpstr>第一节 智慧农业的由来与含义</vt:lpstr>
      <vt:lpstr>一、农业的发展阶段</vt:lpstr>
      <vt:lpstr>一、农业的发展阶段</vt:lpstr>
      <vt:lpstr>一、农业的发展阶段</vt:lpstr>
      <vt:lpstr>一、农业的发展阶段</vt:lpstr>
      <vt:lpstr>一、农业的发展阶段</vt:lpstr>
      <vt:lpstr>二、智慧农业的内涵</vt:lpstr>
      <vt:lpstr>二、智慧农业的内涵</vt:lpstr>
      <vt:lpstr>三、智慧农业的构成维度</vt:lpstr>
      <vt:lpstr>三、智慧农业的构成维度</vt:lpstr>
      <vt:lpstr>三、智慧农业的构成维度</vt:lpstr>
      <vt:lpstr>第二节 发展智慧农业的基础条件</vt:lpstr>
      <vt:lpstr>第二节 发展智慧农业的基础条件</vt:lpstr>
      <vt:lpstr>第二节 发展智慧农业的基础条件</vt:lpstr>
      <vt:lpstr>第二节 发展智慧农业的基础条件</vt:lpstr>
      <vt:lpstr>第三节 智慧农业的发展现状与趋势</vt:lpstr>
      <vt:lpstr>一、国外智慧农业的发展现状与趋势</vt:lpstr>
      <vt:lpstr>一、国外智慧农业的发展现状与趋势</vt:lpstr>
      <vt:lpstr>二、我国智慧农业的发展现状与趋势</vt:lpstr>
      <vt:lpstr>二、我国智慧农业的发展现状与趋势</vt:lpstr>
      <vt:lpstr>二、我国智慧农业的发展现状与趋势</vt:lpstr>
      <vt:lpstr>二、我国智慧农业的发展现状与趋势</vt:lpstr>
      <vt:lpstr>二、我国智慧农业的发展现状与趋势</vt:lpstr>
      <vt:lpstr>二、我国智慧农业的发展现状与趋势</vt:lpstr>
      <vt:lpstr>三、促进我国智慧农业发展的政策建议</vt:lpstr>
      <vt:lpstr>三、促进我国智慧农业发展的政策建议</vt:lpstr>
      <vt:lpstr>三、促进我国智慧农业发展的政策建议</vt:lpstr>
      <vt:lpstr>三、促进我国智慧农业发展的政策建议</vt:lpstr>
      <vt:lpstr>教材配套网站 www.zh.ag 更新于2022年10月，期待收到您的反馈 hang.xiong@outlook.com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Xiong Hang</dc:creator>
  <cp:lastModifiedBy>Xiong Hang</cp:lastModifiedBy>
  <cp:revision>139</cp:revision>
  <dcterms:created xsi:type="dcterms:W3CDTF">2022-06-20T07:29:03Z</dcterms:created>
  <dcterms:modified xsi:type="dcterms:W3CDTF">2022-10-16T10:53:25Z</dcterms:modified>
</cp:coreProperties>
</file>